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8" r:id="rId9"/>
    <p:sldId id="259" r:id="rId10"/>
    <p:sldId id="279" r:id="rId11"/>
    <p:sldId id="265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  <p:sldId id="281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DANIA\45+%20dla%20WUP\dob&#243;r%20pr&#243;by%20i%20baza%20danych%2008%2007%202015%20I%20TABE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raport%2045+\baza%20danych%20%20I%20TABELE%20czestosci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ADANIA\45+%20dla%20WUP\dob&#243;r%20pr&#243;by%20i%20baza%20danych%2008%2007%202015%20I%20TABELE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685678073511965E-3"/>
                  <c:y val="-2.5641025641026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1406844106463E-2"/>
                  <c:y val="-1.5384615384615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TABELE!$A$10:$A$13</c:f>
              <c:strCache>
                <c:ptCount val="4"/>
                <c:pt idx="0">
                  <c:v>0-9</c:v>
                </c:pt>
                <c:pt idx="1">
                  <c:v>10-49</c:v>
                </c:pt>
                <c:pt idx="2">
                  <c:v>49-50</c:v>
                </c:pt>
                <c:pt idx="3">
                  <c:v>pow.250</c:v>
                </c:pt>
              </c:strCache>
            </c:strRef>
          </c:cat>
          <c:val>
            <c:numRef>
              <c:f>TABELE!$C$10:$C$13</c:f>
              <c:numCache>
                <c:formatCode>0.0%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0.2</c:v>
                </c:pt>
                <c:pt idx="3">
                  <c:v>5.0000000000000114E-2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659712"/>
        <c:axId val="99267712"/>
        <c:axId val="0"/>
      </c:bar3DChart>
      <c:catAx>
        <c:axId val="9865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99267712"/>
        <c:crosses val="autoZero"/>
        <c:auto val="1"/>
        <c:lblAlgn val="ctr"/>
        <c:lblOffset val="100"/>
        <c:noMultiLvlLbl val="0"/>
      </c:catAx>
      <c:valAx>
        <c:axId val="992677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98659712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414388842642479"/>
          <c:y val="5.6068679692125527E-2"/>
          <c:w val="0.47472104331845882"/>
          <c:h val="0.89656601539372349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TABELE!$A$194:$A$203</c:f>
              <c:strCache>
                <c:ptCount val="10"/>
                <c:pt idx="0">
                  <c:v>Firma w ogóle nie organizuje szkoleń pracownikom</c:v>
                </c:pt>
                <c:pt idx="1">
                  <c:v>Niechęć do uczenia się pracowników w wieku 45+</c:v>
                </c:pt>
                <c:pt idx="2">
                  <c:v>Nieopłacalność inwestycji w starszych pracowników</c:v>
                </c:pt>
                <c:pt idx="3">
                  <c:v>Nie ma możliwości zastąpienia pracowników, którzy uczestniczyliby w szkoleniach</c:v>
                </c:pt>
                <c:pt idx="4">
                  <c:v>Pracownicy sami powinni zadbać o swoją wiedzę i kwalifikacje</c:v>
                </c:pt>
                <c:pt idx="5">
                  <c:v>Zbyt wysoki koszt szkoleń</c:v>
                </c:pt>
                <c:pt idx="6">
                  <c:v>Brak informacji o szkoleniach dofinansowanych ze środków UE skierowanych  do pracowników 45+</c:v>
                </c:pt>
                <c:pt idx="7">
                  <c:v>Nie ma potrzeby szkolenia pracowników w wieku 45+</c:v>
                </c:pt>
                <c:pt idx="8">
                  <c:v>Brakuje szkoleń odpowiednich do naszych potrzeb</c:v>
                </c:pt>
                <c:pt idx="9">
                  <c:v>Inne</c:v>
                </c:pt>
              </c:strCache>
            </c:strRef>
          </c:cat>
          <c:val>
            <c:numRef>
              <c:f>TABELE!$C$194:$C$203</c:f>
              <c:numCache>
                <c:formatCode>0.0%</c:formatCode>
                <c:ptCount val="10"/>
                <c:pt idx="0">
                  <c:v>0.38036809815950923</c:v>
                </c:pt>
                <c:pt idx="1">
                  <c:v>1.2269938650306749E-2</c:v>
                </c:pt>
                <c:pt idx="2">
                  <c:v>0</c:v>
                </c:pt>
                <c:pt idx="3">
                  <c:v>1.8404907975460124E-2</c:v>
                </c:pt>
                <c:pt idx="4">
                  <c:v>3.0674846625766871E-2</c:v>
                </c:pt>
                <c:pt idx="5">
                  <c:v>7.3619631901840496E-2</c:v>
                </c:pt>
                <c:pt idx="6">
                  <c:v>4.2944785276073622E-2</c:v>
                </c:pt>
                <c:pt idx="7">
                  <c:v>0.45398773006134968</c:v>
                </c:pt>
                <c:pt idx="8">
                  <c:v>3.0674846625766871E-2</c:v>
                </c:pt>
                <c:pt idx="9">
                  <c:v>0.1165644171779141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23072"/>
        <c:axId val="110724608"/>
        <c:axId val="0"/>
      </c:bar3DChart>
      <c:catAx>
        <c:axId val="1107230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724608"/>
        <c:crosses val="autoZero"/>
        <c:auto val="1"/>
        <c:lblAlgn val="ctr"/>
        <c:lblOffset val="100"/>
        <c:noMultiLvlLbl val="0"/>
      </c:catAx>
      <c:valAx>
        <c:axId val="11072460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7230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TABELE!$A$233:$A$244</c:f>
              <c:strCache>
                <c:ptCount val="12"/>
                <c:pt idx="0">
                  <c:v>w zakresie finansów i kontroli  </c:v>
                </c:pt>
                <c:pt idx="1">
                  <c:v>w zakresie prawa</c:v>
                </c:pt>
                <c:pt idx="2">
                  <c:v>w zakresie gospodarki nieruchomościami</c:v>
                </c:pt>
                <c:pt idx="3">
                  <c:v>w zakresie zarządzania funduszami i projektami UE</c:v>
                </c:pt>
                <c:pt idx="4">
                  <c:v>w zakresie zarządzania</c:v>
                </c:pt>
                <c:pt idx="5">
                  <c:v>w zakresie marketingu</c:v>
                </c:pt>
                <c:pt idx="6">
                  <c:v>w zakresie rozwoju zasobów ludzkich</c:v>
                </c:pt>
                <c:pt idx="7">
                  <c:v>w zakresie pracowników biurowych</c:v>
                </c:pt>
                <c:pt idx="8">
                  <c:v>języki obce</c:v>
                </c:pt>
                <c:pt idx="9">
                  <c:v>w zakresie infrastruktury IT</c:v>
                </c:pt>
                <c:pt idx="10">
                  <c:v>szkolenia zawodowe</c:v>
                </c:pt>
                <c:pt idx="11">
                  <c:v>w innych dziedzinach</c:v>
                </c:pt>
              </c:strCache>
            </c:strRef>
          </c:cat>
          <c:val>
            <c:numRef>
              <c:f>TABELE!$C$233:$C$244</c:f>
              <c:numCache>
                <c:formatCode>0.0%</c:formatCode>
                <c:ptCount val="12"/>
                <c:pt idx="0">
                  <c:v>0.23979591836735012</c:v>
                </c:pt>
                <c:pt idx="1">
                  <c:v>0.2244897959183674</c:v>
                </c:pt>
                <c:pt idx="2">
                  <c:v>1.0204081632653315E-2</c:v>
                </c:pt>
                <c:pt idx="3">
                  <c:v>4.5918367346938924E-2</c:v>
                </c:pt>
                <c:pt idx="4">
                  <c:v>6.6326530612244902E-2</c:v>
                </c:pt>
                <c:pt idx="5">
                  <c:v>0.15306122448979875</c:v>
                </c:pt>
                <c:pt idx="6">
                  <c:v>0.11224489795918367</c:v>
                </c:pt>
                <c:pt idx="7">
                  <c:v>0.10714285714285714</c:v>
                </c:pt>
                <c:pt idx="8">
                  <c:v>6.6326530612244902E-2</c:v>
                </c:pt>
                <c:pt idx="9">
                  <c:v>4.5918367346938924E-2</c:v>
                </c:pt>
                <c:pt idx="10">
                  <c:v>0.33163265306122447</c:v>
                </c:pt>
                <c:pt idx="11">
                  <c:v>0.18367346938775511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737664"/>
        <c:axId val="110743552"/>
        <c:axId val="0"/>
      </c:bar3DChart>
      <c:catAx>
        <c:axId val="1107376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743552"/>
        <c:crosses val="autoZero"/>
        <c:auto val="1"/>
        <c:lblAlgn val="ctr"/>
        <c:lblOffset val="100"/>
        <c:noMultiLvlLbl val="0"/>
      </c:catAx>
      <c:valAx>
        <c:axId val="110743552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737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685678073511987E-3"/>
                  <c:y val="-2.5641025641026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1406844106463E-2"/>
                  <c:y val="-1.5384615384615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TABELE!$A$256:$A$257</c:f>
              <c:strCache>
                <c:ptCount val="2"/>
                <c:pt idx="0">
                  <c:v>Tak </c:v>
                </c:pt>
                <c:pt idx="1">
                  <c:v>Nie  </c:v>
                </c:pt>
              </c:strCache>
            </c:strRef>
          </c:cat>
          <c:val>
            <c:numRef>
              <c:f>TABELE!$C$256:$C$257</c:f>
              <c:numCache>
                <c:formatCode>0.0%</c:formatCode>
                <c:ptCount val="2"/>
                <c:pt idx="0">
                  <c:v>0.21662468513853905</c:v>
                </c:pt>
                <c:pt idx="1">
                  <c:v>0.77750000000000064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805760"/>
        <c:axId val="110807296"/>
        <c:axId val="0"/>
      </c:bar3DChart>
      <c:catAx>
        <c:axId val="11080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807296"/>
        <c:crosses val="autoZero"/>
        <c:auto val="1"/>
        <c:lblAlgn val="ctr"/>
        <c:lblOffset val="100"/>
        <c:noMultiLvlLbl val="0"/>
      </c:catAx>
      <c:valAx>
        <c:axId val="1108072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805760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685678073511987E-3"/>
                  <c:y val="-2.5641025641026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1406844106463E-2"/>
                  <c:y val="-1.5384615384615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TABELE!$A$261:$A$262</c:f>
              <c:strCache>
                <c:ptCount val="2"/>
                <c:pt idx="0">
                  <c:v>Tak </c:v>
                </c:pt>
                <c:pt idx="1">
                  <c:v>Nie  </c:v>
                </c:pt>
              </c:strCache>
            </c:strRef>
          </c:cat>
          <c:val>
            <c:numRef>
              <c:f>TABELE!$C$261:$C$262</c:f>
              <c:numCache>
                <c:formatCode>0.0%</c:formatCode>
                <c:ptCount val="2"/>
                <c:pt idx="0">
                  <c:v>0.24418604651163087</c:v>
                </c:pt>
                <c:pt idx="1">
                  <c:v>0.75581395348839064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832640"/>
        <c:axId val="110863104"/>
        <c:axId val="0"/>
      </c:bar3DChart>
      <c:catAx>
        <c:axId val="11083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863104"/>
        <c:crosses val="autoZero"/>
        <c:auto val="1"/>
        <c:lblAlgn val="ctr"/>
        <c:lblOffset val="100"/>
        <c:noMultiLvlLbl val="0"/>
      </c:catAx>
      <c:valAx>
        <c:axId val="1108631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832640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10739664901593"/>
          <c:y val="5.51864801864803E-2"/>
          <c:w val="0.48475565439324686"/>
          <c:h val="0.93040810895141557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63237773952679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5491849301785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989132402381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3989132402381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3237773952679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TABELE!$A$266:$A$270</c:f>
              <c:strCache>
                <c:ptCount val="5"/>
                <c:pt idx="0">
                  <c:v>Określenie potrzeb pracodawcy w zakresie kształcenia ustawicznego w związku z ubieganiem się o sfinansowanie tego kształcenia ze środków KFS</c:v>
                </c:pt>
                <c:pt idx="1">
                  <c:v>Kursy i studia podyplomowe realizowane z inicjatywy pracodawcy lub za jego zgodą</c:v>
                </c:pt>
                <c:pt idx="2">
                  <c:v>Egzaminy umożliwiające uzyskanie dyplomów potwierdzających nabycie umiejętności, kwalifikacji lub uprawnień zawodowych</c:v>
                </c:pt>
                <c:pt idx="3">
                  <c:v>Badania lekarskie i psychologiczne wymagane do podjęcia kształcenia lub pracy zawodowej po ukończonym kształceniu</c:v>
                </c:pt>
                <c:pt idx="4">
                  <c:v>Ubezpieczenie od następstw nieszczęśliwych wypadków w związku z podjętym kształceniem</c:v>
                </c:pt>
              </c:strCache>
            </c:strRef>
          </c:cat>
          <c:val>
            <c:numRef>
              <c:f>TABELE!$C$266:$C$270</c:f>
              <c:numCache>
                <c:formatCode>0.0%</c:formatCode>
                <c:ptCount val="5"/>
                <c:pt idx="0">
                  <c:v>9.5238095238095247E-2</c:v>
                </c:pt>
                <c:pt idx="1">
                  <c:v>0.71428571428571463</c:v>
                </c:pt>
                <c:pt idx="2">
                  <c:v>0.14285714285714302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689344"/>
        <c:axId val="115690880"/>
        <c:axId val="0"/>
      </c:bar3DChart>
      <c:catAx>
        <c:axId val="1156893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5690880"/>
        <c:crosses val="autoZero"/>
        <c:auto val="1"/>
        <c:lblAlgn val="ctr"/>
        <c:lblOffset val="100"/>
        <c:noMultiLvlLbl val="0"/>
      </c:catAx>
      <c:valAx>
        <c:axId val="11569088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5689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884229456518856"/>
          <c:y val="3.218568427776481E-2"/>
          <c:w val="0.54673704729201278"/>
          <c:h val="0.90562903653898674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TABELE!$A$22:$A$32</c:f>
              <c:strCache>
                <c:ptCount val="11"/>
                <c:pt idx="0">
                  <c:v>Przemysł </c:v>
                </c:pt>
                <c:pt idx="1">
                  <c:v>Budownictwo </c:v>
                </c:pt>
                <c:pt idx="2">
                  <c:v>Handel i naprawy </c:v>
                </c:pt>
                <c:pt idx="3">
                  <c:v>Hotele i restauracje </c:v>
                </c:pt>
                <c:pt idx="4">
                  <c:v>Transport, gospodarka magazynowa i łączność</c:v>
                </c:pt>
                <c:pt idx="5">
                  <c:v>Pośrednictwo finansowe</c:v>
                </c:pt>
                <c:pt idx="6">
                  <c:v>Obsługa nieruchomości i firm</c:v>
                </c:pt>
                <c:pt idx="7">
                  <c:v>Administracja publiczna i obrona narodowa      </c:v>
                </c:pt>
                <c:pt idx="8">
                  <c:v>Edukacja</c:v>
                </c:pt>
                <c:pt idx="9">
                  <c:v>Ochrona zdrowia i pomoc społeczna </c:v>
                </c:pt>
                <c:pt idx="10">
                  <c:v>Działalność usługowa, komunalna, społeczna i indywidualna, pozostała     </c:v>
                </c:pt>
              </c:strCache>
            </c:strRef>
          </c:cat>
          <c:val>
            <c:numRef>
              <c:f>TABELE!$C$22:$C$32</c:f>
              <c:numCache>
                <c:formatCode>0.0%</c:formatCode>
                <c:ptCount val="11"/>
                <c:pt idx="0">
                  <c:v>0.1125</c:v>
                </c:pt>
                <c:pt idx="1">
                  <c:v>9.7500000000000045E-2</c:v>
                </c:pt>
                <c:pt idx="2">
                  <c:v>0.20250000000000001</c:v>
                </c:pt>
                <c:pt idx="3">
                  <c:v>7.5000000000000934E-3</c:v>
                </c:pt>
                <c:pt idx="4">
                  <c:v>4.5000000000000012E-2</c:v>
                </c:pt>
                <c:pt idx="5">
                  <c:v>3.7500000000000006E-2</c:v>
                </c:pt>
                <c:pt idx="6">
                  <c:v>3.7500000000000006E-2</c:v>
                </c:pt>
                <c:pt idx="7">
                  <c:v>4.5000000000000012E-2</c:v>
                </c:pt>
                <c:pt idx="8">
                  <c:v>6.25E-2</c:v>
                </c:pt>
                <c:pt idx="9">
                  <c:v>7.5000000000000011E-2</c:v>
                </c:pt>
                <c:pt idx="10">
                  <c:v>0.27750000000000002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371264"/>
        <c:axId val="99377152"/>
        <c:axId val="0"/>
      </c:bar3DChart>
      <c:catAx>
        <c:axId val="99371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99377152"/>
        <c:crosses val="autoZero"/>
        <c:auto val="1"/>
        <c:lblAlgn val="ctr"/>
        <c:lblOffset val="100"/>
        <c:noMultiLvlLbl val="0"/>
      </c:catAx>
      <c:valAx>
        <c:axId val="993771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99371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685678073511987E-3"/>
                  <c:y val="-2.5641025641026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1406844106463E-2"/>
                  <c:y val="-1.5384615384615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TABELE!$A$41:$A$44</c:f>
              <c:strCache>
                <c:ptCount val="4"/>
                <c:pt idx="0">
                  <c:v>Stagnacyjne </c:v>
                </c:pt>
                <c:pt idx="1">
                  <c:v>Słabo rozwijające się </c:v>
                </c:pt>
                <c:pt idx="2">
                  <c:v>Rozwijające się </c:v>
                </c:pt>
                <c:pt idx="3">
                  <c:v>Silnie rozwijające się</c:v>
                </c:pt>
              </c:strCache>
            </c:strRef>
          </c:cat>
          <c:val>
            <c:numRef>
              <c:f>TABELE!$C$41:$C$44</c:f>
              <c:numCache>
                <c:formatCode>0.0%</c:formatCode>
                <c:ptCount val="4"/>
                <c:pt idx="0">
                  <c:v>0.34837092731830555</c:v>
                </c:pt>
                <c:pt idx="1">
                  <c:v>0.30075187969925776</c:v>
                </c:pt>
                <c:pt idx="2">
                  <c:v>0.21553884711779975</c:v>
                </c:pt>
                <c:pt idx="3">
                  <c:v>0.13533834586466484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325696"/>
        <c:axId val="105327232"/>
        <c:axId val="0"/>
      </c:bar3DChart>
      <c:catAx>
        <c:axId val="105325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327232"/>
        <c:crosses val="autoZero"/>
        <c:auto val="1"/>
        <c:lblAlgn val="ctr"/>
        <c:lblOffset val="100"/>
        <c:noMultiLvlLbl val="0"/>
      </c:catAx>
      <c:valAx>
        <c:axId val="105327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325696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3.1685678073512008E-3"/>
                  <c:y val="-2.5641025641026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11406844106463E-2"/>
                  <c:y val="-1.538461538461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TABELE!$A$36:$A$37</c:f>
              <c:strCache>
                <c:ptCount val="2"/>
                <c:pt idx="0">
                  <c:v>Firma publiczna</c:v>
                </c:pt>
                <c:pt idx="1">
                  <c:v>Firma prywatna</c:v>
                </c:pt>
              </c:strCache>
            </c:strRef>
          </c:cat>
          <c:val>
            <c:numRef>
              <c:f>TABELE!$C$36:$C$37</c:f>
              <c:numCache>
                <c:formatCode>0.0%</c:formatCode>
                <c:ptCount val="2"/>
                <c:pt idx="0">
                  <c:v>0.27250000000000002</c:v>
                </c:pt>
                <c:pt idx="1">
                  <c:v>0.72750000000000004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347712"/>
        <c:axId val="105374080"/>
        <c:axId val="0"/>
      </c:bar3DChart>
      <c:catAx>
        <c:axId val="10534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374080"/>
        <c:crosses val="autoZero"/>
        <c:auto val="1"/>
        <c:lblAlgn val="ctr"/>
        <c:lblOffset val="100"/>
        <c:noMultiLvlLbl val="0"/>
      </c:catAx>
      <c:valAx>
        <c:axId val="1053740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347712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TABELE!$A$117:$A$119</c:f>
              <c:strCache>
                <c:ptCount val="3"/>
                <c:pt idx="0">
                  <c:v>Nie ma trudności, bo nie zatrudniamy nowych pracowników</c:v>
                </c:pt>
                <c:pt idx="1">
                  <c:v>Nie ma trudności, mimo iż zatrudniamy nowych pracowników</c:v>
                </c:pt>
                <c:pt idx="2">
                  <c:v>Mamy trudności </c:v>
                </c:pt>
              </c:strCache>
            </c:strRef>
          </c:cat>
          <c:val>
            <c:numRef>
              <c:f>TABELE!$C$117:$C$119</c:f>
              <c:numCache>
                <c:formatCode>0.0%</c:formatCode>
                <c:ptCount val="3"/>
                <c:pt idx="0">
                  <c:v>0.34837092731830505</c:v>
                </c:pt>
                <c:pt idx="1">
                  <c:v>0.36090225563910272</c:v>
                </c:pt>
                <c:pt idx="2">
                  <c:v>0.29072681704261605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469824"/>
        <c:axId val="105471360"/>
        <c:axId val="0"/>
      </c:bar3DChart>
      <c:catAx>
        <c:axId val="105469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471360"/>
        <c:crosses val="autoZero"/>
        <c:auto val="1"/>
        <c:lblAlgn val="ctr"/>
        <c:lblOffset val="100"/>
        <c:noMultiLvlLbl val="0"/>
      </c:catAx>
      <c:valAx>
        <c:axId val="10547136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469824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64036371437657"/>
          <c:y val="4.9414648372403079E-2"/>
          <c:w val="0.45681505878247231"/>
          <c:h val="0.93804347826086965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TABELE!$A$135:$A$143</c:f>
              <c:strCache>
                <c:ptCount val="9"/>
                <c:pt idx="0">
                  <c:v>Brak kandydatów w ogóle</c:v>
                </c:pt>
                <c:pt idx="1">
                  <c:v>Brak kandydatów o odpowiednim doświadczeniu</c:v>
                </c:pt>
                <c:pt idx="2">
                  <c:v>Niski poziom kwalifikacji i umiejętności kandydatów do zatrudnienia</c:v>
                </c:pt>
                <c:pt idx="3">
                  <c:v>Zbyt wysokie żądania płacowe</c:v>
                </c:pt>
                <c:pt idx="4">
                  <c:v>Uciążliwa specyfika pracy (organizacja czasu pracy, nieprzyjazne warunki pracy itp.)</c:v>
                </c:pt>
                <c:pt idx="5">
                  <c:v>Niechęć do zbyt dalekich dojazdów do miejsca pracy</c:v>
                </c:pt>
                <c:pt idx="6">
                  <c:v>Niechęć do podjęcia pracy w oferowanej formie zatrudnienia</c:v>
                </c:pt>
                <c:pt idx="7">
                  <c:v>Lekceważący stosunek kandydatów do pracy</c:v>
                </c:pt>
                <c:pt idx="8">
                  <c:v>Inne</c:v>
                </c:pt>
              </c:strCache>
            </c:strRef>
          </c:cat>
          <c:val>
            <c:numRef>
              <c:f>TABELE!$C$135:$C$143</c:f>
              <c:numCache>
                <c:formatCode>0.0%</c:formatCode>
                <c:ptCount val="9"/>
                <c:pt idx="0">
                  <c:v>0.15517241379310345</c:v>
                </c:pt>
                <c:pt idx="1">
                  <c:v>0.52586206896551657</c:v>
                </c:pt>
                <c:pt idx="2">
                  <c:v>0.43103448275862088</c:v>
                </c:pt>
                <c:pt idx="3">
                  <c:v>0.19827586206896552</c:v>
                </c:pt>
                <c:pt idx="4">
                  <c:v>8.6206896551724227E-2</c:v>
                </c:pt>
                <c:pt idx="5">
                  <c:v>7.7586206896552004E-2</c:v>
                </c:pt>
                <c:pt idx="6">
                  <c:v>9.4827586206897227E-2</c:v>
                </c:pt>
                <c:pt idx="7">
                  <c:v>8.6206896551724227E-2</c:v>
                </c:pt>
                <c:pt idx="8">
                  <c:v>0.16379310344827591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413696"/>
        <c:axId val="108415232"/>
        <c:axId val="0"/>
      </c:bar3DChart>
      <c:catAx>
        <c:axId val="10841369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8415232"/>
        <c:crosses val="autoZero"/>
        <c:auto val="1"/>
        <c:lblAlgn val="ctr"/>
        <c:lblOffset val="100"/>
        <c:noMultiLvlLbl val="0"/>
      </c:catAx>
      <c:valAx>
        <c:axId val="108415232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8413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'pytania 9,10 ,14'!$AB$5</c:f>
              <c:strCache>
                <c:ptCount val="1"/>
                <c:pt idx="0">
                  <c:v>Pracownicy 45 -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'pytania 9,10 ,14'!$AA$6:$AA$18</c:f>
              <c:strCache>
                <c:ptCount val="13"/>
                <c:pt idx="0">
                  <c:v>Wyszukiwanie i analiza informacji oraz wyciąganie wniosków</c:v>
                </c:pt>
                <c:pt idx="1">
                  <c:v> Obsługa, montowanie i naprawa urządzeń technicznych</c:v>
                </c:pt>
                <c:pt idx="2">
                  <c:v>Wykonywanie obliczeń</c:v>
                </c:pt>
                <c:pt idx="3">
                  <c:v> Obsługa komputera i korzystanie z Internetu</c:v>
                </c:pt>
                <c:pt idx="4">
                  <c:v>Zdolności artystyczne i twórcze</c:v>
                </c:pt>
                <c:pt idx="5">
                  <c:v>Sprawność fizyczna</c:v>
                </c:pt>
                <c:pt idx="6">
                  <c:v>Samoorganizacja pracy i przejawianie inicjatywy </c:v>
                </c:pt>
                <c:pt idx="7">
                  <c:v>Kontakty z innymi ludźmi</c:v>
                </c:pt>
                <c:pt idx="8">
                  <c:v>Organizowanie i prowadzenie prac biurowych</c:v>
                </c:pt>
                <c:pt idx="9">
                  <c:v>Zdolności kierownicze i organizacja pracy innych</c:v>
                </c:pt>
                <c:pt idx="10">
                  <c:v>Dyspozycyjność</c:v>
                </c:pt>
                <c:pt idx="11">
                  <c:v>Biegłe posługiwanie się językiem polskim w mowie i piśmie </c:v>
                </c:pt>
                <c:pt idx="12">
                  <c:v>Znajomość  języka obcego </c:v>
                </c:pt>
              </c:strCache>
            </c:strRef>
          </c:cat>
          <c:val>
            <c:numRef>
              <c:f>'pytania 9,10 ,14'!$AB$6:$AB$18</c:f>
              <c:numCache>
                <c:formatCode>0.0</c:formatCode>
                <c:ptCount val="13"/>
                <c:pt idx="0">
                  <c:v>4.1227154046997345</c:v>
                </c:pt>
                <c:pt idx="1">
                  <c:v>4.1220779220778745</c:v>
                </c:pt>
                <c:pt idx="2">
                  <c:v>4.2363636363637021</c:v>
                </c:pt>
                <c:pt idx="3">
                  <c:v>4.5844155844155745</c:v>
                </c:pt>
                <c:pt idx="4">
                  <c:v>3.5714285714285707</c:v>
                </c:pt>
                <c:pt idx="5">
                  <c:v>4.450520833333333</c:v>
                </c:pt>
                <c:pt idx="6">
                  <c:v>4.408854166666667</c:v>
                </c:pt>
                <c:pt idx="7">
                  <c:v>4.5091863517060355</c:v>
                </c:pt>
                <c:pt idx="8">
                  <c:v>4.1049868766403135</c:v>
                </c:pt>
                <c:pt idx="9">
                  <c:v>4.1361256544502618</c:v>
                </c:pt>
                <c:pt idx="10">
                  <c:v>4.389033942558747</c:v>
                </c:pt>
                <c:pt idx="11">
                  <c:v>4.5182291666666714</c:v>
                </c:pt>
                <c:pt idx="12">
                  <c:v>3.6780104712041877</c:v>
                </c:pt>
              </c:numCache>
            </c:numRef>
          </c:val>
        </c:ser>
        <c:ser>
          <c:idx val="1"/>
          <c:order val="1"/>
          <c:tx>
            <c:strRef>
              <c:f>'pytania 9,10 ,14'!$AC$5</c:f>
              <c:strCache>
                <c:ptCount val="1"/>
                <c:pt idx="0">
                  <c:v>Pracownicy 45+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'pytania 9,10 ,14'!$AA$6:$AA$18</c:f>
              <c:strCache>
                <c:ptCount val="13"/>
                <c:pt idx="0">
                  <c:v>Wyszukiwanie i analiza informacji oraz wyciąganie wniosków</c:v>
                </c:pt>
                <c:pt idx="1">
                  <c:v> Obsługa, montowanie i naprawa urządzeń technicznych</c:v>
                </c:pt>
                <c:pt idx="2">
                  <c:v>Wykonywanie obliczeń</c:v>
                </c:pt>
                <c:pt idx="3">
                  <c:v> Obsługa komputera i korzystanie z Internetu</c:v>
                </c:pt>
                <c:pt idx="4">
                  <c:v>Zdolności artystyczne i twórcze</c:v>
                </c:pt>
                <c:pt idx="5">
                  <c:v>Sprawność fizyczna</c:v>
                </c:pt>
                <c:pt idx="6">
                  <c:v>Samoorganizacja pracy i przejawianie inicjatywy </c:v>
                </c:pt>
                <c:pt idx="7">
                  <c:v>Kontakty z innymi ludźmi</c:v>
                </c:pt>
                <c:pt idx="8">
                  <c:v>Organizowanie i prowadzenie prac biurowych</c:v>
                </c:pt>
                <c:pt idx="9">
                  <c:v>Zdolności kierownicze i organizacja pracy innych</c:v>
                </c:pt>
                <c:pt idx="10">
                  <c:v>Dyspozycyjność</c:v>
                </c:pt>
                <c:pt idx="11">
                  <c:v>Biegłe posługiwanie się językiem polskim w mowie i piśmie </c:v>
                </c:pt>
                <c:pt idx="12">
                  <c:v>Znajomość  języka obcego </c:v>
                </c:pt>
              </c:strCache>
            </c:strRef>
          </c:cat>
          <c:val>
            <c:numRef>
              <c:f>'pytania 9,10 ,14'!$AC$6:$AC$18</c:f>
              <c:numCache>
                <c:formatCode>0.0</c:formatCode>
                <c:ptCount val="13"/>
                <c:pt idx="0">
                  <c:v>4.0850439882697964</c:v>
                </c:pt>
                <c:pt idx="1">
                  <c:v>4.0321637426900594</c:v>
                </c:pt>
                <c:pt idx="2">
                  <c:v>4.1754385964912277</c:v>
                </c:pt>
                <c:pt idx="3">
                  <c:v>4.0263157894736894</c:v>
                </c:pt>
                <c:pt idx="4">
                  <c:v>3.5263157894736827</c:v>
                </c:pt>
                <c:pt idx="5">
                  <c:v>4.0087463556851324</c:v>
                </c:pt>
                <c:pt idx="6">
                  <c:v>4.3633720930232593</c:v>
                </c:pt>
                <c:pt idx="7">
                  <c:v>4.5362318840579734</c:v>
                </c:pt>
                <c:pt idx="8">
                  <c:v>4.1424418604650661</c:v>
                </c:pt>
                <c:pt idx="9">
                  <c:v>4.3099415204678362</c:v>
                </c:pt>
                <c:pt idx="10">
                  <c:v>4.4692082111437124</c:v>
                </c:pt>
                <c:pt idx="11">
                  <c:v>4.4956268221574343</c:v>
                </c:pt>
                <c:pt idx="12">
                  <c:v>3.0174927113702625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394560"/>
        <c:axId val="105396096"/>
        <c:axId val="0"/>
      </c:bar3DChart>
      <c:catAx>
        <c:axId val="105394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396096"/>
        <c:crosses val="autoZero"/>
        <c:auto val="1"/>
        <c:lblAlgn val="ctr"/>
        <c:lblOffset val="100"/>
        <c:noMultiLvlLbl val="0"/>
      </c:catAx>
      <c:valAx>
        <c:axId val="105396096"/>
        <c:scaling>
          <c:orientation val="minMax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5394560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18054104149617911"/>
          <c:y val="0.89700909855614885"/>
          <c:w val="0.28757604449913926"/>
          <c:h val="3.8856613334449133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TABELE!$A$75:$A$88</c:f>
              <c:strCache>
                <c:ptCount val="14"/>
                <c:pt idx="0">
                  <c:v>Duże doświadczenie zawodowe</c:v>
                </c:pt>
                <c:pt idx="1">
                  <c:v>Odpowiedzialność</c:v>
                </c:pt>
                <c:pt idx="2">
                  <c:v>Dyspozycyjność </c:v>
                </c:pt>
                <c:pt idx="3">
                  <c:v>Łatwość nawiązywania kontaktów</c:v>
                </c:pt>
                <c:pt idx="4">
                  <c:v>Sumienność</c:v>
                </c:pt>
                <c:pt idx="5">
                  <c:v>Lojalność</c:v>
                </c:pt>
                <c:pt idx="6">
                  <c:v>Poziom wykształcenia</c:v>
                </c:pt>
                <c:pt idx="7">
                  <c:v>Motywacja, przebojowość </c:v>
                </c:pt>
                <c:pt idx="8">
                  <c:v>Wiedza fachowa</c:v>
                </c:pt>
                <c:pt idx="9">
                  <c:v>Wysoka wydajność pracy</c:v>
                </c:pt>
                <c:pt idx="10">
                  <c:v>Wysokie umiejętności zawodowe</c:v>
                </c:pt>
                <c:pt idx="11">
                  <c:v>Stan zdrowia</c:v>
                </c:pt>
                <c:pt idx="12">
                  <c:v>Niskie wymagania płacowe</c:v>
                </c:pt>
                <c:pt idx="13">
                  <c:v>Inne</c:v>
                </c:pt>
              </c:strCache>
            </c:strRef>
          </c:cat>
          <c:val>
            <c:numRef>
              <c:f>TABELE!$C$75:$C$88</c:f>
              <c:numCache>
                <c:formatCode>0.0%</c:formatCode>
                <c:ptCount val="14"/>
                <c:pt idx="0">
                  <c:v>0.76500000000001123</c:v>
                </c:pt>
                <c:pt idx="1">
                  <c:v>0.3300000000000059</c:v>
                </c:pt>
                <c:pt idx="2">
                  <c:v>0.18500000000000041</c:v>
                </c:pt>
                <c:pt idx="3">
                  <c:v>5.5000000000000014E-2</c:v>
                </c:pt>
                <c:pt idx="4">
                  <c:v>0.21000000000000021</c:v>
                </c:pt>
                <c:pt idx="5">
                  <c:v>0.14500000000000021</c:v>
                </c:pt>
                <c:pt idx="6">
                  <c:v>0.05</c:v>
                </c:pt>
                <c:pt idx="7">
                  <c:v>5.7500000000000023E-2</c:v>
                </c:pt>
                <c:pt idx="8">
                  <c:v>0.28000000000000008</c:v>
                </c:pt>
                <c:pt idx="9">
                  <c:v>3.500000000000001E-2</c:v>
                </c:pt>
                <c:pt idx="10">
                  <c:v>0.13</c:v>
                </c:pt>
                <c:pt idx="11">
                  <c:v>5.0000000000000114E-3</c:v>
                </c:pt>
                <c:pt idx="12">
                  <c:v>2.5000000000000092E-3</c:v>
                </c:pt>
                <c:pt idx="13">
                  <c:v>0.24000000000000021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413632"/>
        <c:axId val="105444096"/>
        <c:axId val="0"/>
      </c:bar3DChart>
      <c:catAx>
        <c:axId val="10541363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444096"/>
        <c:crosses val="autoZero"/>
        <c:auto val="1"/>
        <c:lblAlgn val="ctr"/>
        <c:lblOffset val="100"/>
        <c:noMultiLvlLbl val="0"/>
      </c:catAx>
      <c:valAx>
        <c:axId val="10544409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5413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77339547134497"/>
          <c:y val="4.6379407148848924E-2"/>
          <c:w val="0.51366724611644887"/>
          <c:h val="0.9294179544155341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TABELE!$A$92:$A$106</c:f>
              <c:strCache>
                <c:ptCount val="15"/>
                <c:pt idx="0">
                  <c:v>Niechęć do uczenia się </c:v>
                </c:pt>
                <c:pt idx="1">
                  <c:v>Poziom wykształcenia</c:v>
                </c:pt>
                <c:pt idx="2">
                  <c:v>Wygórowane wymagania co do warunków pracy</c:v>
                </c:pt>
                <c:pt idx="3">
                  <c:v>Wygórowane żądania płacowe</c:v>
                </c:pt>
                <c:pt idx="4">
                  <c:v>Brak znajomości nowych technologii komputerowych</c:v>
                </c:pt>
                <c:pt idx="5">
                  <c:v>Stan zdrowia</c:v>
                </c:pt>
                <c:pt idx="6">
                  <c:v>Przyzwyczajenia, nawyki</c:v>
                </c:pt>
                <c:pt idx="7">
                  <c:v>Niska wydajność pracy</c:v>
                </c:pt>
                <c:pt idx="8">
                  <c:v>Rutyna, brak pomysłów</c:v>
                </c:pt>
                <c:pt idx="9">
                  <c:v>Brak znajomości języków obcych</c:v>
                </c:pt>
                <c:pt idx="10">
                  <c:v>Brak ukończonych kursów, przestarzałe kwalifikacje</c:v>
                </c:pt>
                <c:pt idx="11">
                  <c:v>Niedyspozycyjność</c:v>
                </c:pt>
                <c:pt idx="12">
                  <c:v>Zbyt wolne tempo pracy</c:v>
                </c:pt>
                <c:pt idx="13">
                  <c:v>Wymagają więcej szkoleń niż pracownicy młodsi</c:v>
                </c:pt>
                <c:pt idx="14">
                  <c:v>Inne</c:v>
                </c:pt>
              </c:strCache>
            </c:strRef>
          </c:cat>
          <c:val>
            <c:numRef>
              <c:f>TABELE!$C$92:$C$106</c:f>
              <c:numCache>
                <c:formatCode>0.0%</c:formatCode>
                <c:ptCount val="15"/>
                <c:pt idx="0">
                  <c:v>0.14499999999999999</c:v>
                </c:pt>
                <c:pt idx="1">
                  <c:v>5.5E-2</c:v>
                </c:pt>
                <c:pt idx="2">
                  <c:v>0.05</c:v>
                </c:pt>
                <c:pt idx="3">
                  <c:v>4.4999999999999998E-2</c:v>
                </c:pt>
                <c:pt idx="4">
                  <c:v>8.7499999999999994E-2</c:v>
                </c:pt>
                <c:pt idx="5">
                  <c:v>0.2</c:v>
                </c:pt>
                <c:pt idx="6">
                  <c:v>0.245</c:v>
                </c:pt>
                <c:pt idx="7">
                  <c:v>8.2500000000000004E-2</c:v>
                </c:pt>
                <c:pt idx="8">
                  <c:v>0.105</c:v>
                </c:pt>
                <c:pt idx="9">
                  <c:v>7.7499999999999999E-2</c:v>
                </c:pt>
                <c:pt idx="10">
                  <c:v>7.4999999999999997E-2</c:v>
                </c:pt>
                <c:pt idx="11">
                  <c:v>1.4999999999999999E-2</c:v>
                </c:pt>
                <c:pt idx="12">
                  <c:v>0.04</c:v>
                </c:pt>
                <c:pt idx="13">
                  <c:v>3.7499999999999999E-2</c:v>
                </c:pt>
                <c:pt idx="14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659072"/>
        <c:axId val="110660608"/>
        <c:axId val="0"/>
      </c:bar3DChart>
      <c:catAx>
        <c:axId val="1106590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660608"/>
        <c:crosses val="autoZero"/>
        <c:auto val="1"/>
        <c:lblAlgn val="ctr"/>
        <c:lblOffset val="100"/>
        <c:noMultiLvlLbl val="0"/>
      </c:catAx>
      <c:valAx>
        <c:axId val="11066060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0659072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E9E8-5BC8-4606-8493-14DF4547F075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1E5B5-1E6E-42B6-95DC-6C9CD49D2B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24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E5B5-1E6E-42B6-95DC-6C9CD49D2B3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E5B5-1E6E-42B6-95DC-6C9CD49D2B3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A5B0-3752-459C-AB61-EDD69BDF2B53}" type="datetimeFigureOut">
              <a:rPr lang="pl-PL" smtClean="0"/>
              <a:pPr/>
              <a:t>2015-12-22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4895-169F-46F4-9F8D-3DBEBEE665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pl/imgres?imgurl=http://www.pupsokolka.pl/upload/tinymce/Grafiki/logo/logo-KFS-pole_ochronne.jpg&amp;imgrefurl=http://www.pupsokolka.pl/wydarzenie/113/zaproszenie-do-skladania-wnioskow-o-dofinansowanie-z-kfs&amp;h=295&amp;w=693&amp;tbnid=DrVLzcndh00K6M:&amp;docid=2vd4CCIFlU4UtM&amp;ei=vhgFVta3OaL7ywOow5WYBw&amp;tbm=isch&amp;ved=0CCMQMygAMABqFQoTCNaO3qb0kcgCFaL9cgodqGEFc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728192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tx2"/>
                </a:solidFill>
                <a:latin typeface="+mn-lt"/>
              </a:rPr>
              <a:t>Popyt na zawody i kompetencje </a:t>
            </a:r>
            <a:r>
              <a:rPr lang="pl-PL" sz="2400" dirty="0">
                <a:solidFill>
                  <a:schemeClr val="tx2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2"/>
                </a:solidFill>
                <a:latin typeface="+mn-lt"/>
              </a:rPr>
            </a:br>
            <a:r>
              <a:rPr lang="pl-PL" sz="2400" b="1" dirty="0">
                <a:solidFill>
                  <a:schemeClr val="tx2"/>
                </a:solidFill>
                <a:latin typeface="+mn-lt"/>
              </a:rPr>
              <a:t>na podlaskim rynku pracy a potrzeby pracodawców w zakresie kształcenia ustawicznego pracowników </a:t>
            </a:r>
            <a:r>
              <a:rPr lang="pl-PL" sz="2400" dirty="0">
                <a:solidFill>
                  <a:schemeClr val="tx2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2"/>
                </a:solidFill>
                <a:latin typeface="+mn-lt"/>
              </a:rPr>
            </a:br>
            <a:r>
              <a:rPr lang="pl-PL" sz="2400" b="1" dirty="0">
                <a:solidFill>
                  <a:schemeClr val="tx2"/>
                </a:solidFill>
                <a:latin typeface="+mn-lt"/>
              </a:rPr>
              <a:t>w wieku 45 lat i więcej</a:t>
            </a:r>
            <a:r>
              <a:rPr lang="pl-PL" sz="2400" dirty="0">
                <a:solidFill>
                  <a:schemeClr val="tx2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tx2"/>
                </a:solidFill>
                <a:latin typeface="+mn-lt"/>
              </a:rPr>
            </a:br>
            <a:endParaRPr lang="pl-PL" sz="24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5" name="Obraz 1" descr="WUP_Bialyst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50552"/>
            <a:ext cx="2151932" cy="146628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11960" y="908720"/>
            <a:ext cx="47880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WOJEWÓDZKI URZĄD PRACY </a:t>
            </a:r>
            <a:b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W BIAŁYMSTOKU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98872" y="5964669"/>
            <a:ext cx="15462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BIAŁYSTOK 2015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30" name="Obraz 7" descr="Znalezione obrazy dla zapytania logo kf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365104"/>
            <a:ext cx="1950839" cy="84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ostokąt 10"/>
          <p:cNvSpPr/>
          <p:nvPr/>
        </p:nvSpPr>
        <p:spPr>
          <a:xfrm>
            <a:off x="4211960" y="45091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dirty="0" smtClean="0">
                <a:latin typeface="+mj-lt"/>
              </a:rPr>
              <a:t>Badanie zostało zrealizowane ze środków </a:t>
            </a:r>
          </a:p>
          <a:p>
            <a:r>
              <a:rPr lang="pl-PL" sz="1400" dirty="0" smtClean="0">
                <a:latin typeface="+mj-lt"/>
              </a:rPr>
              <a:t>Krajowego Funduszu Szkoleniowego</a:t>
            </a:r>
            <a:endParaRPr lang="pl-PL" sz="14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22727"/>
              </p:ext>
            </p:extLst>
          </p:nvPr>
        </p:nvGraphicFramePr>
        <p:xfrm>
          <a:off x="457200" y="1988840"/>
          <a:ext cx="8686800" cy="4536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8976"/>
                <a:gridCol w="1440160"/>
                <a:gridCol w="1547664"/>
              </a:tblGrid>
              <a:tr h="1124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Wyszczególnienie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Liczba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Odsetek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705979">
                <a:tc>
                  <a:txBody>
                    <a:bodyPr/>
                    <a:lstStyle/>
                    <a:p>
                      <a:pPr marR="609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Nie planuje się przyjąć nowych pracowników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265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66,6%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70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Planuje się przyjąć pracowników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133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33,4%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9" y="403593"/>
            <a:ext cx="74584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Zapotrzebowanie kadrowe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przedsiębiorstw</a:t>
            </a:r>
            <a:endParaRPr kumimoji="0" lang="pl-PL" altLang="pl-PL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4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accent1"/>
                </a:solidFill>
              </a:rPr>
              <a:t>Zapotrzebowanie kadrowe przedsiębiorstw według wielkich grup zawodów [N=133]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78161"/>
              </p:ext>
            </p:extLst>
          </p:nvPr>
        </p:nvGraphicFramePr>
        <p:xfrm>
          <a:off x="395536" y="1268760"/>
          <a:ext cx="8208913" cy="43891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70917"/>
                <a:gridCol w="1259499"/>
                <a:gridCol w="1259499"/>
                <a:gridCol w="1259499"/>
                <a:gridCol w="1259499"/>
              </a:tblGrid>
              <a:tr h="180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Wyszczególnienie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firm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osób do </a:t>
                      </a:r>
                      <a:r>
                        <a:rPr lang="pl-PL" sz="1600" b="1" dirty="0" err="1"/>
                        <a:t>zatru-dnienia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Odsetek firm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Odsetek osób do </a:t>
                      </a:r>
                      <a:r>
                        <a:rPr lang="pl-PL" sz="1600" b="1" dirty="0" err="1"/>
                        <a:t>zatru-dnienia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1 KIEROWNICY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12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7,5%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2,6%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2 SPECJALIŚCI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31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44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23,3%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9,5%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3 TECHNICY I INNY ŚREDNI PERSONEL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28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44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21,1%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9,5%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4 PRACOWNICY BIUROWI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12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29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9,0%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6,3%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5 PRACOWNICY USŁUG I SPRZEDAWCY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20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55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15,0%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11,9%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6 ROLNICY, OGRODNICY, LEŚNICY I RYBACY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0,8%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0,4%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7 ROBOTNICY PRZEMYSŁOWI I RZEMIEŚLNICY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pl-PL" sz="1600" b="1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</a:rPr>
                        <a:t>30,8%</a:t>
                      </a:r>
                      <a:endParaRPr lang="pl-PL" sz="1600" b="1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</a:rPr>
                        <a:t>26,3%</a:t>
                      </a:r>
                      <a:endParaRPr lang="pl-PL" sz="1600" b="1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8 OPERATORZY I MONTERZY MASZYN I URZĄDZEŃ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124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19,5%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26,8%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9 PRACOWNICY WYKONUJĄCY PRACE PROSTE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7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31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5,3%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6,7%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1"/>
                </a:solidFill>
              </a:rPr>
              <a:t>Zapotrzebowanie kadrowe przedsiębiorstw według zawodów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dirty="0"/>
          </a:p>
        </p:txBody>
      </p:sp>
      <p:sp>
        <p:nvSpPr>
          <p:cNvPr id="6" name="Prostokąt 5"/>
          <p:cNvSpPr/>
          <p:nvPr/>
        </p:nvSpPr>
        <p:spPr>
          <a:xfrm>
            <a:off x="323528" y="1305342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operatorów obrabiarek sterowanych numerycznie,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monterów elektrycznego sprzętu gospodarstwa domowego,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kierowców autobusu,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pomocniczych robotników budowlanych,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przedstawicieli handlowych,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lakierników,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monterów mebli,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magazynierów,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kierowców samochodów ciężarowych,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sprzedawców,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sprzedawców w branży spożywczej,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księgowych,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sz="2400" dirty="0"/>
              <a:t>monterów osprzętu elektrotechnicznego.</a:t>
            </a:r>
            <a:endParaRPr lang="pl-PL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5176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accent1"/>
                </a:solidFill>
              </a:rPr>
              <a:t>Trudności ze znalezieniem odpowiednich pracowników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043608" y="2708920"/>
          <a:ext cx="669674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539552" y="134076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Połowa firm poszukująca pracowników odczuwa trudności ze znalezieniem odpowiednich pracowników. Największe trudności ze znalezieniem właściwie przygotowanych kadr występują wśród firm działających w przemyśle, ochronie zdrowia i pomocy </a:t>
            </a:r>
            <a:r>
              <a:rPr lang="pl-PL" dirty="0" err="1" smtClean="0"/>
              <a:t>społecznej</a:t>
            </a:r>
            <a:r>
              <a:rPr lang="pl-PL" dirty="0" smtClean="0"/>
              <a:t>, budownictwie oraz w handlu i naprawach.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Powody występowania trudności ze znalezieniem odpowiednich pracowników</a:t>
            </a:r>
          </a:p>
        </p:txBody>
      </p:sp>
      <p:graphicFrame>
        <p:nvGraphicFramePr>
          <p:cNvPr id="4" name="Obraz 19"/>
          <p:cNvGraphicFramePr/>
          <p:nvPr>
            <p:extLst>
              <p:ext uri="{D42A27DB-BD31-4B8C-83A1-F6EECF244321}">
                <p14:modId xmlns:p14="http://schemas.microsoft.com/office/powerpoint/2010/main" val="3460519139"/>
              </p:ext>
            </p:extLst>
          </p:nvPr>
        </p:nvGraphicFramePr>
        <p:xfrm>
          <a:off x="467544" y="119675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Kompetencje oczekiwane przez pracodawców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2654"/>
              </p:ext>
            </p:extLst>
          </p:nvPr>
        </p:nvGraphicFramePr>
        <p:xfrm>
          <a:off x="251520" y="836712"/>
          <a:ext cx="8653076" cy="455068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96741"/>
                <a:gridCol w="2227302"/>
                <a:gridCol w="2229033"/>
              </a:tblGrid>
              <a:tr h="489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Nazwa kompetencji</a:t>
                      </a:r>
                      <a:endParaRPr lang="pl-P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Częstość występowania</a:t>
                      </a:r>
                      <a:endParaRPr lang="pl-P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% występowania</a:t>
                      </a:r>
                      <a:endParaRPr lang="pl-PL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kognitywne (wyszukiwanie i analiza informacji)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7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8,75%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językowe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3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3,75%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języki obce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5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6,25%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techniczne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23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28,75%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komputerowe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21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26,25%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artystyczne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1,25%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fizyczne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2</a:t>
                      </a:r>
                      <a:endParaRPr lang="pl-PL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2,50%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solidFill>
                            <a:srgbClr val="FF0000"/>
                          </a:solidFill>
                        </a:rPr>
                        <a:t>samoorganizacyjne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pl-PL" sz="1600" b="1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38,75%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interpersonalne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**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pl-PL" sz="1600" b="1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41,25%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biurowe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2,50%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kierownicze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1,25%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dyspozycyjne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16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20,00%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266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matematyczne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2,50%</a:t>
                      </a:r>
                      <a:endParaRPr lang="pl-PL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  <a:tr h="601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doświadczenie na </a:t>
                      </a:r>
                      <a:r>
                        <a:rPr lang="pl-PL" sz="1600" b="1" dirty="0" smtClean="0">
                          <a:solidFill>
                            <a:srgbClr val="FF0000"/>
                          </a:solidFill>
                        </a:rPr>
                        <a:t>identycznym/podobnym </a:t>
                      </a: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stanowisku lub w określonej branży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</a:rPr>
                        <a:t>72,50%</a:t>
                      </a:r>
                      <a:endParaRPr lang="pl-PL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90" marR="43690" marT="0" marB="0" anchor="ctr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755576" y="544522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*Samoorganizacja </a:t>
            </a:r>
            <a:r>
              <a:rPr lang="pl-PL" sz="1200" dirty="0"/>
              <a:t>pracy i przejmowanie inicjatywy(rozplanowanie i terminowa realizacja działań w pracy, skuteczność w dążeniu do celu</a:t>
            </a:r>
            <a:r>
              <a:rPr lang="pl-PL" sz="1200" dirty="0" smtClean="0"/>
              <a:t>)</a:t>
            </a:r>
          </a:p>
          <a:p>
            <a:r>
              <a:rPr lang="pl-PL" sz="1200" dirty="0" smtClean="0"/>
              <a:t>**Kontakty </a:t>
            </a:r>
            <a:r>
              <a:rPr lang="pl-PL" sz="1200" dirty="0"/>
              <a:t>z innymi ludźmi, zarówno ze współpracownikami, jak i klientami czy podopiecznymi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accent1"/>
                </a:solidFill>
              </a:rPr>
              <a:t>Zestawienie średnich ocen posiadanych kompetencji  przez pracowników w wieku poniżej 45 roku życia oraz pracowników w wieku 45 lat i więcej 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49034489"/>
              </p:ext>
            </p:extLst>
          </p:nvPr>
        </p:nvGraphicFramePr>
        <p:xfrm>
          <a:off x="0" y="908720"/>
          <a:ext cx="89644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Zalety pracowników w wieku 45 lat i więcej w stosunku do młodszych pracowników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1331640" y="1268760"/>
          <a:ext cx="67687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Wady pracowników w wieku 45 lat i więcej w stosunku do młodszych pracowników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683568" y="980728"/>
          <a:ext cx="7848872" cy="510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508918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Nieco ponad połowa badanych przedsiębiorstw w ciągu ostatniego roku organizowała szkolenia dla pracowników, w których brali udział pracownicy 45+. Zauważyć można zależność, że wraz ze wzrostem liczby pracowników zatrudnionych w przedsiębiorstwie, rośnie odsetek firm kształcących pracowników. </a:t>
            </a:r>
            <a:br>
              <a:rPr lang="pl-PL" sz="1800" dirty="0" smtClean="0"/>
            </a:br>
            <a:endParaRPr lang="pl-PL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15616" y="3284984"/>
          <a:ext cx="7128792" cy="16561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44632"/>
                <a:gridCol w="921040"/>
                <a:gridCol w="921040"/>
                <a:gridCol w="921040"/>
                <a:gridCol w="921040"/>
              </a:tblGrid>
              <a:tr h="3312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Wyszczególnienie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zatrudnionych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6247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0-9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10-49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50-249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250 i więcej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Tak 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32,6%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53,9%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69,2%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/>
                        <a:t>85,0%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Nie  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67,4%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46,1%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30,8%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15,0%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-180529" y="332656"/>
            <a:ext cx="9324529" cy="149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228528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Polityka szkoleniowa przedsiębiorstw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ze szczególnym uwzględnieniem pracowników w wieku 45 lat i więcej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4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solidFill>
                  <a:schemeClr val="accent1"/>
                </a:solidFill>
              </a:rPr>
              <a:t>Głównym celem badania </a:t>
            </a:r>
            <a:r>
              <a:rPr lang="pl-PL" sz="1600" dirty="0" smtClean="0"/>
              <a:t>było określenie zapotrzebowania na zawody </a:t>
            </a:r>
            <a:r>
              <a:rPr lang="pl-PL" sz="1600" dirty="0"/>
              <a:t>i kompetencje na podlaskim rynku pracy w kontekście potrzeb pracodawców, w zakresie zatrudnienia i </a:t>
            </a:r>
            <a:r>
              <a:rPr lang="pl-PL" sz="1600" dirty="0" err="1"/>
              <a:t>wsparcia</a:t>
            </a:r>
            <a:r>
              <a:rPr lang="pl-PL" sz="1600" dirty="0"/>
              <a:t> kształcenia ustawicznego pracowników w wieku 45 lat i więcej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>
              <a:buNone/>
            </a:pPr>
            <a:r>
              <a:rPr lang="pl-PL" sz="2000" b="1" dirty="0">
                <a:solidFill>
                  <a:schemeClr val="accent1"/>
                </a:solidFill>
              </a:rPr>
              <a:t>Cele szczegółowe badania  </a:t>
            </a:r>
            <a:r>
              <a:rPr lang="pl-PL" sz="1600" dirty="0"/>
              <a:t>zmierzały w kierunku ustalenia:</a:t>
            </a:r>
            <a:endParaRPr lang="pl-PL" sz="1600" dirty="0" smtClean="0"/>
          </a:p>
          <a:p>
            <a:pPr lvl="0"/>
            <a:r>
              <a:rPr lang="pl-PL" sz="1600" dirty="0"/>
              <a:t>zapotrzebowania podlaskich pracodawców na określone zawody i kompetencje (zwłaszcza w odniesieniu do pracowników w wieku 45 lat i więcej);</a:t>
            </a:r>
          </a:p>
          <a:p>
            <a:pPr lvl="0"/>
            <a:r>
              <a:rPr lang="pl-PL" sz="1600" dirty="0"/>
              <a:t>stopnia dopasowania wykształcenia, wiedzy i umiejętności oraz kwalifikacji (zwłaszcza w zakresie nowych technologii) podlaskich pracowników do potrzeb pracodawców (zwłaszcza w odniesieniu do pracowników w wieku 45 lat i więcej</a:t>
            </a:r>
            <a:r>
              <a:rPr lang="pl-PL" sz="1600" dirty="0" smtClean="0"/>
              <a:t>);</a:t>
            </a:r>
            <a:r>
              <a:rPr lang="pl-PL" sz="1600" dirty="0"/>
              <a:t> luk kompetencyjnych podlaskich pracowników (zwłaszcza pracowników w wieku 45 lat i więcej);</a:t>
            </a:r>
          </a:p>
          <a:p>
            <a:pPr lvl="0"/>
            <a:r>
              <a:rPr lang="pl-PL" sz="1600" dirty="0"/>
              <a:t>potrzeb pracodawców w zakresie </a:t>
            </a:r>
            <a:r>
              <a:rPr lang="pl-PL" sz="1600" dirty="0" err="1"/>
              <a:t>wsparcia</a:t>
            </a:r>
            <a:r>
              <a:rPr lang="pl-PL" sz="1600" dirty="0"/>
              <a:t> kształcenia ustawicznego pracowników (w tym pracowników w wieku </a:t>
            </a:r>
            <a:br>
              <a:rPr lang="pl-PL" sz="1600" dirty="0"/>
            </a:br>
            <a:r>
              <a:rPr lang="pl-PL" sz="1600" dirty="0"/>
              <a:t>45 lat i więcej);</a:t>
            </a:r>
          </a:p>
          <a:p>
            <a:pPr lvl="0"/>
            <a:r>
              <a:rPr lang="pl-PL" sz="1600" dirty="0"/>
              <a:t>możliwości i wykorzystania </a:t>
            </a:r>
            <a:r>
              <a:rPr lang="pl-PL" sz="1600" dirty="0" err="1"/>
              <a:t>wsparcia</a:t>
            </a:r>
            <a:r>
              <a:rPr lang="pl-PL" sz="1600" dirty="0"/>
              <a:t> (instytucji i organizacji) udzielanego pracodawcom w zakresie kształcenia ustawicznego pracowników;</a:t>
            </a:r>
          </a:p>
          <a:p>
            <a:pPr lvl="0"/>
            <a:r>
              <a:rPr lang="pl-PL" sz="1600" dirty="0"/>
              <a:t>dotychczasowej i planowanej polityki szkoleniowej  podlaskich przedsiębiorstw (zwłaszcza elementów skierowanych do pracowników wieku 45 lat i więcej);</a:t>
            </a:r>
          </a:p>
          <a:p>
            <a:pPr lvl="0"/>
            <a:r>
              <a:rPr lang="pl-PL" sz="1600" dirty="0"/>
              <a:t>rekomendacji i wniosków w zakresie skutecznych narzędzi wspierania zatrudnienia i kształcenia ustawicznego osób w wieku 45 lat i więcej.</a:t>
            </a:r>
          </a:p>
          <a:p>
            <a:pPr lvl="0"/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pl-PL" sz="2200" b="1" dirty="0" smtClean="0">
                <a:solidFill>
                  <a:schemeClr val="accent1"/>
                </a:solidFill>
              </a:rPr>
              <a:t>Powody, dla których w badanych przedsiębiorstwach nie organizowano szkoleń pracownikom w wieku 45+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428625" y="980728"/>
          <a:ext cx="810381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Potrzeby szkoleniowe pracowników, w tym pracowników w wieku 45 lat i więcej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1043608" y="1196752"/>
          <a:ext cx="7200800" cy="482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Znajomość oferty </a:t>
            </a:r>
            <a:r>
              <a:rPr lang="pl-PL" sz="2400" b="1" dirty="0" err="1" smtClean="0">
                <a:solidFill>
                  <a:schemeClr val="accent1"/>
                </a:solidFill>
              </a:rPr>
              <a:t>wsparcia</a:t>
            </a:r>
            <a:r>
              <a:rPr lang="pl-PL" sz="2400" b="1" dirty="0" smtClean="0">
                <a:solidFill>
                  <a:schemeClr val="accent1"/>
                </a:solidFill>
              </a:rPr>
              <a:t> z Krajowego Funduszu Szkoleniowego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2400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835696" y="1916832"/>
          <a:ext cx="590465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solidFill>
                  <a:schemeClr val="accent1"/>
                </a:solidFill>
              </a:rPr>
              <a:t>Wykorzystanie </a:t>
            </a:r>
            <a:r>
              <a:rPr lang="pl-PL" sz="2700" b="1" dirty="0" err="1" smtClean="0">
                <a:solidFill>
                  <a:schemeClr val="accent1"/>
                </a:solidFill>
              </a:rPr>
              <a:t>wsparcia</a:t>
            </a:r>
            <a:r>
              <a:rPr lang="pl-PL" sz="2700" b="1" dirty="0" smtClean="0">
                <a:solidFill>
                  <a:schemeClr val="accent1"/>
                </a:solidFill>
              </a:rPr>
              <a:t> z Krajowego Funduszu Szkoleniowego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2267744" y="2636912"/>
          <a:ext cx="5040559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755576" y="148478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Zaledwie jedna czwarta firm znających ofertę Krajowego Funduszu Szkoleniowego korzystała z oferowanego </a:t>
            </a:r>
            <a:r>
              <a:rPr lang="pl-PL" dirty="0" err="1" smtClean="0"/>
              <a:t>wsparcia</a:t>
            </a:r>
            <a:r>
              <a:rPr lang="pl-PL" dirty="0" smtClean="0"/>
              <a:t>. Im większe przedsiębiorstwo, tym większy odsetek firm korzystających z dofinansowania kształcenia ustawicznego.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Formy </a:t>
            </a:r>
            <a:r>
              <a:rPr lang="pl-PL" sz="2400" b="1" dirty="0" err="1" smtClean="0">
                <a:solidFill>
                  <a:schemeClr val="accent1"/>
                </a:solidFill>
              </a:rPr>
              <a:t>wsparcia</a:t>
            </a:r>
            <a:r>
              <a:rPr lang="pl-PL" sz="2400" b="1" dirty="0" smtClean="0">
                <a:solidFill>
                  <a:schemeClr val="accent1"/>
                </a:solidFill>
              </a:rPr>
              <a:t> z Krajowego Funduszu Szkoleniowego, z których korzystały badane firmy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827584" y="1268760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Doświadczenia w kształceniu ustawicznym 45+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79532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Z przeprowadzonej analizy </a:t>
            </a:r>
            <a:r>
              <a:rPr lang="pl-PL" sz="2000" i="1" dirty="0" err="1"/>
              <a:t>desk</a:t>
            </a:r>
            <a:r>
              <a:rPr lang="pl-PL" sz="2000" i="1" dirty="0"/>
              <a:t> </a:t>
            </a:r>
            <a:r>
              <a:rPr lang="pl-PL" sz="2000" i="1" dirty="0" err="1"/>
              <a:t>research</a:t>
            </a:r>
            <a:r>
              <a:rPr lang="pl-PL" sz="2000" dirty="0"/>
              <a:t> wynika, iż w ramach realizacji założeń koncepcji 3L, w wielu krajach, w tym w Polsce, wdrażane są różnorodne inicjatywy, mające na celu zwiększenie poziomu wykształcenia wśród osób starszych, co wpływa na zwiększenie ich atrakcyjności na rynku pracy oraz – w efekcie – na minimalizowanie dyskryminacji ze względu na wiek w procesach rekrutacyjnych.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Intensywność </a:t>
            </a:r>
            <a:r>
              <a:rPr lang="pl-PL" sz="2000" dirty="0"/>
              <a:t>oddziaływania zdeterminowana jest starzeniem się ludności, w tym zasobów pracy, które w sposób szczególny dotkliwie oddziałują na przyszłość państw europejskich. Dlatego szczególnie ważne staje się kształcenie ustawiczne, mające na celu podtrzymanie zatrudnienia osób w wieku 45 lat i więcej. Podstawą działań podejmowanych na różnych poziomach w tym zakresie jest wysoka świadomość decydentów oraz pracodawców odnośnie do  zachodzących procesów demograficznych i ich konsekwencji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5824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328592"/>
          </a:xfrm>
        </p:spPr>
        <p:txBody>
          <a:bodyPr>
            <a:noAutofit/>
          </a:bodyPr>
          <a:lstStyle/>
          <a:p>
            <a:pPr lvl="0"/>
            <a:r>
              <a:rPr lang="pl-PL" sz="2000" smtClean="0"/>
              <a:t>kampania </a:t>
            </a:r>
            <a:r>
              <a:rPr lang="pl-PL" sz="2000" dirty="0"/>
              <a:t>informacyjna, medialna – promująca istotę i znaczenie kształcenia ustawicznego, co mogłoby wytworzyć „kulturę” kształcenia ustawicznego osób dorosłych, w tym osób 45 lat i więcej;</a:t>
            </a:r>
          </a:p>
          <a:p>
            <a:pPr lvl="0"/>
            <a:r>
              <a:rPr lang="pl-PL" sz="2000" dirty="0"/>
              <a:t>dostarczenie wiedzy i umiejętności podlaskim pracodawcom odnośnie do istoty, znaczenia i procedur </a:t>
            </a:r>
            <a:r>
              <a:rPr lang="pl-PL" sz="2000" dirty="0" err="1"/>
              <a:t>wdrażenia</a:t>
            </a:r>
            <a:r>
              <a:rPr lang="pl-PL" sz="2000" dirty="0"/>
              <a:t> zarządzania wiekiem w firmie, ze względu na fakt, iż kształcenie ustawiczne jest jednym z elementów procesu ZZL;</a:t>
            </a:r>
          </a:p>
          <a:p>
            <a:pPr lvl="0"/>
            <a:r>
              <a:rPr lang="pl-PL" sz="2000" dirty="0"/>
              <a:t>dofinansowanie szkolenia zawodowego pracowników, w konsultacji z pracodawcami ze środków publicznych, w tym EFS (w takich krajach, jak np. Finlandia, Austria, w których nastąpił istotny wzrost odsetka osób starszych, objętych kształceniem ustawicznym, nie byłoby to możliwe bez wsparcia finansowego);</a:t>
            </a:r>
          </a:p>
          <a:p>
            <a:pPr lvl="0"/>
            <a:r>
              <a:rPr lang="pl-PL" sz="2000" dirty="0"/>
              <a:t>bezpłatne doradztwo kierowane do firm, zwłaszcza w zakresie analizy potrzeb szkoleniowych pracowników (wzorem Austrii);</a:t>
            </a:r>
          </a:p>
          <a:p>
            <a:pPr lvl="0"/>
            <a:r>
              <a:rPr lang="pl-PL" sz="2000" dirty="0"/>
              <a:t>kształcenie osób pracujących w wieku 45 lat i więcej w innych formach, poza zakładem pracy. Interesującym rozwiązaniem jest utworzenie Uniwersytetu Drugiego Wieku (np. w Białymstoku). Ważne jest tutaj współdziałanie władz samorządowych oraz organizacji pozarządowych oraz instytucji rynku pracy. </a:t>
            </a:r>
          </a:p>
        </p:txBody>
      </p:sp>
    </p:spTree>
    <p:extLst>
      <p:ext uri="{BB962C8B-B14F-4D97-AF65-F5344CB8AC3E}">
        <p14:creationId xmlns:p14="http://schemas.microsoft.com/office/powerpoint/2010/main" val="144772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Metodologia badania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lvl="0"/>
            <a:r>
              <a:rPr lang="pl-PL" sz="1800" b="1" dirty="0" smtClean="0"/>
              <a:t>analiza </a:t>
            </a:r>
            <a:r>
              <a:rPr lang="pl-PL" sz="1800" b="1" dirty="0"/>
              <a:t>danych zastanych </a:t>
            </a:r>
            <a:r>
              <a:rPr lang="pl-PL" sz="1800" dirty="0"/>
              <a:t>(ang. </a:t>
            </a:r>
            <a:r>
              <a:rPr lang="pl-PL" sz="1800" i="1" dirty="0" err="1"/>
              <a:t>Desk</a:t>
            </a:r>
            <a:r>
              <a:rPr lang="pl-PL" sz="1800" i="1" dirty="0"/>
              <a:t> </a:t>
            </a:r>
            <a:r>
              <a:rPr lang="pl-PL" sz="1800" i="1" dirty="0" err="1"/>
              <a:t>Research</a:t>
            </a:r>
            <a:r>
              <a:rPr lang="pl-PL" sz="1800" dirty="0"/>
              <a:t>);</a:t>
            </a:r>
          </a:p>
          <a:p>
            <a:pPr lvl="0"/>
            <a:r>
              <a:rPr lang="en-US" sz="1800" b="1" dirty="0" err="1"/>
              <a:t>wywiady</a:t>
            </a:r>
            <a:r>
              <a:rPr lang="en-US" sz="1800" b="1" dirty="0"/>
              <a:t> </a:t>
            </a:r>
            <a:r>
              <a:rPr lang="en-US" sz="1800" b="1" dirty="0" err="1"/>
              <a:t>kwestionariuszowe</a:t>
            </a:r>
            <a:r>
              <a:rPr lang="en-US" sz="1800" b="1" dirty="0"/>
              <a:t> CATI</a:t>
            </a:r>
            <a:r>
              <a:rPr lang="en-US" sz="1800" dirty="0"/>
              <a:t> (</a:t>
            </a:r>
            <a:r>
              <a:rPr lang="en-US" sz="1800" dirty="0" err="1"/>
              <a:t>ang</a:t>
            </a:r>
            <a:r>
              <a:rPr lang="en-US" sz="1800" dirty="0"/>
              <a:t>. </a:t>
            </a:r>
            <a:r>
              <a:rPr lang="en-US" sz="1800" i="1" dirty="0"/>
              <a:t>Computer Assisted Telephone Interview</a:t>
            </a:r>
            <a:r>
              <a:rPr lang="en-US" sz="1800" dirty="0" smtClean="0"/>
              <a:t>)</a:t>
            </a:r>
            <a:r>
              <a:rPr lang="pl-PL" sz="1800" dirty="0" smtClean="0"/>
              <a:t> - </a:t>
            </a:r>
            <a:r>
              <a:rPr lang="pl-PL" sz="1800" dirty="0"/>
              <a:t>na próbie 400 podlaskich </a:t>
            </a:r>
            <a:r>
              <a:rPr lang="pl-PL" sz="1800" dirty="0" smtClean="0"/>
              <a:t>przedsiębiorców;</a:t>
            </a:r>
            <a:endParaRPr lang="pl-PL" sz="1800" dirty="0"/>
          </a:p>
          <a:p>
            <a:pPr lvl="0"/>
            <a:r>
              <a:rPr lang="pl-PL" sz="1800" b="1" dirty="0"/>
              <a:t>indywidualne wywiady pogłębione </a:t>
            </a:r>
            <a:r>
              <a:rPr lang="pl-PL" sz="1800" dirty="0"/>
              <a:t>(ang. </a:t>
            </a:r>
            <a:r>
              <a:rPr lang="pl-PL" sz="1800" i="1" dirty="0" err="1"/>
              <a:t>In-Depth</a:t>
            </a:r>
            <a:r>
              <a:rPr lang="pl-PL" sz="1800" i="1" dirty="0"/>
              <a:t> Interview</a:t>
            </a:r>
            <a:r>
              <a:rPr lang="pl-PL" sz="1800" dirty="0" smtClean="0"/>
              <a:t>) – z pracodawcami </a:t>
            </a:r>
            <a:r>
              <a:rPr lang="pl-PL" sz="1800" dirty="0"/>
              <a:t>z województwa podlaskiego, reprezentującymi kluczowe branże </a:t>
            </a:r>
            <a:r>
              <a:rPr lang="pl-PL" sz="1800" dirty="0" smtClean="0"/>
              <a:t>województwa; </a:t>
            </a:r>
            <a:r>
              <a:rPr lang="pl-PL" sz="1800" dirty="0"/>
              <a:t>szeroko rozumianymi instytucjami otoczenia </a:t>
            </a:r>
            <a:r>
              <a:rPr lang="pl-PL" sz="1800" dirty="0" smtClean="0"/>
              <a:t>biznesu, </a:t>
            </a:r>
            <a:r>
              <a:rPr lang="pl-PL" sz="1800" dirty="0"/>
              <a:t>Wojewódzkim Urzędem Pracy w Białymstoku i Powiatowym Urzędem Pracy w Białymstoku oraz Powiatowym Urzędem Pracy w Bielsku Podlaskim </a:t>
            </a:r>
          </a:p>
          <a:p>
            <a:pPr lvl="0"/>
            <a:r>
              <a:rPr lang="pl-PL" sz="1800" b="1" dirty="0"/>
              <a:t>zogniskowany wywiad grupowy FGI </a:t>
            </a:r>
            <a:r>
              <a:rPr lang="pl-PL" sz="1800" dirty="0"/>
              <a:t>(ang. </a:t>
            </a:r>
            <a:r>
              <a:rPr lang="en-US" sz="1800" i="1" dirty="0"/>
              <a:t>Focus Group Interview</a:t>
            </a:r>
            <a:r>
              <a:rPr lang="en-US" sz="1800" dirty="0" smtClean="0"/>
              <a:t>)</a:t>
            </a:r>
            <a:r>
              <a:rPr lang="pl-PL" sz="1800" dirty="0" smtClean="0"/>
              <a:t>-  z pracodawcami, którzy </a:t>
            </a:r>
            <a:r>
              <a:rPr lang="pl-PL" sz="1800" dirty="0"/>
              <a:t>w 2014 roku skorzystali z dofinansowania działań szkoleniowych ze środków Krajowego Funduszu Szkoleniowego.</a:t>
            </a:r>
          </a:p>
          <a:p>
            <a:pPr lvl="0"/>
            <a:r>
              <a:rPr lang="pl-PL" sz="1800" b="1" dirty="0"/>
              <a:t>analiza ofert pracy </a:t>
            </a:r>
            <a:r>
              <a:rPr lang="pl-PL" sz="1800" dirty="0"/>
              <a:t>(analiza treści, ang. </a:t>
            </a:r>
            <a:r>
              <a:rPr lang="pl-PL" sz="1800" i="1" dirty="0" err="1"/>
              <a:t>Content</a:t>
            </a:r>
            <a:r>
              <a:rPr lang="pl-PL" sz="1800" i="1" dirty="0"/>
              <a:t> </a:t>
            </a:r>
            <a:r>
              <a:rPr lang="pl-PL" sz="1800" i="1" dirty="0" err="1"/>
              <a:t>Analisys</a:t>
            </a:r>
            <a:r>
              <a:rPr lang="pl-PL" sz="1800" dirty="0" smtClean="0"/>
              <a:t>) - </a:t>
            </a:r>
            <a:r>
              <a:rPr lang="pl-PL" sz="1800" dirty="0"/>
              <a:t>monitoring ofert pracy publikowanych na stronie internetowej </a:t>
            </a:r>
            <a:r>
              <a:rPr lang="pl-PL" sz="1800" dirty="0" err="1"/>
              <a:t>www.careerjet.pl</a:t>
            </a:r>
            <a:r>
              <a:rPr lang="pl-PL" sz="1800" dirty="0"/>
              <a:t> i na portalu </a:t>
            </a:r>
            <a:r>
              <a:rPr lang="pl-PL" sz="1800" dirty="0" err="1"/>
              <a:t>www.bialystokonline.pl</a:t>
            </a:r>
            <a:r>
              <a:rPr lang="pl-PL" sz="1800" dirty="0"/>
              <a:t> </a:t>
            </a:r>
          </a:p>
          <a:p>
            <a:pPr lvl="0"/>
            <a:r>
              <a:rPr lang="pl-PL" sz="1800" b="1" i="1" dirty="0" err="1"/>
              <a:t>mixed</a:t>
            </a:r>
            <a:r>
              <a:rPr lang="pl-PL" sz="1800" b="1" i="1" dirty="0"/>
              <a:t> </a:t>
            </a:r>
            <a:r>
              <a:rPr lang="pl-PL" sz="1800" b="1" i="1" dirty="0" err="1"/>
              <a:t>mode</a:t>
            </a:r>
            <a:r>
              <a:rPr lang="pl-PL" sz="1800" b="1" dirty="0"/>
              <a:t> </a:t>
            </a:r>
            <a:r>
              <a:rPr lang="pl-PL" sz="1800" dirty="0"/>
              <a:t>z powiatowych urzędów pracy.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Charakterystyka firm biorących udział w badaniu ilościowym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180728"/>
          </a:xfrm>
        </p:spPr>
        <p:txBody>
          <a:bodyPr/>
          <a:lstStyle/>
          <a:p>
            <a:pPr algn="ctr">
              <a:buNone/>
            </a:pPr>
            <a:r>
              <a:rPr lang="pl-PL" sz="2400" b="1" dirty="0" smtClean="0"/>
              <a:t>	</a:t>
            </a:r>
            <a:r>
              <a:rPr lang="pl-PL" sz="1800" dirty="0" smtClean="0"/>
              <a:t>Struktura </a:t>
            </a:r>
            <a:r>
              <a:rPr lang="pl-PL" sz="1800" dirty="0"/>
              <a:t>badanych firm według liczby zatrudnionych pracowników</a:t>
            </a:r>
            <a:endParaRPr lang="pl-PL" sz="2400" dirty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Obraz 5"/>
          <p:cNvGraphicFramePr/>
          <p:nvPr/>
        </p:nvGraphicFramePr>
        <p:xfrm>
          <a:off x="2195736" y="2473960"/>
          <a:ext cx="4608512" cy="297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8918"/>
          </a:xfrm>
        </p:spPr>
        <p:txBody>
          <a:bodyPr>
            <a:noAutofit/>
          </a:bodyPr>
          <a:lstStyle/>
          <a:p>
            <a:r>
              <a:rPr lang="pl-PL" sz="1800" dirty="0" smtClean="0"/>
              <a:t>Struktura </a:t>
            </a:r>
            <a:r>
              <a:rPr lang="pl-PL" sz="1800" dirty="0"/>
              <a:t>badanych przedsiębiorstw według rodzaju działalności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Charakterystyka firm biorących udział w badaniu ilościowym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1187624" y="1124744"/>
          <a:ext cx="684195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3888432" cy="936104"/>
          </a:xfrm>
        </p:spPr>
        <p:txBody>
          <a:bodyPr>
            <a:normAutofit/>
          </a:bodyPr>
          <a:lstStyle/>
          <a:p>
            <a:r>
              <a:rPr lang="pl-PL" sz="1800" dirty="0" smtClean="0"/>
              <a:t>Stan </a:t>
            </a:r>
            <a:r>
              <a:rPr lang="pl-PL" sz="1800" dirty="0"/>
              <a:t>rozwoju badanych firm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148064" y="1988840"/>
            <a:ext cx="3816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l-PL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Typ własności badanych przedsiębiorstw/instytucji </a:t>
            </a:r>
            <a:endParaRPr kumimoji="0" lang="pl-PL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5720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857625" algn="l"/>
              </a:tabLst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Charakterystyka firm biorących udział w badaniu ilościowym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539552" y="2708920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/>
          <p:nvPr/>
        </p:nvGraphicFramePr>
        <p:xfrm>
          <a:off x="4932040" y="2708920"/>
          <a:ext cx="38164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r>
              <a:rPr lang="pl-PL" sz="1800" dirty="0" smtClean="0"/>
              <a:t>Odsetek firm zatrudniających pracowników po 45. roku życia a wielkość przedsiębiorstwa</a:t>
            </a:r>
            <a:endParaRPr lang="pl-PL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0" y="3140968"/>
          <a:ext cx="7200800" cy="18722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48272"/>
                <a:gridCol w="1316306"/>
                <a:gridCol w="1108923"/>
                <a:gridCol w="1221255"/>
                <a:gridCol w="1106044"/>
              </a:tblGrid>
              <a:tr h="431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Wyszczególnienie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zatrudnionych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65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0-9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10-49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50-249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250 i więcej</a:t>
                      </a: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1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/>
                        <a:t>Tak 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53,0%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92,5%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100,0%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100,0%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1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/>
                        <a:t>Nie  </a:t>
                      </a:r>
                      <a:endParaRPr lang="pl-PL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47,0%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7,5%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0,0%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0,0%</a:t>
                      </a:r>
                      <a:endParaRPr lang="pl-PL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755576" y="134076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Występuje niewiele firm, które w swoich zasobach kadrowych nie posiadają osób po 45. roku życia. Najczęściej są to firmy mikro bądź małe.</a:t>
            </a:r>
            <a:endParaRPr lang="pl-PL" sz="2000" dirty="0"/>
          </a:p>
        </p:txBody>
      </p:sp>
      <p:sp>
        <p:nvSpPr>
          <p:cNvPr id="7" name="Prostokąt 6"/>
          <p:cNvSpPr/>
          <p:nvPr/>
        </p:nvSpPr>
        <p:spPr>
          <a:xfrm>
            <a:off x="827584" y="476672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Zatrudnienie pracowników 45+ w badanych firmach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95439"/>
              </p:ext>
            </p:extLst>
          </p:nvPr>
        </p:nvGraphicFramePr>
        <p:xfrm>
          <a:off x="-36511" y="1556788"/>
          <a:ext cx="8928992" cy="4248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9522"/>
                <a:gridCol w="2050880"/>
                <a:gridCol w="1678590"/>
              </a:tblGrid>
              <a:tr h="84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Wyszczególnienie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Liczba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Odsetek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4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poniżej 30 lat 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4296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23,0%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30 – 44 lata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7282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39,0%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45 lat i więcej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7087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>
                          <a:effectLst/>
                        </a:rPr>
                        <a:t>38,0%</a:t>
                      </a:r>
                      <a:endParaRPr lang="pl-PL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9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Liczba pracujących ogółem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18665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>
                          <a:effectLst/>
                        </a:rPr>
                        <a:t>100,0%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516244" y="54868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/>
              <a:t>Struktura pracowników przedsiębiorstwa według wieku</a:t>
            </a:r>
          </a:p>
        </p:txBody>
      </p:sp>
    </p:spTree>
    <p:extLst>
      <p:ext uri="{BB962C8B-B14F-4D97-AF65-F5344CB8AC3E}">
        <p14:creationId xmlns:p14="http://schemas.microsoft.com/office/powerpoint/2010/main" val="158508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733256"/>
            <a:ext cx="8928992" cy="121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800200"/>
          </a:xfrm>
        </p:spPr>
        <p:txBody>
          <a:bodyPr>
            <a:noAutofit/>
          </a:bodyPr>
          <a:lstStyle/>
          <a:p>
            <a:pPr algn="l"/>
            <a:r>
              <a:rPr lang="pl-PL" sz="1600" b="1" i="1" dirty="0"/>
              <a:t>Zarządzanie wiekiem </a:t>
            </a:r>
            <a:r>
              <a:rPr lang="pl-PL" sz="1600" i="1" dirty="0"/>
              <a:t>to element zarządzania zasobami ludzkimi, a dokładniej: element zarządzania różnorodnością. Polega ono na realizacji różnorodnych działań, które pozwalają na bardziej racjonalne i efektywne wykorzystanie zasobów ludzkich przedsiębiorstwa dzięki uwzględnianiu potrzeb i możliwości pracowników w różnym </a:t>
            </a:r>
            <a:r>
              <a:rPr lang="pl-PL" sz="1600" i="1" dirty="0" smtClean="0"/>
              <a:t>wieku.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b="1" dirty="0" smtClean="0">
                <a:solidFill>
                  <a:srgbClr val="FF0000"/>
                </a:solidFill>
              </a:rPr>
              <a:t>Podlaskie </a:t>
            </a:r>
            <a:r>
              <a:rPr lang="pl-PL" sz="2000" b="1" dirty="0">
                <a:solidFill>
                  <a:srgbClr val="FF0000"/>
                </a:solidFill>
              </a:rPr>
              <a:t>firmy nie mają wiedzy na temat zarządzania wiekiem, a tym bardziej nie mają wdrożonych procedur zarządzania różnorodnością.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2250" y="2827201"/>
            <a:ext cx="8291264" cy="3600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/>
              <a:t>	</a:t>
            </a:r>
            <a:r>
              <a:rPr lang="pl-PL" sz="1800" b="1" dirty="0" smtClean="0"/>
              <a:t>Odsetek </a:t>
            </a:r>
            <a:r>
              <a:rPr lang="pl-PL" sz="1800" b="1" dirty="0"/>
              <a:t>przedsiębiorstw, w których wdrożono procedury zarządzania wiekiem</a:t>
            </a:r>
          </a:p>
        </p:txBody>
      </p:sp>
      <p:pic>
        <p:nvPicPr>
          <p:cNvPr id="17409" name="Wykres 6"/>
          <p:cNvPicPr>
            <a:picLocks noChangeArrowheads="1"/>
          </p:cNvPicPr>
          <p:nvPr/>
        </p:nvPicPr>
        <p:blipFill>
          <a:blip r:embed="rId3" cstate="print"/>
          <a:srcRect r="-50" b="-407"/>
          <a:stretch>
            <a:fillRect/>
          </a:stretch>
        </p:blipFill>
        <p:spPr bwMode="auto">
          <a:xfrm>
            <a:off x="2051720" y="3212976"/>
            <a:ext cx="496855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0"/>
            <a:ext cx="8208912" cy="147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4551" tIns="304704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Polityka kadrowa podlaskich firm wobec pracowników w wieku 45 lat i więcej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668</Words>
  <Application>Microsoft Office PowerPoint</Application>
  <PresentationFormat>Pokaz na ekranie (4:3)</PresentationFormat>
  <Paragraphs>247</Paragraphs>
  <Slides>26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Popyt na zawody i kompetencje  na podlaskim rynku pracy a potrzeby pracodawców w zakresie kształcenia ustawicznego pracowników  w wieku 45 lat i więcej </vt:lpstr>
      <vt:lpstr>Prezentacja programu PowerPoint</vt:lpstr>
      <vt:lpstr>Metodologia badania</vt:lpstr>
      <vt:lpstr>Charakterystyka firm biorących udział w badaniu ilościowym</vt:lpstr>
      <vt:lpstr>Struktura badanych przedsiębiorstw według rodzaju działalności</vt:lpstr>
      <vt:lpstr>Stan rozwoju badanych firm</vt:lpstr>
      <vt:lpstr>Odsetek firm zatrudniających pracowników po 45. roku życia a wielkość przedsiębiorstwa</vt:lpstr>
      <vt:lpstr>Prezentacja programu PowerPoint</vt:lpstr>
      <vt:lpstr>Zarządzanie wiekiem to element zarządzania zasobami ludzkimi, a dokładniej: element zarządzania różnorodnością. Polega ono na realizacji różnorodnych działań, które pozwalają na bardziej racjonalne i efektywne wykorzystanie zasobów ludzkich przedsiębiorstwa dzięki uwzględnianiu potrzeb i możliwości pracowników w różnym wieku. Podlaskie firmy nie mają wiedzy na temat zarządzania wiekiem, a tym bardziej nie mają wdrożonych procedur zarządzania różnorodnością. </vt:lpstr>
      <vt:lpstr>Prezentacja programu PowerPoint</vt:lpstr>
      <vt:lpstr>Zapotrzebowanie kadrowe przedsiębiorstw według wielkich grup zawodów [N=133] </vt:lpstr>
      <vt:lpstr>Zapotrzebowanie kadrowe przedsiębiorstw według zawodów </vt:lpstr>
      <vt:lpstr>Trudności ze znalezieniem odpowiednich pracowników  </vt:lpstr>
      <vt:lpstr>Powody występowania trudności ze znalezieniem odpowiednich pracowników</vt:lpstr>
      <vt:lpstr>Kompetencje oczekiwane przez pracodawców</vt:lpstr>
      <vt:lpstr>Zestawienie średnich ocen posiadanych kompetencji  przez pracowników w wieku poniżej 45 roku życia oraz pracowników w wieku 45 lat i więcej </vt:lpstr>
      <vt:lpstr>Zalety pracowników w wieku 45 lat i więcej w stosunku do młodszych pracowników</vt:lpstr>
      <vt:lpstr>Wady pracowników w wieku 45 lat i więcej w stosunku do młodszych pracowników</vt:lpstr>
      <vt:lpstr>Nieco ponad połowa badanych przedsiębiorstw w ciągu ostatniego roku organizowała szkolenia dla pracowników, w których brali udział pracownicy 45+. Zauważyć można zależność, że wraz ze wzrostem liczby pracowników zatrudnionych w przedsiębiorstwie, rośnie odsetek firm kształcących pracowników.  </vt:lpstr>
      <vt:lpstr>Powody, dla których w badanych przedsiębiorstwach nie organizowano szkoleń pracownikom w wieku 45+ </vt:lpstr>
      <vt:lpstr>Potrzeby szkoleniowe pracowników, w tym pracowników w wieku 45 lat i więcej</vt:lpstr>
      <vt:lpstr>Znajomość oferty wsparcia z Krajowego Funduszu Szkoleniowego </vt:lpstr>
      <vt:lpstr>Wykorzystanie wsparcia z Krajowego Funduszu Szkoleniowego </vt:lpstr>
      <vt:lpstr>Formy wsparcia z Krajowego Funduszu Szkoleniowego, z których korzystały badane firmy</vt:lpstr>
      <vt:lpstr>Doświadczenia w kształceniu ustawicznym 45+</vt:lpstr>
      <vt:lpstr>Działania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Popyt na zawody i kompetencje  na podlaskim rynku pracy a potrzeby pracodawców w zakresie kształcenia ustawicznego pracowników  w wieku 45 lat i więcej</dc:title>
  <dc:creator>JUSTYNA</dc:creator>
  <cp:lastModifiedBy>Joanna Matlak</cp:lastModifiedBy>
  <cp:revision>54</cp:revision>
  <dcterms:created xsi:type="dcterms:W3CDTF">2015-10-05T08:11:13Z</dcterms:created>
  <dcterms:modified xsi:type="dcterms:W3CDTF">2015-12-22T13:01:58Z</dcterms:modified>
</cp:coreProperties>
</file>