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7"/>
  </p:handoutMasterIdLst>
  <p:sldIdLst>
    <p:sldId id="287" r:id="rId2"/>
    <p:sldId id="269" r:id="rId3"/>
    <p:sldId id="26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72" r:id="rId13"/>
    <p:sldId id="273" r:id="rId14"/>
    <p:sldId id="288" r:id="rId15"/>
    <p:sldId id="283" r:id="rId1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3366"/>
    <a:srgbClr val="66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8E7496F6-B416-482D-922D-93A691CA4FC0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0D12B1EB-59ED-483D-87DF-6F499EC3F2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74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790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1020F9-2F7A-4866-BBC0-52DFA6A2E4E7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F287DA6-C207-455A-8BDD-0324815DF4E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poola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0975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Obraz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0975"/>
            <a:ext cx="428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175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"/>
            <a:ext cx="1038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1450"/>
            <a:ext cx="1076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8600"/>
            <a:ext cx="99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6021"/>
            <a:ext cx="7542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77" y="6319384"/>
            <a:ext cx="126987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pl-PL" sz="4400" dirty="0"/>
              <a:t>Fińska metoda „TOY-model. Entrepreneurship-based learning” jako przykład</a:t>
            </a:r>
            <a:br>
              <a:rPr lang="pl-PL" sz="4400" dirty="0"/>
            </a:br>
            <a:r>
              <a:rPr lang="pl-PL" sz="4400" dirty="0"/>
              <a:t>coachingu </a:t>
            </a:r>
            <a:r>
              <a:rPr lang="pl-PL" sz="4400" dirty="0" smtClean="0"/>
              <a:t>przedsiębiorczości</a:t>
            </a:r>
            <a:endParaRPr lang="pl-PL" sz="44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232848" cy="1080120"/>
          </a:xfrm>
        </p:spPr>
        <p:txBody>
          <a:bodyPr>
            <a:normAutofit/>
          </a:bodyPr>
          <a:lstStyle/>
          <a:p>
            <a:pPr algn="r"/>
            <a:r>
              <a:rPr lang="pl-PL" sz="2000" dirty="0">
                <a:solidFill>
                  <a:schemeClr val="tx1"/>
                </a:solidFill>
              </a:rPr>
              <a:t>Sylwia Stokowska – doradca zawodowy </a:t>
            </a:r>
          </a:p>
          <a:p>
            <a:pPr algn="r"/>
            <a:r>
              <a:rPr lang="pl-PL" sz="2000" dirty="0">
                <a:solidFill>
                  <a:schemeClr val="tx1"/>
                </a:solidFill>
              </a:rPr>
              <a:t>Wojewódzki Urząd Pracy w Białymstoku </a:t>
            </a:r>
          </a:p>
        </p:txBody>
      </p:sp>
    </p:spTree>
    <p:extLst>
      <p:ext uri="{BB962C8B-B14F-4D97-AF65-F5344CB8AC3E}">
        <p14:creationId xmlns:p14="http://schemas.microsoft.com/office/powerpoint/2010/main" val="146484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496944" cy="864096"/>
          </a:xfrm>
        </p:spPr>
        <p:txBody>
          <a:bodyPr/>
          <a:lstStyle/>
          <a:p>
            <a:r>
              <a:rPr lang="pl-PL" sz="4000" b="1" dirty="0" smtClean="0"/>
              <a:t>Podstawowe założenia TOY Model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4973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C00000"/>
                </a:solidFill>
              </a:rPr>
              <a:t>Grupowe/zespołowe uczenie się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Trzy poziomy wzajemnego uczenia się: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/>
                </a:solidFill>
              </a:rPr>
              <a:t>Zespół-zespół, zespół-uczestnik zespołu, uczestnik-uczestnik </a:t>
            </a:r>
            <a:endParaRPr lang="pl-PL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3366"/>
                </a:solidFill>
              </a:rPr>
              <a:t>Brak lęku przed zadawaniem pytań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3300"/>
                </a:solidFill>
              </a:rPr>
              <a:t>Wolność i odpowiedzialność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2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792088"/>
          </a:xfrm>
        </p:spPr>
        <p:txBody>
          <a:bodyPr/>
          <a:lstStyle/>
          <a:p>
            <a:r>
              <a:rPr lang="pl-PL" sz="3200" b="1" dirty="0" smtClean="0"/>
              <a:t>Podstawowe założenia TOY Model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497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Uczenie przez działanie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Po­wiedz </a:t>
            </a:r>
            <a:r>
              <a:rPr lang="pl-PL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mi, a za­pomnę. Po­każ mi, a za­pamiętam. Pozwól mi zro­bić, a zrozumiem</a:t>
            </a:r>
            <a:r>
              <a:rPr 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.” Konfucjusz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Trening odwagi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Rozwój zawodowy poprzez rozwój własnej firmy</a:t>
            </a:r>
          </a:p>
        </p:txBody>
      </p:sp>
    </p:spTree>
    <p:extLst>
      <p:ext uri="{BB962C8B-B14F-4D97-AF65-F5344CB8AC3E}">
        <p14:creationId xmlns:p14="http://schemas.microsoft.com/office/powerpoint/2010/main" val="68113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pl-PL" sz="4000" b="1" dirty="0" smtClean="0"/>
              <a:t>Zasady TOY-model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660033"/>
                </a:solidFill>
              </a:rPr>
              <a:t>TOY</a:t>
            </a:r>
            <a:r>
              <a:rPr lang="pl-PL" b="1" dirty="0" smtClean="0">
                <a:solidFill>
                  <a:srgbClr val="660033"/>
                </a:solidFill>
              </a:rPr>
              <a:t>-</a:t>
            </a:r>
            <a:r>
              <a:rPr lang="en-US" b="1" dirty="0" smtClean="0">
                <a:solidFill>
                  <a:srgbClr val="660033"/>
                </a:solidFill>
              </a:rPr>
              <a:t>coach </a:t>
            </a:r>
            <a:r>
              <a:rPr lang="pl-PL" b="1" dirty="0" smtClean="0">
                <a:solidFill>
                  <a:srgbClr val="660033"/>
                </a:solidFill>
              </a:rPr>
              <a:t>wspiera, ale nie ingeruje w zespół</a:t>
            </a:r>
            <a:r>
              <a:rPr lang="en-US" b="1" dirty="0" smtClean="0">
                <a:solidFill>
                  <a:srgbClr val="660033"/>
                </a:solidFill>
              </a:rPr>
              <a:t>.</a:t>
            </a:r>
            <a:endParaRPr lang="pl-PL" b="1" dirty="0" smtClean="0">
              <a:solidFill>
                <a:srgbClr val="66003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0066"/>
                </a:solidFill>
              </a:rPr>
              <a:t>Klient jest najważniejszym nauczycielem</a:t>
            </a:r>
            <a:r>
              <a:rPr lang="en-US" b="1" dirty="0" smtClean="0">
                <a:solidFill>
                  <a:srgbClr val="000066"/>
                </a:solidFill>
              </a:rPr>
              <a:t>.</a:t>
            </a:r>
            <a:endParaRPr lang="pl-PL" b="1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3300"/>
                </a:solidFill>
              </a:rPr>
              <a:t>Spółdzielnie/mini-firmy – miejsce pracy.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C00000"/>
                </a:solidFill>
              </a:rPr>
              <a:t>Podstawą jest dialog</a:t>
            </a:r>
            <a:endParaRPr lang="en-US" b="1" dirty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78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pl-PL" sz="4000" b="1" dirty="0" smtClean="0"/>
              <a:t>Zalety TOY-model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C00000"/>
                </a:solidFill>
              </a:rPr>
              <a:t>Wzajemne uczenie się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660033"/>
                </a:solidFill>
              </a:rPr>
              <a:t>Wolność i odpowiedzialność za wspólne uczenie się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0066"/>
                </a:solidFill>
              </a:rPr>
              <a:t>Nauka poprzez działanie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3300"/>
                </a:solidFill>
              </a:rPr>
              <a:t>Wzrost indywidualnej odwagi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3366"/>
                </a:solidFill>
              </a:rPr>
              <a:t>Połączenie rozwijania przedsiębiorczości </a:t>
            </a:r>
            <a:br>
              <a:rPr lang="pl-PL" b="1" dirty="0" smtClean="0">
                <a:solidFill>
                  <a:srgbClr val="003366"/>
                </a:solidFill>
              </a:rPr>
            </a:br>
            <a:r>
              <a:rPr lang="pl-PL" b="1" dirty="0" smtClean="0">
                <a:solidFill>
                  <a:srgbClr val="003366"/>
                </a:solidFill>
              </a:rPr>
              <a:t>i umiejętności zawodowych</a:t>
            </a:r>
            <a:endParaRPr lang="en-US" b="1" dirty="0">
              <a:solidFill>
                <a:srgbClr val="003366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562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pl-PL" sz="4000" b="1" dirty="0" smtClean="0"/>
              <a:t>Testowanie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„Coaching </a:t>
            </a:r>
            <a:r>
              <a:rPr lang="pl-PL" dirty="0">
                <a:solidFill>
                  <a:schemeClr val="tx1"/>
                </a:solidFill>
              </a:rPr>
              <a:t>przedsiębiorczości. Kompleksowe przygotowanie do założenia </a:t>
            </a:r>
            <a:r>
              <a:rPr lang="pl-PL" dirty="0" smtClean="0">
                <a:solidFill>
                  <a:schemeClr val="tx1"/>
                </a:solidFill>
              </a:rPr>
              <a:t>i </a:t>
            </a:r>
            <a:r>
              <a:rPr lang="pl-PL" dirty="0">
                <a:solidFill>
                  <a:schemeClr val="tx1"/>
                </a:solidFill>
              </a:rPr>
              <a:t>prowadzenia własnej działalności gospodarczej w oparciu </a:t>
            </a:r>
            <a:r>
              <a:rPr lang="pl-PL" dirty="0" smtClean="0">
                <a:solidFill>
                  <a:schemeClr val="tx1"/>
                </a:solidFill>
              </a:rPr>
              <a:t>o fińską </a:t>
            </a:r>
            <a:r>
              <a:rPr lang="pl-PL" dirty="0">
                <a:solidFill>
                  <a:schemeClr val="tx1"/>
                </a:solidFill>
              </a:rPr>
              <a:t>metodę </a:t>
            </a:r>
            <a:r>
              <a:rPr lang="pl-PL" dirty="0" smtClean="0">
                <a:solidFill>
                  <a:schemeClr val="tx1"/>
                </a:solidFill>
              </a:rPr>
              <a:t>TOY-model</a:t>
            </a:r>
            <a:r>
              <a:rPr lang="pl-PL" dirty="0">
                <a:solidFill>
                  <a:schemeClr val="tx1"/>
                </a:solidFill>
              </a:rPr>
              <a:t>. Entrepreneurship-based </a:t>
            </a:r>
            <a:r>
              <a:rPr lang="pl-PL" dirty="0" smtClean="0">
                <a:solidFill>
                  <a:schemeClr val="tx1"/>
                </a:solidFill>
              </a:rPr>
              <a:t>Learning”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04-27.04.2017 – I edycja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05-26.09.2017 – II edycja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Styczeń 2018 – III edycja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94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4400" b="1" smtClean="0">
                <a:solidFill>
                  <a:schemeClr val="tx1"/>
                </a:solidFill>
              </a:rPr>
              <a:t>Dziękuję </a:t>
            </a:r>
            <a:r>
              <a:rPr lang="pl-PL" sz="4400" b="1" dirty="0" smtClean="0">
                <a:solidFill>
                  <a:schemeClr val="tx1"/>
                </a:solidFill>
              </a:rPr>
              <a:t>za uwagę</a:t>
            </a:r>
            <a:endParaRPr lang="pl-PL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5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pl-PL" sz="4000" b="1" dirty="0" smtClean="0"/>
              <a:t>Program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Założenia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Podstawowe założenia metody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Testowanie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Próbka pracy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1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/>
          <a:lstStyle/>
          <a:p>
            <a:r>
              <a:rPr lang="pl-PL" sz="4000" b="1" dirty="0"/>
              <a:t>Projekt ENTRETOY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Projekt </a:t>
            </a:r>
            <a:r>
              <a:rPr lang="pl-PL" b="1" dirty="0" smtClean="0">
                <a:solidFill>
                  <a:schemeClr val="tx1"/>
                </a:solidFill>
              </a:rPr>
              <a:t>Entrepreneurship </a:t>
            </a:r>
            <a:r>
              <a:rPr lang="pl-PL" b="1" dirty="0">
                <a:solidFill>
                  <a:schemeClr val="tx1"/>
                </a:solidFill>
              </a:rPr>
              <a:t>Training Program in Education </a:t>
            </a:r>
            <a:r>
              <a:rPr lang="pl-PL" dirty="0">
                <a:solidFill>
                  <a:schemeClr val="tx1"/>
                </a:solidFill>
              </a:rPr>
              <a:t>(„Program nauczania przedsiębiorczości w edukacji”) </a:t>
            </a:r>
            <a:r>
              <a:rPr lang="pl-PL" dirty="0" smtClean="0">
                <a:solidFill>
                  <a:schemeClr val="tx1"/>
                </a:solidFill>
              </a:rPr>
              <a:t>realizowany w </a:t>
            </a:r>
            <a:r>
              <a:rPr lang="pl-PL" dirty="0">
                <a:solidFill>
                  <a:schemeClr val="tx1"/>
                </a:solidFill>
              </a:rPr>
              <a:t>ramach programu </a:t>
            </a:r>
            <a:r>
              <a:rPr lang="pl-PL" dirty="0" smtClean="0">
                <a:solidFill>
                  <a:schemeClr val="tx1"/>
                </a:solidFill>
              </a:rPr>
              <a:t>ERASMUS+, Partnerstwa Strategiczne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Koordynator projektu: </a:t>
            </a:r>
            <a:r>
              <a:rPr lang="pl-PL" dirty="0">
                <a:solidFill>
                  <a:schemeClr val="tx1"/>
                </a:solidFill>
              </a:rPr>
              <a:t>Belgia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Partnerzy</a:t>
            </a:r>
            <a:r>
              <a:rPr lang="pl-PL" dirty="0">
                <a:solidFill>
                  <a:schemeClr val="tx1"/>
                </a:solidFill>
              </a:rPr>
              <a:t>: Finlandia, Grenlandia, Hiszpania, Estonia, </a:t>
            </a:r>
            <a:r>
              <a:rPr lang="pl-PL" dirty="0" smtClean="0">
                <a:solidFill>
                  <a:schemeClr val="tx1"/>
                </a:solidFill>
              </a:rPr>
              <a:t>Polska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Czas trwania </a:t>
            </a:r>
            <a:r>
              <a:rPr lang="pl-PL" b="1" dirty="0" smtClean="0">
                <a:solidFill>
                  <a:schemeClr val="tx1"/>
                </a:solidFill>
              </a:rPr>
              <a:t>projektu: </a:t>
            </a:r>
            <a:r>
              <a:rPr lang="pl-PL" dirty="0" smtClean="0">
                <a:solidFill>
                  <a:schemeClr val="tx1"/>
                </a:solidFill>
              </a:rPr>
              <a:t>09.2016 </a:t>
            </a:r>
            <a:r>
              <a:rPr lang="pl-PL" dirty="0">
                <a:solidFill>
                  <a:schemeClr val="tx1"/>
                </a:solidFill>
              </a:rPr>
              <a:t>– </a:t>
            </a:r>
            <a:r>
              <a:rPr lang="pl-PL" dirty="0" smtClean="0">
                <a:solidFill>
                  <a:schemeClr val="tx1"/>
                </a:solidFill>
              </a:rPr>
              <a:t>08.2019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</a:rPr>
              <a:t>Cel projektu: </a:t>
            </a:r>
            <a:r>
              <a:rPr lang="pl-PL" dirty="0" smtClean="0">
                <a:solidFill>
                  <a:schemeClr val="tx1"/>
                </a:solidFill>
              </a:rPr>
              <a:t>poznanie </a:t>
            </a:r>
            <a:r>
              <a:rPr lang="pl-PL" dirty="0">
                <a:solidFill>
                  <a:schemeClr val="tx1"/>
                </a:solidFill>
              </a:rPr>
              <a:t>metod i narzędzi służących </a:t>
            </a:r>
            <a:r>
              <a:rPr lang="pl-PL" dirty="0" smtClean="0">
                <a:solidFill>
                  <a:schemeClr val="tx1"/>
                </a:solidFill>
              </a:rPr>
              <a:t>nauczaniu </a:t>
            </a:r>
            <a:r>
              <a:rPr lang="pl-PL" dirty="0">
                <a:solidFill>
                  <a:schemeClr val="tx1"/>
                </a:solidFill>
              </a:rPr>
              <a:t>przedsiębiorczości osób dorosłych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2"/>
          <a:stretch/>
        </p:blipFill>
        <p:spPr bwMode="auto">
          <a:xfrm>
            <a:off x="6846490" y="2729880"/>
            <a:ext cx="20162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8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792088"/>
          </a:xfrm>
        </p:spPr>
        <p:txBody>
          <a:bodyPr/>
          <a:lstStyle/>
          <a:p>
            <a:r>
              <a:rPr lang="pl-PL" sz="4000" b="1" dirty="0" smtClean="0"/>
              <a:t>Co to jest TOY Model?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49736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TOY </a:t>
            </a:r>
            <a:r>
              <a:rPr lang="pl-PL" dirty="0">
                <a:solidFill>
                  <a:prstClr val="black">
                    <a:lumMod val="95000"/>
                    <a:lumOff val="5000"/>
                  </a:prstClr>
                </a:solidFill>
              </a:rPr>
              <a:t>Model jest </a:t>
            </a:r>
            <a:r>
              <a:rPr lang="pl-PL" b="1" dirty="0">
                <a:solidFill>
                  <a:srgbClr val="660033"/>
                </a:solidFill>
              </a:rPr>
              <a:t>modelem kształcenia praktycznego</a:t>
            </a:r>
            <a:r>
              <a:rPr lang="pl-PL" dirty="0">
                <a:solidFill>
                  <a:prstClr val="black">
                    <a:lumMod val="95000"/>
                    <a:lumOff val="5000"/>
                  </a:prstClr>
                </a:solidFill>
              </a:rPr>
              <a:t>, który jednocześnie rozwija umiejętności przedsiębiorcze</a:t>
            </a:r>
            <a:r>
              <a:rPr lang="pl-PL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TOY jest akronimem fińskiego zwrotu 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Työssäoppiminen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yrittäjänä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który w wolnym tłumaczeniu oznacza </a:t>
            </a:r>
            <a:r>
              <a:rPr lang="pl-PL" b="1" dirty="0" smtClean="0">
                <a:solidFill>
                  <a:srgbClr val="660033"/>
                </a:solidFill>
              </a:rPr>
              <a:t>„Uczenie się poprzez działanie”</a:t>
            </a:r>
            <a:endParaRPr lang="pl-PL" dirty="0" smtClean="0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Metoda stosowana jest w systemie kształcenia zawodowego (szkoły średnie i policealne) i wyższego (1 uniwersytet) jako </a:t>
            </a:r>
            <a:r>
              <a:rPr lang="pl-PL" dirty="0" smtClean="0">
                <a:solidFill>
                  <a:srgbClr val="660033"/>
                </a:solidFill>
              </a:rPr>
              <a:t>alternatywa do praktyk zawodowych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Uczniowie zakładają działalności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gospodarcze/tworzą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spółki (</a:t>
            </a:r>
            <a:r>
              <a:rPr lang="pl-P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coopertives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401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720080"/>
          </a:xfrm>
        </p:spPr>
        <p:txBody>
          <a:bodyPr/>
          <a:lstStyle/>
          <a:p>
            <a:r>
              <a:rPr lang="pl-PL" sz="4000" b="1" dirty="0" smtClean="0"/>
              <a:t>Co to jest TOY Model?</a:t>
            </a:r>
            <a:endParaRPr lang="pl-PL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911"/>
            <a:ext cx="8075612" cy="44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9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792088"/>
          </a:xfrm>
        </p:spPr>
        <p:txBody>
          <a:bodyPr/>
          <a:lstStyle/>
          <a:p>
            <a:r>
              <a:rPr lang="pl-PL" sz="3200" b="1" dirty="0" smtClean="0"/>
              <a:t>Co to jest TOY Model?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497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Zdobywanie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zleceń i realizowanie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zamówień dla konkretnych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klientów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pl-PL" b="1" dirty="0" smtClean="0">
                <a:solidFill>
                  <a:srgbClr val="660033"/>
                </a:solidFill>
              </a:rPr>
              <a:t>nabywanie umiejętności praktycznych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Uczniowie opowiadają o swoich działaniach podczas sesji coachingu.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Jeżeli mają jakieś trudności, to dzielą się nimi i wspólnie z resztą uczniów, pod okiem prowadzącego </a:t>
            </a:r>
            <a:r>
              <a:rPr lang="pl-PL" b="1" dirty="0" smtClean="0">
                <a:solidFill>
                  <a:srgbClr val="660033"/>
                </a:solidFill>
              </a:rPr>
              <a:t>szukają rozwiązań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772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/>
          <a:lstStyle/>
          <a:p>
            <a:endParaRPr lang="pl-PL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0155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1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endParaRPr lang="pl-PL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6892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0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720080"/>
          </a:xfrm>
        </p:spPr>
        <p:txBody>
          <a:bodyPr/>
          <a:lstStyle/>
          <a:p>
            <a:r>
              <a:rPr lang="pl-PL" sz="3200" b="1" dirty="0" smtClean="0"/>
              <a:t>Co to jest TOY Model?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4973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prstClr val="black">
                    <a:lumMod val="95000"/>
                    <a:lumOff val="5000"/>
                  </a:prstClr>
                </a:solidFill>
              </a:rPr>
              <a:t>Jeżeli grupa ma niewystarczającą wiedzę z danego zakresu, uczniowie samodzielnie korzystają </a:t>
            </a:r>
            <a:br>
              <a:rPr lang="pl-PL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pl-PL" dirty="0">
                <a:solidFill>
                  <a:prstClr val="black">
                    <a:lumMod val="95000"/>
                    <a:lumOff val="5000"/>
                  </a:prstClr>
                </a:solidFill>
              </a:rPr>
              <a:t>z dostępnych źródeł (książki, Internet</a:t>
            </a:r>
            <a:r>
              <a:rPr lang="pl-PL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Jeżeli temat jest wyjątkowo trudny uczniowie mogą zwrócić się do nauczycieli z prośbą </a:t>
            </a:r>
            <a:b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przeprowadzenie szkolenia z danego zakresu.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79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1180</TotalTime>
  <Words>330</Words>
  <Application>Microsoft Office PowerPoint</Application>
  <PresentationFormat>Pokaz na ekranie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Kierownictwo</vt:lpstr>
      <vt:lpstr>Fińska metoda „TOY-model. Entrepreneurship-based learning” jako przykład coachingu przedsiębiorczości</vt:lpstr>
      <vt:lpstr>Program</vt:lpstr>
      <vt:lpstr>Projekt ENTRETOY </vt:lpstr>
      <vt:lpstr>Co to jest TOY Model?</vt:lpstr>
      <vt:lpstr>Co to jest TOY Model?</vt:lpstr>
      <vt:lpstr>Co to jest TOY Model?</vt:lpstr>
      <vt:lpstr>Prezentacja programu PowerPoint</vt:lpstr>
      <vt:lpstr>Prezentacja programu PowerPoint</vt:lpstr>
      <vt:lpstr>Co to jest TOY Model?</vt:lpstr>
      <vt:lpstr>Podstawowe założenia TOY Model</vt:lpstr>
      <vt:lpstr>Podstawowe założenia TOY Model</vt:lpstr>
      <vt:lpstr>Zasady TOY-model</vt:lpstr>
      <vt:lpstr>Zalety TOY-model</vt:lpstr>
      <vt:lpstr>Testowanie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przedsiębiorczości</dc:title>
  <dc:creator>Michał Raciborski</dc:creator>
  <cp:lastModifiedBy>Sylwia Stokowska</cp:lastModifiedBy>
  <cp:revision>78</cp:revision>
  <cp:lastPrinted>2017-06-01T07:36:45Z</cp:lastPrinted>
  <dcterms:created xsi:type="dcterms:W3CDTF">2017-03-16T12:25:29Z</dcterms:created>
  <dcterms:modified xsi:type="dcterms:W3CDTF">2017-10-13T07:45:04Z</dcterms:modified>
</cp:coreProperties>
</file>