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5"/>
  </p:notesMasterIdLst>
  <p:handoutMasterIdLst>
    <p:handoutMasterId r:id="rId16"/>
  </p:handoutMasterIdLst>
  <p:sldIdLst>
    <p:sldId id="282" r:id="rId2"/>
    <p:sldId id="350" r:id="rId3"/>
    <p:sldId id="486" r:id="rId4"/>
    <p:sldId id="490" r:id="rId5"/>
    <p:sldId id="487" r:id="rId6"/>
    <p:sldId id="488" r:id="rId7"/>
    <p:sldId id="485" r:id="rId8"/>
    <p:sldId id="496" r:id="rId9"/>
    <p:sldId id="443" r:id="rId10"/>
    <p:sldId id="520" r:id="rId11"/>
    <p:sldId id="501" r:id="rId12"/>
    <p:sldId id="509" r:id="rId13"/>
    <p:sldId id="295" r:id="rId14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99FF"/>
    <a:srgbClr val="3399FF"/>
    <a:srgbClr val="0066FF"/>
    <a:srgbClr val="0000FF"/>
    <a:srgbClr val="3366CC"/>
    <a:srgbClr val="FC7F18"/>
    <a:srgbClr val="003399"/>
    <a:srgbClr val="0000CC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0" autoAdjust="0"/>
    <p:restoredTop sz="94550" autoAdjust="0"/>
  </p:normalViewPr>
  <p:slideViewPr>
    <p:cSldViewPr>
      <p:cViewPr>
        <p:scale>
          <a:sx n="100" d="100"/>
          <a:sy n="100" d="100"/>
        </p:scale>
        <p:origin x="-132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831FC-A949-41DB-BECF-BFF8CF68ACE7}" type="doc">
      <dgm:prSet loTypeId="urn:microsoft.com/office/officeart/2005/8/layout/process2" loCatId="process" qsTypeId="urn:microsoft.com/office/officeart/2005/8/quickstyle/simple3" qsCatId="simple" csTypeId="urn:microsoft.com/office/officeart/2005/8/colors/accent1_2" csCatId="accent1" phldr="1"/>
      <dgm:spPr/>
    </dgm:pt>
    <dgm:pt modelId="{B3AE71A5-5935-4E4B-B116-D3373090E394}">
      <dgm:prSet phldrT="[Tekst]"/>
      <dgm:spPr/>
      <dgm:t>
        <a:bodyPr/>
        <a:lstStyle/>
        <a:p>
          <a:r>
            <a:rPr lang="pl-PL" b="1" smtClean="0">
              <a:latin typeface="Arial" panose="020B0604020202020204" pitchFamily="34" charset="0"/>
              <a:cs typeface="Arial" panose="020B0604020202020204" pitchFamily="34" charset="0"/>
            </a:rPr>
            <a:t>CEL</a:t>
          </a:r>
          <a:endParaRPr lang="pl-PL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7359737-D2EA-454E-AA6C-E653AD8FD04C}" type="parTrans" cxnId="{E69DB47C-A16B-4BFD-9CD0-215FBA5BB4D3}">
      <dgm:prSet/>
      <dgm:spPr/>
      <dgm:t>
        <a:bodyPr/>
        <a:lstStyle/>
        <a:p>
          <a:endParaRPr lang="pl-PL"/>
        </a:p>
      </dgm:t>
    </dgm:pt>
    <dgm:pt modelId="{5FDE483A-45EC-470E-A383-AD05895A7DBA}" type="sibTrans" cxnId="{E69DB47C-A16B-4BFD-9CD0-215FBA5BB4D3}">
      <dgm:prSet/>
      <dgm:spPr/>
      <dgm:t>
        <a:bodyPr/>
        <a:lstStyle/>
        <a:p>
          <a:endParaRPr lang="pl-PL"/>
        </a:p>
      </dgm:t>
    </dgm:pt>
    <dgm:pt modelId="{6C8DDEB4-E548-412C-9758-3DDCBDDF54FE}">
      <dgm:prSet phldrT="[Tekst]"/>
      <dgm:spPr/>
      <dgm:t>
        <a:bodyPr/>
        <a:lstStyle/>
        <a:p>
          <a:r>
            <a:rPr lang="pl-PL" b="1" smtClean="0">
              <a:latin typeface="Arial" panose="020B0604020202020204" pitchFamily="34" charset="0"/>
              <a:cs typeface="Arial" panose="020B0604020202020204" pitchFamily="34" charset="0"/>
            </a:rPr>
            <a:t>ZASOBY</a:t>
          </a:r>
          <a:endParaRPr lang="pl-PL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4ADA122-44B0-4706-8638-9773E2B51C07}" type="parTrans" cxnId="{C6AFAE96-C2F3-4417-A472-07781E67C434}">
      <dgm:prSet/>
      <dgm:spPr/>
      <dgm:t>
        <a:bodyPr/>
        <a:lstStyle/>
        <a:p>
          <a:endParaRPr lang="pl-PL"/>
        </a:p>
      </dgm:t>
    </dgm:pt>
    <dgm:pt modelId="{A7D124DE-0A63-4B97-9D12-905E361CC900}" type="sibTrans" cxnId="{C6AFAE96-C2F3-4417-A472-07781E67C434}">
      <dgm:prSet/>
      <dgm:spPr/>
      <dgm:t>
        <a:bodyPr/>
        <a:lstStyle/>
        <a:p>
          <a:endParaRPr lang="pl-PL"/>
        </a:p>
      </dgm:t>
    </dgm:pt>
    <dgm:pt modelId="{F69F6CCF-5F0D-43CC-A873-D9BCABCB6CF3}">
      <dgm:prSet phldrT="[Tekst]"/>
      <dgm:spPr/>
      <dgm:t>
        <a:bodyPr/>
        <a:lstStyle/>
        <a:p>
          <a:r>
            <a:rPr lang="pl-PL" b="1" smtClean="0">
              <a:latin typeface="Arial" panose="020B0604020202020204" pitchFamily="34" charset="0"/>
              <a:cs typeface="Arial" panose="020B0604020202020204" pitchFamily="34" charset="0"/>
            </a:rPr>
            <a:t>PLAN</a:t>
          </a:r>
          <a:endParaRPr lang="pl-PL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DF6932-BE7A-425D-81D1-562465FF59BD}" type="parTrans" cxnId="{5924B134-8200-4529-8C3C-671D71DCB5A1}">
      <dgm:prSet/>
      <dgm:spPr/>
      <dgm:t>
        <a:bodyPr/>
        <a:lstStyle/>
        <a:p>
          <a:endParaRPr lang="pl-PL"/>
        </a:p>
      </dgm:t>
    </dgm:pt>
    <dgm:pt modelId="{D47F5CA4-E412-4FD3-8715-33394478E886}" type="sibTrans" cxnId="{5924B134-8200-4529-8C3C-671D71DCB5A1}">
      <dgm:prSet/>
      <dgm:spPr/>
      <dgm:t>
        <a:bodyPr/>
        <a:lstStyle/>
        <a:p>
          <a:endParaRPr lang="pl-PL"/>
        </a:p>
      </dgm:t>
    </dgm:pt>
    <dgm:pt modelId="{0986FD0F-C279-4F90-B4D1-D59A907E99D4}" type="pres">
      <dgm:prSet presAssocID="{CC2831FC-A949-41DB-BECF-BFF8CF68ACE7}" presName="linearFlow" presStyleCnt="0">
        <dgm:presLayoutVars>
          <dgm:resizeHandles val="exact"/>
        </dgm:presLayoutVars>
      </dgm:prSet>
      <dgm:spPr/>
    </dgm:pt>
    <dgm:pt modelId="{7D926E99-12A3-490B-89B5-4749E3771B24}" type="pres">
      <dgm:prSet presAssocID="{B3AE71A5-5935-4E4B-B116-D3373090E39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3F3FD3-E7E6-430E-B07B-315626260A5C}" type="pres">
      <dgm:prSet presAssocID="{5FDE483A-45EC-470E-A383-AD05895A7DBA}" presName="sibTrans" presStyleLbl="sibTrans2D1" presStyleIdx="0" presStyleCnt="2"/>
      <dgm:spPr/>
      <dgm:t>
        <a:bodyPr/>
        <a:lstStyle/>
        <a:p>
          <a:endParaRPr lang="pl-PL"/>
        </a:p>
      </dgm:t>
    </dgm:pt>
    <dgm:pt modelId="{7A7DC16A-8D3A-46B1-AE52-F23BC9BBD9E1}" type="pres">
      <dgm:prSet presAssocID="{5FDE483A-45EC-470E-A383-AD05895A7DBA}" presName="connectorText" presStyleLbl="sibTrans2D1" presStyleIdx="0" presStyleCnt="2"/>
      <dgm:spPr/>
      <dgm:t>
        <a:bodyPr/>
        <a:lstStyle/>
        <a:p>
          <a:endParaRPr lang="pl-PL"/>
        </a:p>
      </dgm:t>
    </dgm:pt>
    <dgm:pt modelId="{37E9E63B-3E85-4B29-B579-3642DD495160}" type="pres">
      <dgm:prSet presAssocID="{6C8DDEB4-E548-412C-9758-3DDCBDDF54FE}" presName="node" presStyleLbl="node1" presStyleIdx="1" presStyleCnt="3" custScaleX="12599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5F15088-4E29-4F62-A963-2C64A4FA324A}" type="pres">
      <dgm:prSet presAssocID="{A7D124DE-0A63-4B97-9D12-905E361CC900}" presName="sibTrans" presStyleLbl="sibTrans2D1" presStyleIdx="1" presStyleCnt="2"/>
      <dgm:spPr/>
      <dgm:t>
        <a:bodyPr/>
        <a:lstStyle/>
        <a:p>
          <a:endParaRPr lang="pl-PL"/>
        </a:p>
      </dgm:t>
    </dgm:pt>
    <dgm:pt modelId="{84B61304-D27D-43D3-8ABD-E88F1C65480E}" type="pres">
      <dgm:prSet presAssocID="{A7D124DE-0A63-4B97-9D12-905E361CC900}" presName="connectorText" presStyleLbl="sibTrans2D1" presStyleIdx="1" presStyleCnt="2"/>
      <dgm:spPr/>
      <dgm:t>
        <a:bodyPr/>
        <a:lstStyle/>
        <a:p>
          <a:endParaRPr lang="pl-PL"/>
        </a:p>
      </dgm:t>
    </dgm:pt>
    <dgm:pt modelId="{A57C0999-88A2-4EBA-AD85-7F17023F6C7B}" type="pres">
      <dgm:prSet presAssocID="{F69F6CCF-5F0D-43CC-A873-D9BCABCB6CF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69DB47C-A16B-4BFD-9CD0-215FBA5BB4D3}" srcId="{CC2831FC-A949-41DB-BECF-BFF8CF68ACE7}" destId="{B3AE71A5-5935-4E4B-B116-D3373090E394}" srcOrd="0" destOrd="0" parTransId="{87359737-D2EA-454E-AA6C-E653AD8FD04C}" sibTransId="{5FDE483A-45EC-470E-A383-AD05895A7DBA}"/>
    <dgm:cxn modelId="{EC5F87CC-DF2B-4327-AC28-CDE2C8697B72}" type="presOf" srcId="{CC2831FC-A949-41DB-BECF-BFF8CF68ACE7}" destId="{0986FD0F-C279-4F90-B4D1-D59A907E99D4}" srcOrd="0" destOrd="0" presId="urn:microsoft.com/office/officeart/2005/8/layout/process2"/>
    <dgm:cxn modelId="{8EE00D47-93F2-4966-A70E-E37B836C87DD}" type="presOf" srcId="{F69F6CCF-5F0D-43CC-A873-D9BCABCB6CF3}" destId="{A57C0999-88A2-4EBA-AD85-7F17023F6C7B}" srcOrd="0" destOrd="0" presId="urn:microsoft.com/office/officeart/2005/8/layout/process2"/>
    <dgm:cxn modelId="{EB6BD70D-86F6-448C-9006-FFDD06A1347D}" type="presOf" srcId="{B3AE71A5-5935-4E4B-B116-D3373090E394}" destId="{7D926E99-12A3-490B-89B5-4749E3771B24}" srcOrd="0" destOrd="0" presId="urn:microsoft.com/office/officeart/2005/8/layout/process2"/>
    <dgm:cxn modelId="{26822387-4C4F-439D-B2CF-08A660EF0903}" type="presOf" srcId="{5FDE483A-45EC-470E-A383-AD05895A7DBA}" destId="{7A7DC16A-8D3A-46B1-AE52-F23BC9BBD9E1}" srcOrd="1" destOrd="0" presId="urn:microsoft.com/office/officeart/2005/8/layout/process2"/>
    <dgm:cxn modelId="{37827FCB-6D19-4312-97DD-F1C7190036FD}" type="presOf" srcId="{5FDE483A-45EC-470E-A383-AD05895A7DBA}" destId="{F13F3FD3-E7E6-430E-B07B-315626260A5C}" srcOrd="0" destOrd="0" presId="urn:microsoft.com/office/officeart/2005/8/layout/process2"/>
    <dgm:cxn modelId="{5924B134-8200-4529-8C3C-671D71DCB5A1}" srcId="{CC2831FC-A949-41DB-BECF-BFF8CF68ACE7}" destId="{F69F6CCF-5F0D-43CC-A873-D9BCABCB6CF3}" srcOrd="2" destOrd="0" parTransId="{B2DF6932-BE7A-425D-81D1-562465FF59BD}" sibTransId="{D47F5CA4-E412-4FD3-8715-33394478E886}"/>
    <dgm:cxn modelId="{C6AFAE96-C2F3-4417-A472-07781E67C434}" srcId="{CC2831FC-A949-41DB-BECF-BFF8CF68ACE7}" destId="{6C8DDEB4-E548-412C-9758-3DDCBDDF54FE}" srcOrd="1" destOrd="0" parTransId="{B4ADA122-44B0-4706-8638-9773E2B51C07}" sibTransId="{A7D124DE-0A63-4B97-9D12-905E361CC900}"/>
    <dgm:cxn modelId="{6B936A57-6A45-42AD-9248-42AC0CC65347}" type="presOf" srcId="{A7D124DE-0A63-4B97-9D12-905E361CC900}" destId="{A5F15088-4E29-4F62-A963-2C64A4FA324A}" srcOrd="0" destOrd="0" presId="urn:microsoft.com/office/officeart/2005/8/layout/process2"/>
    <dgm:cxn modelId="{5945FBC9-70B3-4C87-9885-DA87204F29AA}" type="presOf" srcId="{A7D124DE-0A63-4B97-9D12-905E361CC900}" destId="{84B61304-D27D-43D3-8ABD-E88F1C65480E}" srcOrd="1" destOrd="0" presId="urn:microsoft.com/office/officeart/2005/8/layout/process2"/>
    <dgm:cxn modelId="{00324CD0-DDC8-4757-86E5-82CBE1EF3BFC}" type="presOf" srcId="{6C8DDEB4-E548-412C-9758-3DDCBDDF54FE}" destId="{37E9E63B-3E85-4B29-B579-3642DD495160}" srcOrd="0" destOrd="0" presId="urn:microsoft.com/office/officeart/2005/8/layout/process2"/>
    <dgm:cxn modelId="{986BD56D-743A-4C65-B871-AED3CF836A4D}" type="presParOf" srcId="{0986FD0F-C279-4F90-B4D1-D59A907E99D4}" destId="{7D926E99-12A3-490B-89B5-4749E3771B24}" srcOrd="0" destOrd="0" presId="urn:microsoft.com/office/officeart/2005/8/layout/process2"/>
    <dgm:cxn modelId="{273A902A-5A8C-4C7D-9E61-FA23005A892E}" type="presParOf" srcId="{0986FD0F-C279-4F90-B4D1-D59A907E99D4}" destId="{F13F3FD3-E7E6-430E-B07B-315626260A5C}" srcOrd="1" destOrd="0" presId="urn:microsoft.com/office/officeart/2005/8/layout/process2"/>
    <dgm:cxn modelId="{360E7B37-7664-4510-A47F-0C8A70D49E71}" type="presParOf" srcId="{F13F3FD3-E7E6-430E-B07B-315626260A5C}" destId="{7A7DC16A-8D3A-46B1-AE52-F23BC9BBD9E1}" srcOrd="0" destOrd="0" presId="urn:microsoft.com/office/officeart/2005/8/layout/process2"/>
    <dgm:cxn modelId="{A1272E16-C81C-4547-82E6-C2446FB6AC2B}" type="presParOf" srcId="{0986FD0F-C279-4F90-B4D1-D59A907E99D4}" destId="{37E9E63B-3E85-4B29-B579-3642DD495160}" srcOrd="2" destOrd="0" presId="urn:microsoft.com/office/officeart/2005/8/layout/process2"/>
    <dgm:cxn modelId="{ABF14123-C76B-41FB-A5A0-62E383CF98D8}" type="presParOf" srcId="{0986FD0F-C279-4F90-B4D1-D59A907E99D4}" destId="{A5F15088-4E29-4F62-A963-2C64A4FA324A}" srcOrd="3" destOrd="0" presId="urn:microsoft.com/office/officeart/2005/8/layout/process2"/>
    <dgm:cxn modelId="{779444F8-66BE-4131-A115-513590605807}" type="presParOf" srcId="{A5F15088-4E29-4F62-A963-2C64A4FA324A}" destId="{84B61304-D27D-43D3-8ABD-E88F1C65480E}" srcOrd="0" destOrd="0" presId="urn:microsoft.com/office/officeart/2005/8/layout/process2"/>
    <dgm:cxn modelId="{292AC184-019A-4F60-B0AC-9193455A3560}" type="presParOf" srcId="{0986FD0F-C279-4F90-B4D1-D59A907E99D4}" destId="{A57C0999-88A2-4EBA-AD85-7F17023F6C7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26E99-12A3-490B-89B5-4749E3771B24}">
      <dsp:nvSpPr>
        <dsp:cNvPr id="0" name=""/>
        <dsp:cNvSpPr/>
      </dsp:nvSpPr>
      <dsp:spPr>
        <a:xfrm>
          <a:off x="2133599" y="0"/>
          <a:ext cx="1828800" cy="101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smtClean="0">
              <a:latin typeface="Arial" panose="020B0604020202020204" pitchFamily="34" charset="0"/>
              <a:cs typeface="Arial" panose="020B0604020202020204" pitchFamily="34" charset="0"/>
            </a:rPr>
            <a:t>CEL</a:t>
          </a:r>
          <a:endParaRPr lang="pl-PL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3357" y="29758"/>
        <a:ext cx="1769284" cy="956484"/>
      </dsp:txXfrm>
    </dsp:sp>
    <dsp:sp modelId="{F13F3FD3-E7E6-430E-B07B-315626260A5C}">
      <dsp:nvSpPr>
        <dsp:cNvPr id="0" name=""/>
        <dsp:cNvSpPr/>
      </dsp:nvSpPr>
      <dsp:spPr>
        <a:xfrm rot="5400000">
          <a:off x="2857500" y="1041399"/>
          <a:ext cx="380999" cy="4572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-5400000">
        <a:off x="2910840" y="1079499"/>
        <a:ext cx="274320" cy="266699"/>
      </dsp:txXfrm>
    </dsp:sp>
    <dsp:sp modelId="{37E9E63B-3E85-4B29-B579-3642DD495160}">
      <dsp:nvSpPr>
        <dsp:cNvPr id="0" name=""/>
        <dsp:cNvSpPr/>
      </dsp:nvSpPr>
      <dsp:spPr>
        <a:xfrm>
          <a:off x="1895874" y="1523999"/>
          <a:ext cx="2304251" cy="101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smtClean="0">
              <a:latin typeface="Arial" panose="020B0604020202020204" pitchFamily="34" charset="0"/>
              <a:cs typeface="Arial" panose="020B0604020202020204" pitchFamily="34" charset="0"/>
            </a:rPr>
            <a:t>ZASOBY</a:t>
          </a:r>
          <a:endParaRPr lang="pl-PL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25632" y="1553757"/>
        <a:ext cx="2244735" cy="956484"/>
      </dsp:txXfrm>
    </dsp:sp>
    <dsp:sp modelId="{A5F15088-4E29-4F62-A963-2C64A4FA324A}">
      <dsp:nvSpPr>
        <dsp:cNvPr id="0" name=""/>
        <dsp:cNvSpPr/>
      </dsp:nvSpPr>
      <dsp:spPr>
        <a:xfrm rot="5400000">
          <a:off x="2857499" y="2565399"/>
          <a:ext cx="381000" cy="457200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tint val="60000"/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 rot="-5400000">
        <a:off x="2910839" y="2603499"/>
        <a:ext cx="274320" cy="266700"/>
      </dsp:txXfrm>
    </dsp:sp>
    <dsp:sp modelId="{A57C0999-88A2-4EBA-AD85-7F17023F6C7B}">
      <dsp:nvSpPr>
        <dsp:cNvPr id="0" name=""/>
        <dsp:cNvSpPr/>
      </dsp:nvSpPr>
      <dsp:spPr>
        <a:xfrm>
          <a:off x="2133599" y="3047999"/>
          <a:ext cx="1828800" cy="1016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2000"/>
                <a:satMod val="180000"/>
              </a:schemeClr>
            </a:gs>
            <a:gs pos="65000">
              <a:schemeClr val="accent1">
                <a:hueOff val="0"/>
                <a:satOff val="0"/>
                <a:lumOff val="0"/>
                <a:alphaOff val="0"/>
                <a:tint val="32000"/>
                <a:satMod val="2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3000"/>
                <a:satMod val="300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600" b="1" kern="1200" smtClean="0">
              <a:latin typeface="Arial" panose="020B0604020202020204" pitchFamily="34" charset="0"/>
              <a:cs typeface="Arial" panose="020B0604020202020204" pitchFamily="34" charset="0"/>
            </a:rPr>
            <a:t>PLAN</a:t>
          </a:r>
          <a:endParaRPr lang="pl-PL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3357" y="3077757"/>
        <a:ext cx="1769284" cy="9564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6401" cy="496887"/>
          </a:xfrm>
          <a:prstGeom prst="rect">
            <a:avLst/>
          </a:prstGeom>
        </p:spPr>
        <p:txBody>
          <a:bodyPr vert="horz" lIns="91105" tIns="45553" rIns="91105" bIns="4555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90" y="4"/>
            <a:ext cx="2946401" cy="496887"/>
          </a:xfrm>
          <a:prstGeom prst="rect">
            <a:avLst/>
          </a:prstGeom>
        </p:spPr>
        <p:txBody>
          <a:bodyPr vert="horz" lIns="91105" tIns="45553" rIns="91105" bIns="45553" rtlCol="0"/>
          <a:lstStyle>
            <a:lvl1pPr algn="r">
              <a:defRPr sz="1200"/>
            </a:lvl1pPr>
          </a:lstStyle>
          <a:p>
            <a:fld id="{508BF2BB-52FE-4079-91C7-F15340AE73D5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9428170"/>
            <a:ext cx="2946401" cy="496886"/>
          </a:xfrm>
          <a:prstGeom prst="rect">
            <a:avLst/>
          </a:prstGeom>
        </p:spPr>
        <p:txBody>
          <a:bodyPr vert="horz" lIns="91105" tIns="45553" rIns="91105" bIns="4555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90" y="9428170"/>
            <a:ext cx="2946401" cy="496886"/>
          </a:xfrm>
          <a:prstGeom prst="rect">
            <a:avLst/>
          </a:prstGeom>
        </p:spPr>
        <p:txBody>
          <a:bodyPr vert="horz" lIns="91105" tIns="45553" rIns="91105" bIns="45553" rtlCol="0" anchor="b"/>
          <a:lstStyle>
            <a:lvl1pPr algn="r">
              <a:defRPr sz="1200"/>
            </a:lvl1pPr>
          </a:lstStyle>
          <a:p>
            <a:fld id="{D9A4D67C-37BC-448B-BFA8-3F40A3C8E52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6850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331"/>
          </a:xfrm>
          <a:prstGeom prst="rect">
            <a:avLst/>
          </a:prstGeom>
        </p:spPr>
        <p:txBody>
          <a:bodyPr vert="horz" lIns="91105" tIns="45553" rIns="91105" bIns="45553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6331"/>
          </a:xfrm>
          <a:prstGeom prst="rect">
            <a:avLst/>
          </a:prstGeom>
        </p:spPr>
        <p:txBody>
          <a:bodyPr vert="horz" lIns="91105" tIns="45553" rIns="91105" bIns="45553" rtlCol="0"/>
          <a:lstStyle>
            <a:lvl1pPr algn="r">
              <a:defRPr sz="1200"/>
            </a:lvl1pPr>
          </a:lstStyle>
          <a:p>
            <a:fld id="{15520648-1755-4412-915A-C2899762BD36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05" tIns="45553" rIns="91105" bIns="45553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73" y="4715160"/>
            <a:ext cx="5438139" cy="4466987"/>
          </a:xfrm>
          <a:prstGeom prst="rect">
            <a:avLst/>
          </a:prstGeom>
        </p:spPr>
        <p:txBody>
          <a:bodyPr vert="horz" lIns="91105" tIns="45553" rIns="91105" bIns="45553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1"/>
          </a:xfrm>
          <a:prstGeom prst="rect">
            <a:avLst/>
          </a:prstGeom>
        </p:spPr>
        <p:txBody>
          <a:bodyPr vert="horz" lIns="91105" tIns="45553" rIns="91105" bIns="45553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1"/>
          </a:xfrm>
          <a:prstGeom prst="rect">
            <a:avLst/>
          </a:prstGeom>
        </p:spPr>
        <p:txBody>
          <a:bodyPr vert="horz" lIns="91105" tIns="45553" rIns="91105" bIns="45553" rtlCol="0" anchor="b"/>
          <a:lstStyle>
            <a:lvl1pPr algn="r">
              <a:defRPr sz="1200"/>
            </a:lvl1pPr>
          </a:lstStyle>
          <a:p>
            <a:fld id="{32F25C3A-61AC-4A33-826D-7B5C0A62C077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4555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25C3A-61AC-4A33-826D-7B5C0A62C077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5607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25C3A-61AC-4A33-826D-7B5C0A62C077}" type="slidenum">
              <a:rPr lang="pl-PL" smtClean="0"/>
              <a:pPr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0178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pPr/>
              <a:t>2017-10-30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23528" y="1484784"/>
            <a:ext cx="8496944" cy="1656184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pl-PL" sz="4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20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20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Możliwości </a:t>
            </a:r>
            <a:r>
              <a:rPr lang="pl-PL" sz="4000" dirty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wykorzystania narzędzi </a:t>
            </a:r>
            <a:r>
              <a:rPr lang="pl-PL" sz="4000" dirty="0" err="1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4000" dirty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 </a:t>
            </a:r>
            <a:r>
              <a:rPr lang="pl-PL" sz="40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0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4000" dirty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poradnictwie zawodowym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79512" y="5517233"/>
            <a:ext cx="7772400" cy="1224136"/>
          </a:xfrm>
        </p:spPr>
        <p:txBody>
          <a:bodyPr>
            <a:normAutofit/>
          </a:bodyPr>
          <a:lstStyle/>
          <a:p>
            <a:pPr algn="l"/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Centrum Informacji i Planowania </a:t>
            </a:r>
            <a:b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Kariery Zawodowej</a:t>
            </a:r>
            <a:r>
              <a:rPr lang="pl-PL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Białymstoku</a:t>
            </a:r>
            <a:endParaRPr lang="pl-PL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75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896544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buNone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pl-PL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864096"/>
          </a:xfrm>
        </p:spPr>
        <p:txBody>
          <a:bodyPr>
            <a:normAutofit/>
          </a:bodyPr>
          <a:lstStyle/>
          <a:p>
            <a:pPr lvl="0" algn="ctr">
              <a:spcBef>
                <a:spcPts val="600"/>
              </a:spcBef>
              <a:spcAft>
                <a:spcPts val="600"/>
              </a:spcAft>
            </a:pPr>
            <a:r>
              <a:rPr lang="pl-PL" sz="38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Schemat pracy </a:t>
            </a:r>
            <a:r>
              <a:rPr lang="pl-PL" sz="38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job-coacha</a:t>
            </a:r>
            <a:r>
              <a:rPr lang="pl-PL" sz="38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3800" dirty="0">
              <a:solidFill>
                <a:srgbClr val="FC7F18"/>
              </a:solidFill>
              <a:effectLst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85131971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741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124744"/>
            <a:ext cx="8604448" cy="5472608"/>
          </a:xfrm>
        </p:spPr>
        <p:txBody>
          <a:bodyPr>
            <a:normAutofit/>
          </a:bodyPr>
          <a:lstStyle/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Rozmowa</a:t>
            </a: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Pytania </a:t>
            </a:r>
            <a:r>
              <a:rPr lang="pl-PL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coachingowe</a:t>
            </a:r>
            <a:endParaRPr lang="pl-PL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Testy</a:t>
            </a: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Kwestionariusze</a:t>
            </a: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Rysunki</a:t>
            </a: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Gry</a:t>
            </a: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Eksperymentowanie</a:t>
            </a:r>
          </a:p>
          <a:p>
            <a:pPr marL="624078" indent="-514350">
              <a:spcBef>
                <a:spcPts val="600"/>
              </a:spcBef>
              <a:buClrTx/>
              <a:buAutoNum type="arabicPeriod"/>
            </a:pP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>Tworzenie Indywidualnych                                             Planów Działania / Rozwoju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92088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30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Narzędzia wykorzystywane w </a:t>
            </a:r>
            <a:r>
              <a:rPr lang="pl-PL" sz="30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0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</a:t>
            </a:r>
            <a:endParaRPr lang="pl-PL" sz="3000" b="0" dirty="0"/>
          </a:p>
        </p:txBody>
      </p:sp>
    </p:spTree>
    <p:extLst>
      <p:ext uri="{BB962C8B-B14F-4D97-AF65-F5344CB8AC3E}">
        <p14:creationId xmlns:p14="http://schemas.microsoft.com/office/powerpoint/2010/main" val="314271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02432" y="1484784"/>
            <a:ext cx="8507288" cy="398782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pl-PL" sz="3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endParaRPr lang="pl-PL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Rozmowa </a:t>
            </a:r>
          </a:p>
          <a:p>
            <a:pPr marL="109728" indent="0" algn="ctr">
              <a:buNone/>
            </a:pPr>
            <a:r>
              <a:rPr lang="pl-P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jest podstawowym sposobem </a:t>
            </a:r>
          </a:p>
          <a:p>
            <a:pPr marL="109728" indent="0" algn="ctr">
              <a:buNone/>
            </a:pPr>
            <a:r>
              <a:rPr lang="pl-PL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pracy z klientem.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568952" cy="706090"/>
          </a:xfrm>
        </p:spPr>
        <p:txBody>
          <a:bodyPr>
            <a:noAutofit/>
          </a:bodyPr>
          <a:lstStyle/>
          <a:p>
            <a:pPr algn="ctr"/>
            <a:r>
              <a:rPr lang="pl-PL" sz="32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Wybrane narzędzia </a:t>
            </a:r>
            <a:br>
              <a:rPr lang="pl-PL" sz="32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wykorzystywane </a:t>
            </a:r>
            <a:r>
              <a:rPr lang="pl-PL" sz="3200" dirty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32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2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 </a:t>
            </a:r>
            <a:endParaRPr lang="pl-PL" sz="3200" dirty="0">
              <a:solidFill>
                <a:srgbClr val="FC7F1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ymbol zastępczy zawartości 2"/>
          <p:cNvSpPr>
            <a:spLocks noGrp="1"/>
          </p:cNvSpPr>
          <p:nvPr>
            <p:ph idx="1"/>
          </p:nvPr>
        </p:nvSpPr>
        <p:spPr>
          <a:xfrm>
            <a:off x="323528" y="2132856"/>
            <a:ext cx="8712968" cy="3168352"/>
          </a:xfrm>
        </p:spPr>
        <p:txBody>
          <a:bodyPr>
            <a:normAutofit lnSpcReduction="10000"/>
          </a:bodyPr>
          <a:lstStyle/>
          <a:p>
            <a:pPr algn="ctr">
              <a:buFont typeface="Wingdings" pitchFamily="2" charset="2"/>
              <a:buNone/>
              <a:defRPr/>
            </a:pPr>
            <a:endParaRPr lang="pl-PL" sz="2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pl-PL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Wojewódzki </a:t>
            </a:r>
            <a:r>
              <a:rPr 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Urząd Pracy w Białymstoku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pl-PL" altLang="pl-PL" sz="2600" b="1" dirty="0">
                <a:latin typeface="Arial" panose="020B0604020202020204" pitchFamily="34" charset="0"/>
                <a:cs typeface="Arial" panose="020B0604020202020204" pitchFamily="34" charset="0"/>
              </a:rPr>
              <a:t>Centrum Informacji i Planowania Kariery Zawodowej 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pl-PL" altLang="pl-PL" sz="2600" dirty="0">
                <a:latin typeface="Arial" panose="020B0604020202020204" pitchFamily="34" charset="0"/>
                <a:cs typeface="Arial" panose="020B0604020202020204" pitchFamily="34" charset="0"/>
              </a:rPr>
              <a:t>ul. Pogodna 22, 15 – 354 </a:t>
            </a:r>
            <a:r>
              <a:rPr lang="pl-PL" alt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Białystok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pl-PL" alt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pl-PL" altLang="pl-PL" sz="2600" dirty="0">
                <a:latin typeface="Arial" panose="020B0604020202020204" pitchFamily="34" charset="0"/>
                <a:cs typeface="Arial" panose="020B0604020202020204" pitchFamily="34" charset="0"/>
              </a:rPr>
              <a:t>. 85 74 97 </a:t>
            </a:r>
            <a:r>
              <a:rPr lang="pl-PL" alt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244</a:t>
            </a:r>
            <a:endParaRPr lang="pl-PL" alt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r>
              <a:rPr lang="pl-PL" altLang="pl-PL" sz="26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pl-PL" alt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-mail</a:t>
            </a:r>
            <a:r>
              <a:rPr lang="pl-PL" altLang="pl-PL" sz="2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pl-PL" altLang="pl-PL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biciz@wup.wrotapodlasia.pl</a:t>
            </a:r>
          </a:p>
          <a:p>
            <a:pPr algn="ctr">
              <a:buNone/>
              <a:defRPr/>
            </a:pPr>
            <a:r>
              <a:rPr lang="pl-PL" sz="2600" u="sng" dirty="0"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l-PL" sz="2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wupbialystok.praca.gov.pl</a:t>
            </a:r>
            <a:endParaRPr lang="pl-PL" sz="26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pl-PL" alt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" pitchFamily="2" charset="2"/>
              <a:buNone/>
              <a:defRPr/>
            </a:pPr>
            <a:endParaRPr lang="pl-PL" altLang="pl-PL" sz="2800" dirty="0">
              <a:solidFill>
                <a:schemeClr val="tx2">
                  <a:lumMod val="75000"/>
                </a:schemeClr>
              </a:solidFill>
            </a:endParaRPr>
          </a:p>
          <a:p>
            <a:pPr eaLnBrk="1" hangingPunct="1">
              <a:defRPr/>
            </a:pPr>
            <a:endParaRPr lang="pl-PL" altLang="pl-PL" sz="2500" dirty="0" smtClean="0"/>
          </a:p>
          <a:p>
            <a:pPr eaLnBrk="1" hangingPunct="1">
              <a:defRPr/>
            </a:pPr>
            <a:endParaRPr lang="pl-PL" altLang="pl-PL" dirty="0" smtClean="0"/>
          </a:p>
        </p:txBody>
      </p:sp>
      <p:sp>
        <p:nvSpPr>
          <p:cNvPr id="27650" name="Tytuł 1"/>
          <p:cNvSpPr>
            <a:spLocks noGrp="1"/>
          </p:cNvSpPr>
          <p:nvPr>
            <p:ph type="title"/>
          </p:nvPr>
        </p:nvSpPr>
        <p:spPr>
          <a:xfrm>
            <a:off x="468313" y="404812"/>
            <a:ext cx="8229600" cy="295217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rgbClr val="FC7F18"/>
                </a:solidFill>
                <a:effectLst/>
                <a:latin typeface="Arial" pitchFamily="34" charset="0"/>
                <a:cs typeface="Arial" pitchFamily="34" charset="0"/>
              </a:rPr>
              <a:t>Dziękuję </a:t>
            </a:r>
            <a:r>
              <a:rPr lang="pl-PL" dirty="0">
                <a:solidFill>
                  <a:srgbClr val="FC7F18"/>
                </a:solidFill>
                <a:effectLst/>
                <a:latin typeface="Arial" pitchFamily="34" charset="0"/>
                <a:cs typeface="Arial" pitchFamily="34" charset="0"/>
              </a:rPr>
              <a:t>za uwagę</a:t>
            </a:r>
            <a:br>
              <a:rPr lang="pl-PL" dirty="0">
                <a:solidFill>
                  <a:srgbClr val="FC7F18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l-PL" dirty="0" smtClean="0">
                <a:solidFill>
                  <a:srgbClr val="FC7F18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solidFill>
                  <a:srgbClr val="FC7F18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pl-PL" altLang="pl-PL" b="1" dirty="0" smtClean="0">
              <a:solidFill>
                <a:srgbClr val="FC7F18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9878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Czym jest </a:t>
            </a:r>
            <a:r>
              <a:rPr lang="pl-P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-coaching?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 kogo kierowany jest </a:t>
            </a:r>
            <a:r>
              <a:rPr lang="pl-P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-coaching?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Istota </a:t>
            </a:r>
            <a:r>
              <a:rPr lang="pl-P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-coachingu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Wybrane narzędzia wykorzystywane                         w </a:t>
            </a:r>
            <a:r>
              <a:rPr lang="pl-P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-coachingu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Zagadnienia tematyczne</a:t>
            </a:r>
            <a:endParaRPr lang="pl-PL" sz="3600" dirty="0">
              <a:solidFill>
                <a:srgbClr val="FC7F1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631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4608512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pl-PL" sz="2600" dirty="0"/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Job-coaching to kompleksowa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skuteczna metoda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wsparcia osób znajdujących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się w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trudnej sytuacji zawodowej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Tx/>
              <a:buNone/>
            </a:pP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ta znajduje szerokie zastosowanie wobec osób będących w sytuacji zmiany, poszukiwania pracy lub rozwoju zawodowego</a:t>
            </a: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800" dirty="0"/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Tx/>
              <a:buNone/>
            </a:pPr>
            <a:endParaRPr lang="pl-PL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Czym jest </a:t>
            </a:r>
            <a:r>
              <a:rPr lang="pl-PL" sz="36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6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-coaching?  </a:t>
            </a:r>
            <a:endParaRPr lang="pl-PL" sz="3600" dirty="0">
              <a:solidFill>
                <a:srgbClr val="FC7F1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pl-PL" sz="3600" dirty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Pojęcie </a:t>
            </a:r>
            <a:r>
              <a:rPr lang="pl-PL" sz="3600" dirty="0" err="1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600" dirty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323528" y="943980"/>
            <a:ext cx="8496944" cy="4525963"/>
          </a:xfrm>
        </p:spPr>
        <p:txBody>
          <a:bodyPr/>
          <a:lstStyle/>
          <a:p>
            <a:pPr algn="ctr"/>
            <a:endParaRPr lang="pl-PL" dirty="0"/>
          </a:p>
          <a:p>
            <a:pPr marL="109728" indent="0" algn="ctr">
              <a:buNone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Job-coaching ma swoje źródła </a:t>
            </a: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Holandii i jest szeroko </a:t>
            </a: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wykorzystywany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na rynku pracy </a:t>
            </a: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wielu państwach Europy Zachodniej </a:t>
            </a: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Wielka Brytania, Szwecja, </a:t>
            </a: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Niemcy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, Dania) </a:t>
            </a: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buNone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także w Stanach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Zjednoczonych.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16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4608512"/>
          </a:xfrm>
        </p:spPr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pl-PL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metoda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wsparcia osób w rozwoju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zawodowym, 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zapobieganie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utracie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pracy, 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wsparcie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podczas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procesu poszukiwania pracy,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wsparcie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po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zatrudnieniu,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etoda stosowana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szczególnie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procesie wsparcia                                                         osób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zagrożonych wykluczeniem społecznym,                                                                   z barierą zatrudnialności.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Bef>
                <a:spcPts val="600"/>
              </a:spcBef>
              <a:spcAft>
                <a:spcPts val="600"/>
              </a:spcAft>
              <a:buClrTx/>
              <a:buNone/>
            </a:pPr>
            <a:endParaRPr lang="pl-PL" sz="3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Job-coaching to…</a:t>
            </a:r>
            <a:endParaRPr lang="pl-PL" sz="3600" dirty="0">
              <a:solidFill>
                <a:srgbClr val="FC7F1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pl-PL" sz="34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Do kogo kierowany jest </a:t>
            </a:r>
            <a:r>
              <a:rPr lang="pl-PL" sz="34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4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-coaching? </a:t>
            </a:r>
            <a:endParaRPr lang="pl-PL" sz="3400" dirty="0">
              <a:solidFill>
                <a:srgbClr val="FC7F1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539552" y="836712"/>
            <a:ext cx="8496944" cy="5328592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spcAft>
                <a:spcPts val="600"/>
              </a:spcAft>
              <a:buClrTx/>
              <a:buNone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Z tej formy wsparcia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korzystają m.in. osoby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, które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są bezrobotne,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przerwały pracę np. z powodu wychowywania dzieci,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utraciły pracę w wyniku okoliczności zewnętrznych, 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stoją u progu kariery zawodowej – absolwenci,</a:t>
            </a:r>
          </a:p>
          <a:p>
            <a:pPr lvl="0"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chciałyby </a:t>
            </a:r>
            <a:r>
              <a:rPr lang="pl-PL" sz="2600" dirty="0">
                <a:latin typeface="Arial" panose="020B0604020202020204" pitchFamily="34" charset="0"/>
                <a:cs typeface="Arial" panose="020B0604020202020204" pitchFamily="34" charset="0"/>
              </a:rPr>
              <a:t>rozwinąć swoją karierę zawodową, ale boją się podjąć taką decyzję lub obawiają się </a:t>
            </a: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zmiany,   </a:t>
            </a:r>
            <a:endParaRPr lang="pl-PL" sz="2600" dirty="0"/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mają wątpliwości co do obranej ścieżki zawodowej,            w kontekście własnych aspiracji i potencjału.     </a:t>
            </a:r>
            <a:endParaRPr lang="pl-PL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0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503547" y="1124744"/>
            <a:ext cx="8404957" cy="4896544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sz="32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Job-</a:t>
            </a:r>
            <a:r>
              <a:rPr lang="pl-PL" sz="3200" b="1" spc="-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coach</a:t>
            </a:r>
            <a:r>
              <a:rPr lang="pl-PL" sz="32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spc="-100" dirty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br>
              <a:rPr lang="pl-PL" sz="3200" b="1" spc="-1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spc="-100" dirty="0" err="1">
                <a:latin typeface="Arial" panose="020B0604020202020204" pitchFamily="34" charset="0"/>
                <a:cs typeface="Arial" panose="020B0604020202020204" pitchFamily="34" charset="0"/>
              </a:rPr>
              <a:t>coach</a:t>
            </a:r>
            <a:r>
              <a:rPr lang="pl-PL" sz="3200" b="1" spc="-100" dirty="0">
                <a:latin typeface="Arial" panose="020B0604020202020204" pitchFamily="34" charset="0"/>
                <a:cs typeface="Arial" panose="020B0604020202020204" pitchFamily="34" charset="0"/>
              </a:rPr>
              <a:t> + doradca </a:t>
            </a:r>
            <a:r>
              <a:rPr lang="pl-PL" sz="32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zawodowy</a:t>
            </a:r>
            <a:r>
              <a:rPr lang="pl-PL" sz="4000" spc="-1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000" spc="-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100" spc="-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pl-PL" sz="1800" spc="-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r>
              <a:rPr lang="pl-PL" sz="28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To połączenie wiedzy doradcy zawodowego </a:t>
            </a:r>
          </a:p>
          <a:p>
            <a:pPr marL="109728" indent="0">
              <a:buNone/>
            </a:pPr>
            <a:r>
              <a:rPr lang="pl-PL" sz="28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dotyczącej rynku pracy, doradztwa zawodowego, </a:t>
            </a:r>
          </a:p>
          <a:p>
            <a:pPr marL="109728" indent="0">
              <a:buNone/>
            </a:pPr>
            <a:r>
              <a:rPr lang="pl-PL" sz="2800" spc="-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zawodoznawstwa</a:t>
            </a:r>
            <a:r>
              <a:rPr lang="pl-PL" sz="28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  oraz psychologii  z umiejętnościami </a:t>
            </a:r>
          </a:p>
          <a:p>
            <a:pPr marL="109728" indent="0">
              <a:buNone/>
            </a:pPr>
            <a:r>
              <a:rPr lang="pl-PL" sz="28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i postawą </a:t>
            </a:r>
            <a:r>
              <a:rPr lang="pl-PL" sz="2800" spc="-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coacha</a:t>
            </a:r>
            <a:r>
              <a:rPr lang="pl-PL" sz="2800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648072"/>
          </a:xfrm>
        </p:spPr>
        <p:txBody>
          <a:bodyPr>
            <a:noAutofit/>
          </a:bodyPr>
          <a:lstStyle/>
          <a:p>
            <a:pPr algn="ctr"/>
            <a:r>
              <a:rPr lang="pl-PL" sz="38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Istota </a:t>
            </a:r>
            <a:r>
              <a:rPr lang="pl-PL" sz="38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8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 </a:t>
            </a:r>
            <a:endParaRPr lang="pl-PL" sz="3800" dirty="0">
              <a:solidFill>
                <a:srgbClr val="FC7F18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3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1124744"/>
            <a:ext cx="8568952" cy="4525963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Job-coaching nie jest doradztwem zawodowym</a:t>
            </a:r>
          </a:p>
          <a:p>
            <a:pPr>
              <a:spcBef>
                <a:spcPts val="6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Job-</a:t>
            </a:r>
            <a:r>
              <a:rPr lang="pl-P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coach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nie doradza klientowi ani nie podsuwa  gotowych rozwiązań, ale poszerza jego perspektywę, wspiera klienta  w realizacji wyznaczonych celów, towarzyszy mu w procesie                                                              zmian, motywuje do podjęcia  działań                             i wykorzystania potencjału, który drzemie                                  w kliencie.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942373"/>
          </a:xfrm>
        </p:spPr>
        <p:txBody>
          <a:bodyPr>
            <a:normAutofit/>
          </a:bodyPr>
          <a:lstStyle/>
          <a:p>
            <a:pPr algn="ctr"/>
            <a:r>
              <a:rPr lang="pl-PL" sz="36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Istota </a:t>
            </a:r>
            <a:r>
              <a:rPr lang="pl-PL" sz="36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6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94062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184576"/>
          </a:xfrm>
        </p:spPr>
        <p:txBody>
          <a:bodyPr>
            <a:normAutofit/>
          </a:bodyPr>
          <a:lstStyle/>
          <a:p>
            <a:pPr marL="109728" indent="0">
              <a:spcBef>
                <a:spcPts val="600"/>
              </a:spcBef>
              <a:buClrTx/>
              <a:buNone/>
            </a:pPr>
            <a:endParaRPr lang="pl-PL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 algn="ctr">
              <a:spcBef>
                <a:spcPts val="600"/>
              </a:spcBef>
              <a:buClrTx/>
              <a:buNone/>
            </a:pP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Klient dzięki wsparciu </a:t>
            </a:r>
            <a:r>
              <a:rPr lang="pl-PL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job-coacha</a:t>
            </a:r>
            <a:r>
              <a:rPr lang="pl-PL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9728" indent="0">
              <a:spcBef>
                <a:spcPts val="600"/>
              </a:spcBef>
              <a:buClrTx/>
              <a:buNone/>
            </a:pPr>
            <a:endParaRPr lang="pl-PL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epiej uświadamia sobie swoje oczekiwania,</a:t>
            </a:r>
          </a:p>
          <a:p>
            <a:pPr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precyzuje cele zawodowe i sposoby ich realizacji,</a:t>
            </a:r>
          </a:p>
          <a:p>
            <a:pPr>
              <a:spcBef>
                <a:spcPts val="600"/>
              </a:spcBef>
              <a:buClrTx/>
              <a:buFont typeface="Wingdings" panose="05000000000000000000" pitchFamily="2" charset="2"/>
              <a:buChar char="Ø"/>
            </a:pPr>
            <a:r>
              <a:rPr lang="pl-PL" sz="2800" dirty="0">
                <a:latin typeface="Arial" panose="020B0604020202020204" pitchFamily="34" charset="0"/>
                <a:cs typeface="Arial" panose="020B0604020202020204" pitchFamily="34" charset="0"/>
              </a:rPr>
              <a:t>wytycza realne etapy do </a:t>
            </a: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osiągnięcia zakładanych celów  i rezultatów. </a:t>
            </a:r>
          </a:p>
          <a:p>
            <a:pPr marL="109728" indent="0">
              <a:spcBef>
                <a:spcPts val="600"/>
              </a:spcBef>
              <a:buClrTx/>
              <a:buNone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Tx/>
              <a:buNone/>
            </a:pP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spcBef>
                <a:spcPts val="600"/>
              </a:spcBef>
              <a:spcAft>
                <a:spcPts val="600"/>
              </a:spcAft>
              <a:buClrTx/>
              <a:buNone/>
            </a:pPr>
            <a:endParaRPr lang="pl-PL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576064"/>
          </a:xfrm>
        </p:spPr>
        <p:txBody>
          <a:bodyPr>
            <a:normAutofit fontScale="90000"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38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Rola </a:t>
            </a:r>
            <a:r>
              <a:rPr lang="pl-PL" sz="3800" dirty="0" err="1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job</a:t>
            </a:r>
            <a:r>
              <a:rPr lang="pl-PL" sz="3800" dirty="0" smtClean="0">
                <a:solidFill>
                  <a:srgbClr val="FC7F18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-coachingu</a:t>
            </a:r>
            <a:endParaRPr lang="pl-PL" sz="3800" b="0" dirty="0"/>
          </a:p>
        </p:txBody>
      </p:sp>
    </p:spTree>
    <p:extLst>
      <p:ext uri="{BB962C8B-B14F-4D97-AF65-F5344CB8AC3E}">
        <p14:creationId xmlns:p14="http://schemas.microsoft.com/office/powerpoint/2010/main" val="365680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15101</TotalTime>
  <Words>366</Words>
  <Application>Microsoft Office PowerPoint</Application>
  <PresentationFormat>Pokaz na ekranie (4:3)</PresentationFormat>
  <Paragraphs>87</Paragraphs>
  <Slides>13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Hol</vt:lpstr>
      <vt:lpstr>   Możliwości wykorzystania narzędzi job-coachingu  w poradnictwie zawodowym</vt:lpstr>
      <vt:lpstr>Zagadnienia tematyczne</vt:lpstr>
      <vt:lpstr>Czym jest job-coaching?  </vt:lpstr>
      <vt:lpstr>Pojęcie job-coachingu </vt:lpstr>
      <vt:lpstr>Job-coaching to…</vt:lpstr>
      <vt:lpstr>Do kogo kierowany jest job-coaching? </vt:lpstr>
      <vt:lpstr>Istota job-coachingu </vt:lpstr>
      <vt:lpstr>Istota job-coachingu</vt:lpstr>
      <vt:lpstr>Rola job-coachingu</vt:lpstr>
      <vt:lpstr>Schemat pracy job-coacha  </vt:lpstr>
      <vt:lpstr>Narzędzia wykorzystywane w job-coachingu</vt:lpstr>
      <vt:lpstr>Wybrane narzędzia  wykorzystywane w job-coachingu </vt:lpstr>
      <vt:lpstr>Dziękuję za uwagę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Kaja Brajczewska</dc:creator>
  <cp:lastModifiedBy>Małgorzata Półtorak</cp:lastModifiedBy>
  <cp:revision>1546</cp:revision>
  <cp:lastPrinted>2017-10-17T08:40:55Z</cp:lastPrinted>
  <dcterms:created xsi:type="dcterms:W3CDTF">2015-09-23T12:15:29Z</dcterms:created>
  <dcterms:modified xsi:type="dcterms:W3CDTF">2017-10-30T09:37:33Z</dcterms:modified>
</cp:coreProperties>
</file>