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0" r:id="rId3"/>
    <p:sldId id="331" r:id="rId4"/>
    <p:sldId id="332" r:id="rId5"/>
    <p:sldId id="352" r:id="rId6"/>
    <p:sldId id="380" r:id="rId7"/>
    <p:sldId id="381" r:id="rId8"/>
    <p:sldId id="376" r:id="rId9"/>
    <p:sldId id="377" r:id="rId10"/>
    <p:sldId id="384" r:id="rId11"/>
    <p:sldId id="386" r:id="rId12"/>
    <p:sldId id="374" r:id="rId13"/>
    <p:sldId id="370" r:id="rId14"/>
    <p:sldId id="371" r:id="rId15"/>
    <p:sldId id="372" r:id="rId16"/>
    <p:sldId id="373" r:id="rId17"/>
    <p:sldId id="340" r:id="rId18"/>
    <p:sldId id="385" r:id="rId19"/>
    <p:sldId id="387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CC"/>
    <a:srgbClr val="CCECFF"/>
    <a:srgbClr val="990099"/>
    <a:srgbClr val="932938"/>
    <a:srgbClr val="FFFF85"/>
    <a:srgbClr val="6A9E9D"/>
    <a:srgbClr val="86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4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3559E8-37A9-4371-94E5-477162297698}" type="datetimeFigureOut">
              <a:rPr lang="pl-PL"/>
              <a:pPr>
                <a:defRPr/>
              </a:pPr>
              <a:t>06.11.2017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B12EEB-F321-4814-89FE-B9A3942F91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768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5B2AB-6F68-440F-AB53-A79FFF93C9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07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l-PL" altLang="en-US"/>
              <a:t>Kliknij, aby edytować styl wzorca tytułu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pl-PL" altLang="en-US"/>
              <a:t>Kliknij, aby edytować styl wzorca podtytułu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AB3C-3A2C-4C73-9C84-A351E33B8D69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01EF-2F3C-4C2B-9A4A-19708933EA6D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7704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FA6D-284F-4EEA-81C8-7F541A0B279D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B447-923D-4386-84D7-708B4EAF0667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6300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EBC0-BB53-4714-9595-929196E8038E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BDCB-B25A-4E8D-BEA5-98471B625ABB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02853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F885-DCB6-4FC0-A506-CDE38399A40B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8D16-86BC-4272-A343-557FBF413360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1352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6046-0DA9-4EA5-BB76-2A2345B084E5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0E6A-DBA6-4CD2-8B93-77536324CC6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048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CA75-9F76-4EFA-B674-ACE5C6959B28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D4FD-4710-4EE6-895F-E1C82849CC6D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7185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30F9-D8A3-4DAA-A721-C90CA3AF5A1A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1698-36B4-41AE-906B-D1E14FE4C64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0558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56C1-9992-4A2B-BF15-E0D706306C9A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FD90-763A-4157-8BBA-1671983C24B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299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3B46-0DDF-434F-BB7E-CE0F5E1B9FA8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9AB2-35B7-425C-ABA6-D6E178B0F95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2010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59DE-9F42-4FE4-9933-AADAA8F59299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1578-0E1B-4D15-B1CC-43333D023F63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86527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ACC1-9503-40A3-B388-F0D5D24DB632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3BD4-9C56-41C5-BEFD-77A1B2F6D1A5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4627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9FAD-9C6D-4701-856F-AAA4A35230C8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1FC9-CD03-44C4-A236-DAAD1C155F0D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74118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55D3-A669-41A0-A35D-C16384F9FCA7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B5EE-0562-40D1-BBB8-6FE3099B9E04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2286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 wzorca tytułu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style wzorca tekstu</a:t>
            </a:r>
          </a:p>
          <a:p>
            <a:pPr lvl="1"/>
            <a:r>
              <a:rPr lang="pl-PL" altLang="en-US"/>
              <a:t>Drugi poziom</a:t>
            </a:r>
          </a:p>
          <a:p>
            <a:pPr lvl="2"/>
            <a:r>
              <a:rPr lang="pl-PL" altLang="en-US"/>
              <a:t>Trzeci poziom</a:t>
            </a:r>
          </a:p>
          <a:p>
            <a:pPr lvl="3"/>
            <a:r>
              <a:rPr lang="pl-PL" altLang="en-US"/>
              <a:t>Czwarty poziom</a:t>
            </a:r>
          </a:p>
          <a:p>
            <a:pPr lvl="4"/>
            <a:r>
              <a:rPr lang="pl-PL" altLang="en-US"/>
              <a:t>Piąty poziom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7C51EF17-8055-4AA4-9F80-8B43AF6A0D29}" type="datetimeFigureOut">
              <a:rPr lang="pl-PL"/>
              <a:pPr>
                <a:defRPr/>
              </a:pPr>
              <a:t>06.11.2017</a:t>
            </a:fld>
            <a:endParaRPr lang="pl-PL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66289F2-E0A8-4474-A234-4DC415ADD05F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957763" y="3068638"/>
            <a:ext cx="4222750" cy="30813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pl-PL" altLang="pl-PL" sz="3600" b="1">
              <a:solidFill>
                <a:srgbClr val="CC0000"/>
              </a:solidFill>
              <a:latin typeface="Bookman Old Styl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altLang="pl-PL" sz="3600" b="1">
                <a:solidFill>
                  <a:srgbClr val="008000"/>
                </a:solidFill>
                <a:latin typeface="Bookman Old Style" pitchFamily="18" charset="0"/>
              </a:rPr>
              <a:t>DORADCA ZAWODOWY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altLang="pl-PL" sz="3600">
                <a:latin typeface="Bookman Old Style" pitchFamily="18" charset="0"/>
              </a:rPr>
              <a:t>a</a:t>
            </a:r>
            <a:r>
              <a:rPr lang="pl-PL" altLang="pl-PL" sz="3600" b="1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pl-PL" altLang="pl-PL" sz="3600" b="1">
                <a:solidFill>
                  <a:srgbClr val="7030A0"/>
                </a:solidFill>
                <a:latin typeface="Bookman Old Style" pitchFamily="18" charset="0"/>
              </a:rPr>
              <a:t>COACH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8732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reeform 6"/>
          <p:cNvSpPr>
            <a:spLocks/>
          </p:cNvSpPr>
          <p:nvPr/>
        </p:nvSpPr>
        <p:spPr bwMode="auto">
          <a:xfrm>
            <a:off x="33338" y="3152775"/>
            <a:ext cx="6350" cy="20638"/>
          </a:xfrm>
          <a:custGeom>
            <a:avLst/>
            <a:gdLst>
              <a:gd name="T0" fmla="*/ 2147483647 w 10"/>
              <a:gd name="T1" fmla="*/ 2147483647 h 33"/>
              <a:gd name="T2" fmla="*/ 0 w 10"/>
              <a:gd name="T3" fmla="*/ 2147483647 h 33"/>
              <a:gd name="T4" fmla="*/ 0 w 10"/>
              <a:gd name="T5" fmla="*/ 2147483647 h 33"/>
              <a:gd name="T6" fmla="*/ 2147483647 w 10"/>
              <a:gd name="T7" fmla="*/ 2147483647 h 33"/>
              <a:gd name="T8" fmla="*/ 2147483647 w 10"/>
              <a:gd name="T9" fmla="*/ 2147483647 h 33"/>
              <a:gd name="T10" fmla="*/ 2147483647 w 10"/>
              <a:gd name="T11" fmla="*/ 0 h 33"/>
              <a:gd name="T12" fmla="*/ 2147483647 w 10"/>
              <a:gd name="T13" fmla="*/ 2147483647 h 33"/>
              <a:gd name="T14" fmla="*/ 2147483647 w 10"/>
              <a:gd name="T15" fmla="*/ 0 h 33"/>
              <a:gd name="T16" fmla="*/ 2147483647 w 10"/>
              <a:gd name="T17" fmla="*/ 0 h 33"/>
              <a:gd name="T18" fmla="*/ 2147483647 w 10"/>
              <a:gd name="T19" fmla="*/ 2147483647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33">
                <a:moveTo>
                  <a:pt x="10" y="4"/>
                </a:moveTo>
                <a:lnTo>
                  <a:pt x="0" y="4"/>
                </a:lnTo>
                <a:lnTo>
                  <a:pt x="0" y="33"/>
                </a:lnTo>
                <a:lnTo>
                  <a:pt x="10" y="33"/>
                </a:lnTo>
                <a:lnTo>
                  <a:pt x="10" y="4"/>
                </a:lnTo>
                <a:lnTo>
                  <a:pt x="10" y="0"/>
                </a:lnTo>
                <a:lnTo>
                  <a:pt x="10" y="4"/>
                </a:lnTo>
                <a:lnTo>
                  <a:pt x="10" y="0"/>
                </a:lnTo>
                <a:lnTo>
                  <a:pt x="10" y="4"/>
                </a:lnTo>
                <a:close/>
              </a:path>
            </a:pathLst>
          </a:custGeom>
          <a:solidFill>
            <a:srgbClr val="121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365" name="Freeform 8"/>
          <p:cNvSpPr>
            <a:spLocks/>
          </p:cNvSpPr>
          <p:nvPr/>
        </p:nvSpPr>
        <p:spPr bwMode="auto">
          <a:xfrm>
            <a:off x="-130175" y="3070225"/>
            <a:ext cx="3175" cy="85725"/>
          </a:xfrm>
          <a:custGeom>
            <a:avLst/>
            <a:gdLst>
              <a:gd name="T0" fmla="*/ 0 w 5"/>
              <a:gd name="T1" fmla="*/ 0 h 134"/>
              <a:gd name="T2" fmla="*/ 0 w 5"/>
              <a:gd name="T3" fmla="*/ 0 h 134"/>
              <a:gd name="T4" fmla="*/ 0 w 5"/>
              <a:gd name="T5" fmla="*/ 2147483647 h 134"/>
              <a:gd name="T6" fmla="*/ 2147483647 w 5"/>
              <a:gd name="T7" fmla="*/ 2147483647 h 134"/>
              <a:gd name="T8" fmla="*/ 2147483647 w 5"/>
              <a:gd name="T9" fmla="*/ 0 h 134"/>
              <a:gd name="T10" fmla="*/ 0 w 5"/>
              <a:gd name="T11" fmla="*/ 2147483647 h 134"/>
              <a:gd name="T12" fmla="*/ 0 w 5"/>
              <a:gd name="T13" fmla="*/ 0 h 134"/>
              <a:gd name="T14" fmla="*/ 0 w 5"/>
              <a:gd name="T15" fmla="*/ 0 h 134"/>
              <a:gd name="T16" fmla="*/ 0 w 5"/>
              <a:gd name="T17" fmla="*/ 0 h 134"/>
              <a:gd name="T18" fmla="*/ 0 w 5"/>
              <a:gd name="T19" fmla="*/ 0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134">
                <a:moveTo>
                  <a:pt x="0" y="0"/>
                </a:moveTo>
                <a:lnTo>
                  <a:pt x="0" y="0"/>
                </a:lnTo>
                <a:lnTo>
                  <a:pt x="0" y="134"/>
                </a:lnTo>
                <a:lnTo>
                  <a:pt x="5" y="134"/>
                </a:lnTo>
                <a:lnTo>
                  <a:pt x="5" y="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121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366" name="Freeform 9"/>
          <p:cNvSpPr>
            <a:spLocks/>
          </p:cNvSpPr>
          <p:nvPr/>
        </p:nvSpPr>
        <p:spPr bwMode="auto">
          <a:xfrm>
            <a:off x="-130175" y="3070225"/>
            <a:ext cx="171450" cy="3175"/>
          </a:xfrm>
          <a:custGeom>
            <a:avLst/>
            <a:gdLst>
              <a:gd name="T0" fmla="*/ 2147483647 w 269"/>
              <a:gd name="T1" fmla="*/ 0 h 5"/>
              <a:gd name="T2" fmla="*/ 2147483647 w 269"/>
              <a:gd name="T3" fmla="*/ 0 h 5"/>
              <a:gd name="T4" fmla="*/ 0 w 269"/>
              <a:gd name="T5" fmla="*/ 0 h 5"/>
              <a:gd name="T6" fmla="*/ 0 w 269"/>
              <a:gd name="T7" fmla="*/ 2147483647 h 5"/>
              <a:gd name="T8" fmla="*/ 2147483647 w 269"/>
              <a:gd name="T9" fmla="*/ 2147483647 h 5"/>
              <a:gd name="T10" fmla="*/ 2147483647 w 269"/>
              <a:gd name="T11" fmla="*/ 0 h 5"/>
              <a:gd name="T12" fmla="*/ 2147483647 w 269"/>
              <a:gd name="T13" fmla="*/ 2147483647 h 5"/>
              <a:gd name="T14" fmla="*/ 2147483647 w 269"/>
              <a:gd name="T15" fmla="*/ 2147483647 h 5"/>
              <a:gd name="T16" fmla="*/ 2147483647 w 269"/>
              <a:gd name="T17" fmla="*/ 0 h 5"/>
              <a:gd name="T18" fmla="*/ 2147483647 w 269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9" h="5">
                <a:moveTo>
                  <a:pt x="259" y="0"/>
                </a:moveTo>
                <a:lnTo>
                  <a:pt x="269" y="0"/>
                </a:lnTo>
                <a:lnTo>
                  <a:pt x="0" y="0"/>
                </a:lnTo>
                <a:lnTo>
                  <a:pt x="0" y="5"/>
                </a:lnTo>
                <a:lnTo>
                  <a:pt x="269" y="5"/>
                </a:lnTo>
                <a:lnTo>
                  <a:pt x="269" y="0"/>
                </a:lnTo>
                <a:lnTo>
                  <a:pt x="269" y="5"/>
                </a:lnTo>
                <a:lnTo>
                  <a:pt x="269" y="0"/>
                </a:lnTo>
                <a:lnTo>
                  <a:pt x="259" y="0"/>
                </a:lnTo>
                <a:close/>
              </a:path>
            </a:pathLst>
          </a:custGeom>
          <a:solidFill>
            <a:srgbClr val="121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367" name="Freeform 10"/>
          <p:cNvSpPr>
            <a:spLocks/>
          </p:cNvSpPr>
          <p:nvPr/>
        </p:nvSpPr>
        <p:spPr bwMode="auto">
          <a:xfrm>
            <a:off x="33338" y="3052763"/>
            <a:ext cx="6350" cy="19050"/>
          </a:xfrm>
          <a:custGeom>
            <a:avLst/>
            <a:gdLst>
              <a:gd name="T0" fmla="*/ 2147483647 w 10"/>
              <a:gd name="T1" fmla="*/ 0 h 29"/>
              <a:gd name="T2" fmla="*/ 0 w 10"/>
              <a:gd name="T3" fmla="*/ 2147483647 h 29"/>
              <a:gd name="T4" fmla="*/ 0 w 10"/>
              <a:gd name="T5" fmla="*/ 2147483647 h 29"/>
              <a:gd name="T6" fmla="*/ 2147483647 w 10"/>
              <a:gd name="T7" fmla="*/ 2147483647 h 29"/>
              <a:gd name="T8" fmla="*/ 2147483647 w 10"/>
              <a:gd name="T9" fmla="*/ 2147483647 h 29"/>
              <a:gd name="T10" fmla="*/ 2147483647 w 10"/>
              <a:gd name="T11" fmla="*/ 2147483647 h 29"/>
              <a:gd name="T12" fmla="*/ 2147483647 w 10"/>
              <a:gd name="T13" fmla="*/ 0 h 29"/>
              <a:gd name="T14" fmla="*/ 0 w 10"/>
              <a:gd name="T15" fmla="*/ 0 h 29"/>
              <a:gd name="T16" fmla="*/ 0 w 10"/>
              <a:gd name="T17" fmla="*/ 2147483647 h 29"/>
              <a:gd name="T18" fmla="*/ 2147483647 w 10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29">
                <a:moveTo>
                  <a:pt x="10" y="0"/>
                </a:moveTo>
                <a:lnTo>
                  <a:pt x="0" y="5"/>
                </a:lnTo>
                <a:lnTo>
                  <a:pt x="0" y="29"/>
                </a:lnTo>
                <a:lnTo>
                  <a:pt x="10" y="29"/>
                </a:lnTo>
                <a:lnTo>
                  <a:pt x="10" y="5"/>
                </a:lnTo>
                <a:lnTo>
                  <a:pt x="5" y="5"/>
                </a:ln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0"/>
                </a:lnTo>
                <a:close/>
              </a:path>
            </a:pathLst>
          </a:custGeom>
          <a:solidFill>
            <a:srgbClr val="121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-541338" y="28527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2444750" y="49213"/>
            <a:ext cx="608806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4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solidFill>
                  <a:srgbClr val="008000"/>
                </a:solidFill>
                <a:latin typeface="Bookman Old Style" pitchFamily="18" charset="0"/>
                <a:cs typeface="Times New Roman" pitchFamily="18" charset="0"/>
              </a:rPr>
              <a:t>Wojewódzki Urząd Pracy w Białymstoku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400" b="1"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altLang="pl-PL" sz="2400" b="1">
                <a:solidFill>
                  <a:srgbClr val="008000"/>
                </a:solidFill>
                <a:latin typeface="Bookman Old Style" pitchFamily="18" charset="0"/>
                <a:cs typeface="Times New Roman" pitchFamily="18" charset="0"/>
              </a:rPr>
              <a:t>Centrum Informacji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solidFill>
                  <a:srgbClr val="008000"/>
                </a:solidFill>
                <a:latin typeface="Bookman Old Style" pitchFamily="18" charset="0"/>
                <a:cs typeface="Times New Roman" pitchFamily="18" charset="0"/>
              </a:rPr>
              <a:t>i Planowania Kariery Zawodowej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>
              <a:solidFill>
                <a:srgbClr val="008000"/>
              </a:solidFill>
            </a:endParaRPr>
          </a:p>
        </p:txBody>
      </p:sp>
      <p:pic>
        <p:nvPicPr>
          <p:cNvPr id="15370" name="Picture 15" descr="Znalezione obrazy dla zapytania team coa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89275"/>
            <a:ext cx="41878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rostokąt 1"/>
          <p:cNvSpPr>
            <a:spLocks noChangeArrowheads="1"/>
          </p:cNvSpPr>
          <p:nvPr/>
        </p:nvSpPr>
        <p:spPr bwMode="auto">
          <a:xfrm>
            <a:off x="141288" y="1227138"/>
            <a:ext cx="8894762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pl-PL" altLang="pl-PL" sz="1800" b="1" dirty="0">
                <a:latin typeface="Bookman Old Style" pitchFamily="18" charset="0"/>
              </a:rPr>
              <a:t>   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pl-PL" altLang="pl-PL" sz="1800" b="1" dirty="0">
                <a:latin typeface="Bookman Old Style" pitchFamily="18" charset="0"/>
              </a:rPr>
              <a:t>     Dobry warsztat to taki, w którym: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pl-PL" altLang="pl-PL" sz="1800" b="1" dirty="0">
              <a:latin typeface="Bookman Old Style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pl-PL" altLang="pl-PL" sz="1800" b="1" dirty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700" b="1" dirty="0">
                <a:latin typeface="Bookman Old Style" pitchFamily="18" charset="0"/>
              </a:rPr>
              <a:t>jest aktualne motto” „Razem, wspólnie, ale każdy po swój cel”;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700" b="1" dirty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700" b="1" dirty="0">
                <a:latin typeface="Bookman Old Style" pitchFamily="18" charset="0"/>
              </a:rPr>
              <a:t>Uczestnik doświadcza poczucia bezpieczeństwa sprawiającego, że może się otworzyć i odkryć takie aspekty siebie, których nie mógł odkryć samodzielnie;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pl-PL" altLang="pl-PL" sz="1700" b="1" dirty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700" b="1" dirty="0">
                <a:latin typeface="Bookman Old Style" pitchFamily="18" charset="0"/>
              </a:rPr>
              <a:t>Uczestnik ma okazję doświadczyć na sobie tego, co jest przedmiotem warsztatu;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700" b="1" dirty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700" b="1" dirty="0">
                <a:latin typeface="Bookman Old Style" pitchFamily="18" charset="0"/>
              </a:rPr>
              <a:t>Uczestnik doświadcza przyrostu kompetencji - w pewnym sensie staje się kimś innym;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pl-PL" altLang="pl-PL" sz="1700" b="1" dirty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700" b="1" dirty="0">
                <a:latin typeface="Bookman Old Style" pitchFamily="18" charset="0"/>
              </a:rPr>
              <a:t>jest czas, aby skonsumować to, czego się nauczyliśmy;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700" b="1" dirty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700" b="1" dirty="0">
                <a:latin typeface="Bookman Old Style" pitchFamily="18" charset="0"/>
              </a:rPr>
              <a:t>uczą się zarówno Uczestnicy jak i prowadzący – powstaje nowa jakość;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700" b="1" dirty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700" b="1" dirty="0">
                <a:latin typeface="Bookman Old Style" pitchFamily="18" charset="0"/>
              </a:rPr>
              <a:t>zostaje zapoczątkowany dalszy proces zmiany.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pl-PL" altLang="pl-PL" sz="1200" b="1" i="1" dirty="0">
              <a:solidFill>
                <a:srgbClr val="006600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pl-PL" altLang="pl-PL" sz="1200" b="1" i="1" dirty="0">
                <a:solidFill>
                  <a:srgbClr val="006600"/>
                </a:solidFill>
                <a:latin typeface="Bookman Old Style" pitchFamily="18" charset="0"/>
              </a:rPr>
              <a:t>					 oprac. na podst. tekstu Jacka  Jakubowskiego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pl-PL" altLang="pl-PL" sz="1800" b="1" dirty="0">
              <a:solidFill>
                <a:srgbClr val="CC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800" b="1" dirty="0">
              <a:solidFill>
                <a:srgbClr val="CC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800" b="1" dirty="0">
              <a:solidFill>
                <a:srgbClr val="CC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800" b="1" dirty="0">
              <a:solidFill>
                <a:srgbClr val="CC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800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0825" y="334963"/>
            <a:ext cx="864235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3200" b="1" dirty="0">
                <a:solidFill>
                  <a:srgbClr val="CC0000"/>
                </a:solidFill>
                <a:latin typeface="Bookman Old Style" panose="02050604050505020204" pitchFamily="18" charset="0"/>
              </a:rPr>
              <a:t>                   Dobry warsztat</a:t>
            </a:r>
            <a:endParaRPr lang="pl-PL" sz="3200" b="1" dirty="0">
              <a:solidFill>
                <a:srgbClr val="CC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218488" cy="5543550"/>
          </a:xfrm>
          <a:solidFill>
            <a:srgbClr val="DDE9E9"/>
          </a:solidFill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PORADNICTWO ZAWODOWE</a:t>
            </a: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Etapy pełnego procesu doradczego</a:t>
            </a: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opartego na aktywności Klienta</a:t>
            </a:r>
            <a:br>
              <a:rPr lang="pl-PL" altLang="pl-PL" sz="20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opisane z Jego punktu widzenia</a:t>
            </a: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                   </a:t>
            </a:r>
            <a:r>
              <a:rPr lang="pl-PL" altLang="pl-PL" sz="1400" b="0" dirty="0">
                <a:solidFill>
                  <a:srgbClr val="006600"/>
                </a:solidFill>
                <a:latin typeface="Bookman Old Style" panose="02050604050505020204" pitchFamily="18" charset="0"/>
              </a:rPr>
              <a:t>oznaczają tematy zajęć warsztatowych, które mogą wspomagać pracę Klienta na poszczególnych etapach procesu doradczego</a:t>
            </a:r>
            <a:br>
              <a:rPr lang="pl-PL" altLang="pl-PL" sz="1400" b="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endParaRPr lang="pl-PL" altLang="pl-PL" sz="1200" dirty="0">
              <a:latin typeface="Bookman Old Style" pitchFamily="18" charset="0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417638" y="4211638"/>
            <a:ext cx="2146300" cy="369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l-PL" altLang="pl-PL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25604" name="Strzałka w dół 1"/>
          <p:cNvSpPr>
            <a:spLocks noChangeArrowheads="1"/>
          </p:cNvSpPr>
          <p:nvPr/>
        </p:nvSpPr>
        <p:spPr bwMode="auto">
          <a:xfrm>
            <a:off x="4643438" y="5084763"/>
            <a:ext cx="433387" cy="576262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19275"/>
            <a:ext cx="3603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Obraz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81275"/>
            <a:ext cx="431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az 41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11438"/>
            <a:ext cx="360363" cy="530225"/>
          </a:xfrm>
        </p:spPr>
      </p:pic>
      <p:sp>
        <p:nvSpPr>
          <p:cNvPr id="49159" name="Pole tekstowe 3"/>
          <p:cNvSpPr txBox="1">
            <a:spLocks noChangeArrowheads="1"/>
          </p:cNvSpPr>
          <p:nvPr/>
        </p:nvSpPr>
        <p:spPr bwMode="auto">
          <a:xfrm>
            <a:off x="5894388" y="2276475"/>
            <a:ext cx="2952750" cy="4176713"/>
          </a:xfrm>
          <a:prstGeom prst="rect">
            <a:avLst/>
          </a:prstGeom>
          <a:solidFill>
            <a:srgbClr val="C2D69B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l-PL" altLang="pl-PL" sz="1400" b="1" dirty="0">
                <a:latin typeface="Bookman Old Style" pitchFamily="18" charset="0"/>
              </a:rPr>
              <a:t>Doradca zawodowy:</a:t>
            </a:r>
          </a:p>
          <a:p>
            <a:pPr algn="ctr">
              <a:defRPr/>
            </a:pPr>
            <a:endParaRPr lang="pl-PL" altLang="pl-PL" sz="800" b="1" dirty="0">
              <a:latin typeface="Bookman Old Styl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słucha,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zadaje pytania,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jest otwarty, obecny, uważny,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nieoceniający, dyskretny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zapewnia optymalny czas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i przestrzeń do kontaktu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8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Bookman Old Style" panose="02050604050505020204" pitchFamily="18" charset="0"/>
                <a:ea typeface="Calibri"/>
                <a:cs typeface="Times New Roman"/>
              </a:rPr>
              <a:t>pomaga w analizowaniu   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Bookman Old Style" panose="02050604050505020204" pitchFamily="18" charset="0"/>
                <a:ea typeface="Calibri"/>
                <a:cs typeface="Times New Roman"/>
              </a:rPr>
              <a:t>i porządkowaniu zebranych informacji,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Bookman Old Style" panose="02050604050505020204" pitchFamily="18" charset="0"/>
                <a:ea typeface="Calibri"/>
                <a:cs typeface="Times New Roman"/>
              </a:rPr>
              <a:t>dba o to, by nie pominąć istotnych szczegółów,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Bookman Old Style" panose="02050604050505020204" pitchFamily="18" charset="0"/>
                <a:ea typeface="Calibri"/>
                <a:cs typeface="Times New Roman"/>
              </a:rPr>
              <a:t>jest rzeczowy</a:t>
            </a:r>
          </a:p>
          <a:p>
            <a:pPr>
              <a:defRPr/>
            </a:pPr>
            <a:endParaRPr lang="pl-PL" altLang="pl-PL" sz="1400" dirty="0">
              <a:latin typeface="Bookman Old Style" pitchFamily="18" charset="0"/>
            </a:endParaRPr>
          </a:p>
        </p:txBody>
      </p:sp>
      <p:sp>
        <p:nvSpPr>
          <p:cNvPr id="49161" name="Pole tekstowe 22"/>
          <p:cNvSpPr txBox="1">
            <a:spLocks noChangeArrowheads="1"/>
          </p:cNvSpPr>
          <p:nvPr/>
        </p:nvSpPr>
        <p:spPr bwMode="auto">
          <a:xfrm>
            <a:off x="3132138" y="3068638"/>
            <a:ext cx="2592387" cy="2873375"/>
          </a:xfrm>
          <a:prstGeom prst="rect">
            <a:avLst/>
          </a:prstGeom>
          <a:solidFill>
            <a:srgbClr val="FABF8F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l-PL" altLang="pl-PL" sz="1400" b="1" dirty="0">
                <a:latin typeface="Bookman Old Style" pitchFamily="18" charset="0"/>
              </a:rPr>
              <a:t>Przy pomocy doradcy zawodowego:</a:t>
            </a:r>
          </a:p>
          <a:p>
            <a:pPr algn="ctr">
              <a:defRPr/>
            </a:pPr>
            <a:endParaRPr lang="pl-PL" altLang="pl-PL" sz="800" b="1" dirty="0">
              <a:latin typeface="Bookman Old Styl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odkrywam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dostrzegam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uświadamiam sobie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doceniam</a:t>
            </a:r>
          </a:p>
          <a:p>
            <a:pPr>
              <a:defRPr/>
            </a:pPr>
            <a:r>
              <a:rPr lang="pl-PL" altLang="pl-PL" sz="1400" dirty="0">
                <a:latin typeface="Bookman Old Style" pitchFamily="18" charset="0"/>
              </a:rPr>
              <a:t>swoje wewnętrzne zasoby </a:t>
            </a:r>
          </a:p>
          <a:p>
            <a:pPr>
              <a:defRPr/>
            </a:pPr>
            <a:r>
              <a:rPr lang="pl-PL" altLang="pl-PL" sz="1400" dirty="0">
                <a:latin typeface="Bookman Old Style" pitchFamily="18" charset="0"/>
              </a:rPr>
              <a:t>i cechy otoczenia, w którym żyje</a:t>
            </a:r>
          </a:p>
          <a:p>
            <a:pPr>
              <a:defRPr/>
            </a:pPr>
            <a:endParaRPr lang="pl-PL" altLang="pl-PL" sz="800" dirty="0">
              <a:latin typeface="Bookman Old Styl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analizuję i porządkuję zebrane informacje       o sobie</a:t>
            </a:r>
          </a:p>
          <a:p>
            <a:pPr>
              <a:defRPr/>
            </a:pPr>
            <a:endParaRPr lang="pl-PL" altLang="pl-PL" sz="1400" dirty="0">
              <a:latin typeface="Bookman Old Style" pitchFamily="18" charset="0"/>
            </a:endParaRPr>
          </a:p>
          <a:p>
            <a:pPr>
              <a:defRPr/>
            </a:pPr>
            <a:endParaRPr lang="pl-PL" altLang="pl-PL" sz="1400" dirty="0">
              <a:latin typeface="Bookman Old Style" pitchFamily="18" charset="0"/>
            </a:endParaRPr>
          </a:p>
        </p:txBody>
      </p:sp>
      <p:sp>
        <p:nvSpPr>
          <p:cNvPr id="26631" name="Prostokąt zaokrąglony 8"/>
          <p:cNvSpPr>
            <a:spLocks noChangeArrowheads="1"/>
          </p:cNvSpPr>
          <p:nvPr/>
        </p:nvSpPr>
        <p:spPr bwMode="auto">
          <a:xfrm rot="5400000">
            <a:off x="-840581" y="2696369"/>
            <a:ext cx="4824413" cy="2689225"/>
          </a:xfrm>
          <a:prstGeom prst="roundRect">
            <a:avLst>
              <a:gd name="adj" fmla="val 16667"/>
            </a:avLst>
          </a:prstGeom>
          <a:solidFill>
            <a:srgbClr val="92CDDC"/>
          </a:solidFill>
          <a:ln>
            <a:noFill/>
          </a:ln>
          <a:extLst>
            <a:ext uri="{91240B29-F687-4F45-9708-019B960494DF}">
              <a14:hiddenLine xmlns:a14="http://schemas.microsoft.com/office/drawing/2010/main" w="1079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2663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931150" cy="1295400"/>
          </a:xfrm>
        </p:spPr>
        <p:txBody>
          <a:bodyPr/>
          <a:lstStyle/>
          <a:p>
            <a:br>
              <a:rPr lang="pl-PL" altLang="pl-PL"/>
            </a:br>
            <a:endParaRPr lang="pl-PL" altLang="pl-PL"/>
          </a:p>
        </p:txBody>
      </p:sp>
      <p:sp>
        <p:nvSpPr>
          <p:cNvPr id="26633" name="Pole tekstowe 11"/>
          <p:cNvSpPr txBox="1">
            <a:spLocks noChangeArrowheads="1"/>
          </p:cNvSpPr>
          <p:nvPr/>
        </p:nvSpPr>
        <p:spPr bwMode="auto">
          <a:xfrm>
            <a:off x="441325" y="2698750"/>
            <a:ext cx="2259013" cy="35385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00" b="1">
                <a:solidFill>
                  <a:srgbClr val="0000FF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pl-PL" altLang="pl-PL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Moje wewnętrzne zasoby: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l-PL" altLang="pl-PL" sz="12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Moje wartości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Potrzeby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Cechy osobowości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Cechy fizyczne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Wiedza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Umiejętności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Zainteresowania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Doświadczenia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Kwalifikacje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Marzenia, aspiracje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Przekonania 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Nawyki</a:t>
            </a:r>
            <a:endParaRPr lang="pl-PL" altLang="pl-PL" sz="11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Pole tekstowe 16"/>
          <p:cNvSpPr txBox="1">
            <a:spLocks noChangeArrowheads="1"/>
          </p:cNvSpPr>
          <p:nvPr/>
        </p:nvSpPr>
        <p:spPr bwMode="auto">
          <a:xfrm>
            <a:off x="250825" y="333375"/>
            <a:ext cx="8564563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pl-PL" altLang="pl-PL" sz="1400" b="1" dirty="0">
              <a:solidFill>
                <a:srgbClr val="932938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1. MIEJSCE, W KTÓRYM TERAZ JESTEM</a:t>
            </a:r>
          </a:p>
          <a:p>
            <a:pPr algn="ctr">
              <a:defRPr/>
            </a:pPr>
            <a:r>
              <a:rPr lang="pl-PL" altLang="pl-PL" sz="2400" b="1" dirty="0">
                <a:latin typeface="Bookman Old Style" panose="02050604050505020204" pitchFamily="18" charset="0"/>
              </a:rPr>
              <a:t>Jak jest?</a:t>
            </a:r>
          </a:p>
        </p:txBody>
      </p:sp>
      <p:cxnSp>
        <p:nvCxnSpPr>
          <p:cNvPr id="26635" name="Łącznik prostoliniowy 30"/>
          <p:cNvCxnSpPr>
            <a:cxnSpLocks noChangeShapeType="1"/>
          </p:cNvCxnSpPr>
          <p:nvPr/>
        </p:nvCxnSpPr>
        <p:spPr bwMode="auto">
          <a:xfrm flipH="1">
            <a:off x="5724525" y="4149725"/>
            <a:ext cx="16986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Łącznik prostoliniowy 41"/>
          <p:cNvCxnSpPr>
            <a:cxnSpLocks noChangeShapeType="1"/>
          </p:cNvCxnSpPr>
          <p:nvPr/>
        </p:nvCxnSpPr>
        <p:spPr bwMode="auto">
          <a:xfrm flipH="1">
            <a:off x="2916238" y="4149725"/>
            <a:ext cx="2159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Prostokąt 49"/>
          <p:cNvSpPr>
            <a:spLocks noChangeArrowheads="1"/>
          </p:cNvSpPr>
          <p:nvPr/>
        </p:nvSpPr>
        <p:spPr bwMode="auto">
          <a:xfrm>
            <a:off x="6457950" y="5876925"/>
            <a:ext cx="21463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Poznaj siebie</a:t>
            </a:r>
          </a:p>
        </p:txBody>
      </p:sp>
      <p:pic>
        <p:nvPicPr>
          <p:cNvPr id="26638" name="Obraz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700088"/>
            <a:ext cx="431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358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Obraz 41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951163"/>
            <a:ext cx="360362" cy="549275"/>
          </a:xfrm>
        </p:spPr>
      </p:pic>
      <p:pic>
        <p:nvPicPr>
          <p:cNvPr id="27652" name="Obraz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431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Pole tekstowe 3"/>
          <p:cNvSpPr txBox="1">
            <a:spLocks noChangeArrowheads="1"/>
          </p:cNvSpPr>
          <p:nvPr/>
        </p:nvSpPr>
        <p:spPr bwMode="auto">
          <a:xfrm>
            <a:off x="3017838" y="2781300"/>
            <a:ext cx="5730875" cy="3455988"/>
          </a:xfrm>
          <a:prstGeom prst="rect">
            <a:avLst/>
          </a:prstGeom>
          <a:solidFill>
            <a:srgbClr val="C2D69B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l-PL" altLang="pl-PL" sz="800" b="1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pl-PL" sz="1400" b="1" dirty="0">
                <a:latin typeface="Bookman Old Style" pitchFamily="18" charset="0"/>
              </a:rPr>
              <a:t>Doradca zawodowy:</a:t>
            </a:r>
          </a:p>
          <a:p>
            <a:pPr algn="ctr">
              <a:defRPr/>
            </a:pPr>
            <a:endParaRPr lang="pl-PL" altLang="pl-PL" sz="1400" b="1" dirty="0">
              <a:latin typeface="Bookman Old Styl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pomaga ustalić cele zawodowe i poprawnie je sformułować,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jest uważny i bezstronny (nie narzuca własnych preferencji),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dba o spójność celów z moimi wewnętrznymi  zasobami,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dostarcza wiedzy i informacji, które mogą być pomocne, aby cel był realistyczny</a:t>
            </a:r>
          </a:p>
        </p:txBody>
      </p:sp>
      <p:sp>
        <p:nvSpPr>
          <p:cNvPr id="49161" name="Pole tekstowe 22"/>
          <p:cNvSpPr txBox="1">
            <a:spLocks noChangeArrowheads="1"/>
          </p:cNvSpPr>
          <p:nvPr/>
        </p:nvSpPr>
        <p:spPr bwMode="auto">
          <a:xfrm>
            <a:off x="323850" y="3441700"/>
            <a:ext cx="2411413" cy="2074863"/>
          </a:xfrm>
          <a:prstGeom prst="rect">
            <a:avLst/>
          </a:prstGeom>
          <a:solidFill>
            <a:srgbClr val="FABF8F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l-PL" altLang="pl-PL" sz="800" b="1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pl-PL" sz="1400" b="1" dirty="0">
                <a:latin typeface="Bookman Old Style" pitchFamily="18" charset="0"/>
              </a:rPr>
              <a:t>Przy pomocy doradcy zawodowego:</a:t>
            </a:r>
          </a:p>
          <a:p>
            <a:pPr algn="ctr">
              <a:defRPr/>
            </a:pPr>
            <a:endParaRPr lang="pl-PL" altLang="pl-PL" sz="1400" b="1" dirty="0">
              <a:latin typeface="Bookman Old Styl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ustalam i precyzyjnie formułuję swoje  cele zawodowe,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Bookman Old Style" pitchFamily="18" charset="0"/>
              </a:rPr>
              <a:t>Decyduję,  co jest najważniejsze</a:t>
            </a:r>
          </a:p>
        </p:txBody>
      </p:sp>
      <p:sp>
        <p:nvSpPr>
          <p:cNvPr id="27655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931150" cy="1295400"/>
          </a:xfrm>
        </p:spPr>
        <p:txBody>
          <a:bodyPr/>
          <a:lstStyle/>
          <a:p>
            <a:br>
              <a:rPr lang="pl-PL" altLang="pl-PL"/>
            </a:br>
            <a:endParaRPr lang="pl-PL" altLang="pl-PL"/>
          </a:p>
        </p:txBody>
      </p:sp>
      <p:sp>
        <p:nvSpPr>
          <p:cNvPr id="18" name="Pole tekstowe 16"/>
          <p:cNvSpPr txBox="1">
            <a:spLocks noChangeArrowheads="1"/>
          </p:cNvSpPr>
          <p:nvPr/>
        </p:nvSpPr>
        <p:spPr bwMode="auto">
          <a:xfrm>
            <a:off x="252413" y="323850"/>
            <a:ext cx="8640762" cy="1376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pl-PL" altLang="pl-PL" sz="1400" b="1" dirty="0">
              <a:solidFill>
                <a:srgbClr val="932938"/>
              </a:solidFill>
              <a:latin typeface="Bookman Old Style" pitchFamily="18" charset="0"/>
            </a:endParaRPr>
          </a:p>
          <a:p>
            <a:pPr>
              <a:defRPr/>
            </a:pPr>
            <a:r>
              <a:rPr lang="pl-PL" altLang="pl-PL" sz="1400" b="1" dirty="0">
                <a:solidFill>
                  <a:srgbClr val="932938"/>
                </a:solidFill>
                <a:latin typeface="Bookman Old Style" pitchFamily="18" charset="0"/>
              </a:rPr>
              <a:t>      </a:t>
            </a:r>
            <a:r>
              <a:rPr lang="pl-PL" altLang="pl-PL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2. MOJE CELE              3. MOJE PRIORYTETY</a:t>
            </a:r>
          </a:p>
          <a:p>
            <a:pPr algn="ctr">
              <a:defRPr/>
            </a:pPr>
            <a:r>
              <a:rPr lang="pl-PL" sz="2400" b="1" dirty="0">
                <a:latin typeface="Bookman Old Style" panose="02050604050505020204" pitchFamily="18" charset="0"/>
              </a:rPr>
              <a:t>Jak chcę, aby było?  Co jest dla mnie najważniejsze?</a:t>
            </a:r>
          </a:p>
          <a:p>
            <a:pPr algn="ctr">
              <a:defRPr/>
            </a:pPr>
            <a:endParaRPr lang="pl-PL" altLang="pl-PL" sz="2400" dirty="0">
              <a:solidFill>
                <a:srgbClr val="932938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l-PL" dirty="0"/>
              <a:t> 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5508625" y="4508500"/>
            <a:ext cx="2735263" cy="708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Wyznaczanie celów</a:t>
            </a:r>
          </a:p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Zarządzanie czasem</a:t>
            </a:r>
          </a:p>
          <a:p>
            <a:pPr algn="ctr">
              <a:defRPr/>
            </a:pPr>
            <a:endParaRPr lang="pl-PL" altLang="pl-PL" sz="400" b="1" dirty="0">
              <a:solidFill>
                <a:srgbClr val="CC0000"/>
              </a:solidFill>
              <a:latin typeface="+mn-lt"/>
            </a:endParaRPr>
          </a:p>
        </p:txBody>
      </p:sp>
      <p:cxnSp>
        <p:nvCxnSpPr>
          <p:cNvPr id="27658" name="Łącznik prostoliniowy 6"/>
          <p:cNvCxnSpPr>
            <a:cxnSpLocks noChangeShapeType="1"/>
          </p:cNvCxnSpPr>
          <p:nvPr/>
        </p:nvCxnSpPr>
        <p:spPr bwMode="auto">
          <a:xfrm>
            <a:off x="2735263" y="4508500"/>
            <a:ext cx="2825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Prostokąt 30"/>
          <p:cNvSpPr>
            <a:spLocks noChangeArrowheads="1"/>
          </p:cNvSpPr>
          <p:nvPr/>
        </p:nvSpPr>
        <p:spPr bwMode="auto">
          <a:xfrm>
            <a:off x="3851275" y="5508625"/>
            <a:ext cx="2711450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Zakładam własną firmę</a:t>
            </a:r>
          </a:p>
        </p:txBody>
      </p:sp>
      <p:pic>
        <p:nvPicPr>
          <p:cNvPr id="27660" name="Obraz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22388"/>
            <a:ext cx="431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97175"/>
            <a:ext cx="431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Obraz 41"/>
          <p:cNvPicPr>
            <a:picLocks noGrp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827338"/>
            <a:ext cx="360363" cy="530225"/>
          </a:xfrm>
        </p:spPr>
      </p:pic>
      <p:pic>
        <p:nvPicPr>
          <p:cNvPr id="28676" name="Obraz 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358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Pole tekstowe 3"/>
          <p:cNvSpPr txBox="1">
            <a:spLocks noChangeArrowheads="1"/>
          </p:cNvSpPr>
          <p:nvPr/>
        </p:nvSpPr>
        <p:spPr bwMode="auto">
          <a:xfrm>
            <a:off x="3779838" y="2708275"/>
            <a:ext cx="5003800" cy="3744913"/>
          </a:xfrm>
          <a:prstGeom prst="rect">
            <a:avLst/>
          </a:prstGeom>
          <a:solidFill>
            <a:srgbClr val="C2D69B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l-PL" altLang="pl-PL" sz="1400" b="1" dirty="0">
                <a:latin typeface="Bookman Old Style" pitchFamily="18" charset="0"/>
              </a:rPr>
              <a:t>Doradca zawodowy:</a:t>
            </a:r>
          </a:p>
          <a:p>
            <a:pPr algn="ctr">
              <a:defRPr/>
            </a:pPr>
            <a:endParaRPr lang="pl-PL" altLang="pl-PL" sz="800" b="1" dirty="0">
              <a:latin typeface="Bookman Old Style" pitchFamily="18" charset="0"/>
            </a:endParaRPr>
          </a:p>
          <a:p>
            <a:pPr>
              <a:defRPr/>
            </a:pPr>
            <a:r>
              <a:rPr lang="pl-PL" altLang="pl-PL" sz="1400" dirty="0">
                <a:latin typeface="Bookman Old Style" pitchFamily="18" charset="0"/>
              </a:rPr>
              <a:t>na podstawie wcześniej zebranych informacji oraz posiadanej wiedzy pomaga w ustaleniu, </a:t>
            </a:r>
          </a:p>
          <a:p>
            <a:pPr marL="285750" indent="-285750">
              <a:buFont typeface="Bookman Old Style" panose="02050604050505020204" pitchFamily="18" charset="0"/>
              <a:buChar char="−"/>
              <a:defRPr/>
            </a:pPr>
            <a:r>
              <a:rPr lang="pl-PL" altLang="pl-PL" sz="1400" dirty="0">
                <a:latin typeface="Bookman Old Style" pitchFamily="18" charset="0"/>
              </a:rPr>
              <a:t>co klient posiada, a co jeszcze należy zrobić lub pozyskać </a:t>
            </a:r>
          </a:p>
          <a:p>
            <a:pPr marL="285750" indent="-285750">
              <a:buFont typeface="Bookman Old Style" panose="02050604050505020204" pitchFamily="18" charset="0"/>
              <a:buChar char="−"/>
              <a:defRPr/>
            </a:pPr>
            <a:r>
              <a:rPr lang="pl-PL" altLang="pl-PL" sz="1400" dirty="0">
                <a:latin typeface="Bookman Old Style" pitchFamily="18" charset="0"/>
              </a:rPr>
              <a:t>co może pomóc, a co może przeszkodzić w realizacji założonych celów </a:t>
            </a:r>
          </a:p>
          <a:p>
            <a:pPr>
              <a:defRPr/>
            </a:pPr>
            <a:endParaRPr lang="pl-PL" altLang="pl-PL" sz="1400" dirty="0">
              <a:latin typeface="Bookman Old Style" pitchFamily="18" charset="0"/>
            </a:endParaRPr>
          </a:p>
        </p:txBody>
      </p:sp>
      <p:sp>
        <p:nvSpPr>
          <p:cNvPr id="49161" name="Pole tekstowe 22"/>
          <p:cNvSpPr txBox="1">
            <a:spLocks noChangeArrowheads="1"/>
          </p:cNvSpPr>
          <p:nvPr/>
        </p:nvSpPr>
        <p:spPr bwMode="auto">
          <a:xfrm>
            <a:off x="498475" y="3319463"/>
            <a:ext cx="2921000" cy="2197100"/>
          </a:xfrm>
          <a:prstGeom prst="rect">
            <a:avLst/>
          </a:prstGeom>
          <a:solidFill>
            <a:srgbClr val="FABF8F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l-PL" altLang="pl-PL" sz="1400" b="1" dirty="0">
                <a:latin typeface="Bookman Old Style" pitchFamily="18" charset="0"/>
              </a:rPr>
              <a:t>Przy pomocy doradcy zawodowego:</a:t>
            </a:r>
          </a:p>
          <a:p>
            <a:pPr algn="ctr">
              <a:defRPr/>
            </a:pPr>
            <a:endParaRPr lang="pl-PL" altLang="pl-PL" sz="1400" b="1" dirty="0">
              <a:latin typeface="Bookman Old Style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altLang="pl-PL" sz="1400" dirty="0">
                <a:latin typeface="Bookman Old Style" pitchFamily="18" charset="0"/>
              </a:rPr>
              <a:t>dokonuję bilansu mocnych            i słabych stron oraz szans i zagrożeń dla swoich celów,</a:t>
            </a:r>
          </a:p>
          <a:p>
            <a:pPr marL="285750" indent="-285750">
              <a:buFontTx/>
              <a:buChar char="-"/>
              <a:defRPr/>
            </a:pPr>
            <a:r>
              <a:rPr lang="pl-PL" altLang="pl-PL" sz="1400" dirty="0">
                <a:latin typeface="Bookman Old Style" pitchFamily="18" charset="0"/>
              </a:rPr>
              <a:t>ustalam, jakie zasoby posiadam, a co jeszcze należy zrobić lub pozyskać</a:t>
            </a:r>
          </a:p>
        </p:txBody>
      </p:sp>
      <p:sp>
        <p:nvSpPr>
          <p:cNvPr id="2867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931150" cy="1295400"/>
          </a:xfrm>
        </p:spPr>
        <p:txBody>
          <a:bodyPr/>
          <a:lstStyle/>
          <a:p>
            <a:br>
              <a:rPr lang="pl-PL" altLang="pl-PL"/>
            </a:br>
            <a:endParaRPr lang="pl-PL" altLang="pl-PL"/>
          </a:p>
        </p:txBody>
      </p:sp>
      <p:sp>
        <p:nvSpPr>
          <p:cNvPr id="15" name="Pole tekstowe 16"/>
          <p:cNvSpPr txBox="1">
            <a:spLocks noChangeArrowheads="1"/>
          </p:cNvSpPr>
          <p:nvPr/>
        </p:nvSpPr>
        <p:spPr bwMode="auto">
          <a:xfrm>
            <a:off x="241300" y="357188"/>
            <a:ext cx="8640763" cy="1376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pl-PL" altLang="pl-PL" sz="1400" b="1" dirty="0">
              <a:solidFill>
                <a:srgbClr val="932938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pl-PL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4. ANALIZA SWOT</a:t>
            </a:r>
          </a:p>
          <a:p>
            <a:pPr algn="ctr">
              <a:defRPr/>
            </a:pPr>
            <a:r>
              <a:rPr lang="pl-PL" sz="2400" b="1" dirty="0">
                <a:latin typeface="Bookman Old Style" panose="02050604050505020204" pitchFamily="18" charset="0"/>
              </a:rPr>
              <a:t>Jakie są moje mocne, a jakie słabe strony?</a:t>
            </a:r>
          </a:p>
          <a:p>
            <a:pPr algn="ctr">
              <a:defRPr/>
            </a:pPr>
            <a:endParaRPr lang="pl-PL" altLang="pl-PL" sz="2400" dirty="0">
              <a:solidFill>
                <a:srgbClr val="932938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l-PL" dirty="0"/>
              <a:t> 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5435600" y="4737100"/>
            <a:ext cx="2736850" cy="708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Wyznaczanie celów</a:t>
            </a:r>
          </a:p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Zarządzanie czasem</a:t>
            </a:r>
          </a:p>
          <a:p>
            <a:pPr algn="ctr">
              <a:defRPr/>
            </a:pPr>
            <a:endParaRPr lang="pl-PL" altLang="pl-PL" sz="4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4211638" y="5661025"/>
            <a:ext cx="2736850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Poznaj siebie</a:t>
            </a:r>
          </a:p>
          <a:p>
            <a:pPr algn="ctr">
              <a:defRPr/>
            </a:pPr>
            <a:endParaRPr lang="pl-PL" altLang="pl-PL" sz="400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28683" name="Obraz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758825"/>
            <a:ext cx="431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84" name="Łącznik prostoliniowy 2"/>
          <p:cNvCxnSpPr>
            <a:cxnSpLocks noChangeShapeType="1"/>
            <a:stCxn id="49161" idx="3"/>
          </p:cNvCxnSpPr>
          <p:nvPr/>
        </p:nvCxnSpPr>
        <p:spPr bwMode="auto">
          <a:xfrm>
            <a:off x="3419475" y="4418013"/>
            <a:ext cx="3603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41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300" y="2492375"/>
            <a:ext cx="360363" cy="530225"/>
          </a:xfrm>
        </p:spPr>
      </p:pic>
      <p:pic>
        <p:nvPicPr>
          <p:cNvPr id="29699" name="Obraz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00413"/>
            <a:ext cx="431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az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0575"/>
            <a:ext cx="3603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Pole tekstowe 3"/>
          <p:cNvSpPr txBox="1">
            <a:spLocks noChangeArrowheads="1"/>
          </p:cNvSpPr>
          <p:nvPr/>
        </p:nvSpPr>
        <p:spPr bwMode="auto">
          <a:xfrm>
            <a:off x="3659188" y="2997200"/>
            <a:ext cx="5089525" cy="3095625"/>
          </a:xfrm>
          <a:prstGeom prst="rect">
            <a:avLst/>
          </a:prstGeom>
          <a:solidFill>
            <a:srgbClr val="C2D69B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l-PL" altLang="pl-PL" sz="1400" b="1" dirty="0">
                <a:latin typeface="Bookman Old Style" pitchFamily="18" charset="0"/>
              </a:rPr>
              <a:t>Doradca zawodowy:</a:t>
            </a:r>
          </a:p>
          <a:p>
            <a:pPr algn="ctr">
              <a:defRPr/>
            </a:pPr>
            <a:endParaRPr lang="pl-PL" altLang="pl-PL" sz="800" b="1" dirty="0">
              <a:latin typeface="Bookman Old Style" pitchFamily="18" charset="0"/>
            </a:endParaRPr>
          </a:p>
          <a:p>
            <a:pPr marL="285750" indent="-285750">
              <a:buFont typeface="Bookman Old Style" panose="02050604050505020204" pitchFamily="18" charset="0"/>
              <a:buChar char="−"/>
              <a:defRPr/>
            </a:pPr>
            <a:r>
              <a:rPr lang="pl-PL" altLang="pl-PL" sz="1400" dirty="0">
                <a:latin typeface="Bookman Old Style" pitchFamily="18" charset="0"/>
              </a:rPr>
              <a:t>pomaga w planowaniu konkretnych działań              i rozmieszczeniu ich w czasie,</a:t>
            </a:r>
          </a:p>
          <a:p>
            <a:pPr marL="285750" indent="-285750">
              <a:buFont typeface="Bookman Old Style" panose="02050604050505020204" pitchFamily="18" charset="0"/>
              <a:buChar char="−"/>
              <a:defRPr/>
            </a:pPr>
            <a:r>
              <a:rPr lang="pl-PL" altLang="pl-PL" sz="1400" dirty="0">
                <a:latin typeface="Bookman Old Style" pitchFamily="18" charset="0"/>
              </a:rPr>
              <a:t>pomaga w doborze środków odpowiednich do celu, </a:t>
            </a:r>
          </a:p>
          <a:p>
            <a:pPr marL="285750" indent="-285750">
              <a:buFont typeface="Bookman Old Style" panose="02050604050505020204" pitchFamily="18" charset="0"/>
              <a:buChar char="−"/>
              <a:defRPr/>
            </a:pPr>
            <a:r>
              <a:rPr lang="pl-PL" altLang="pl-PL" sz="1400" dirty="0">
                <a:latin typeface="Bookman Old Style" pitchFamily="18" charset="0"/>
              </a:rPr>
              <a:t>dba o wewnętrzną spójność planu i jego zgodność     z realiami</a:t>
            </a:r>
          </a:p>
        </p:txBody>
      </p:sp>
      <p:sp>
        <p:nvSpPr>
          <p:cNvPr id="29702" name="Pole tekstowe 14"/>
          <p:cNvSpPr txBox="1">
            <a:spLocks noChangeArrowheads="1"/>
          </p:cNvSpPr>
          <p:nvPr/>
        </p:nvSpPr>
        <p:spPr bwMode="auto">
          <a:xfrm>
            <a:off x="539750" y="3822700"/>
            <a:ext cx="2763838" cy="1190625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Bookman Old Style" pitchFamily="18" charset="0"/>
              </a:rPr>
              <a:t>Przy pomocy doradcy zawodowego: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800" b="1"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>
                <a:latin typeface="Bookman Old Style" pitchFamily="18" charset="0"/>
              </a:rPr>
              <a:t>planuję poszczególne etapy realizacji swoich celów</a:t>
            </a:r>
          </a:p>
        </p:txBody>
      </p:sp>
      <p:sp>
        <p:nvSpPr>
          <p:cNvPr id="29703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931150" cy="1295400"/>
          </a:xfrm>
        </p:spPr>
        <p:txBody>
          <a:bodyPr/>
          <a:lstStyle/>
          <a:p>
            <a:br>
              <a:rPr lang="pl-PL" altLang="pl-PL"/>
            </a:br>
            <a:endParaRPr lang="pl-PL" altLang="pl-PL"/>
          </a:p>
        </p:txBody>
      </p:sp>
      <p:sp>
        <p:nvSpPr>
          <p:cNvPr id="15" name="Pole tekstowe 16"/>
          <p:cNvSpPr txBox="1">
            <a:spLocks noChangeArrowheads="1"/>
          </p:cNvSpPr>
          <p:nvPr/>
        </p:nvSpPr>
        <p:spPr bwMode="auto">
          <a:xfrm>
            <a:off x="260350" y="333375"/>
            <a:ext cx="8639175" cy="1376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pl-PL" altLang="pl-PL" sz="1400" b="1" dirty="0">
              <a:solidFill>
                <a:srgbClr val="932938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pl-PL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5. PLANOWANIE</a:t>
            </a:r>
          </a:p>
          <a:p>
            <a:pPr algn="ctr">
              <a:defRPr/>
            </a:pPr>
            <a:r>
              <a:rPr lang="pl-PL" sz="2400" b="1" dirty="0">
                <a:latin typeface="Bookman Old Style" panose="02050604050505020204" pitchFamily="18" charset="0"/>
              </a:rPr>
              <a:t>Co? Kiedy? Gdzie?</a:t>
            </a:r>
          </a:p>
          <a:p>
            <a:pPr algn="ctr">
              <a:defRPr/>
            </a:pPr>
            <a:endParaRPr lang="pl-PL" altLang="pl-PL" sz="2400" dirty="0">
              <a:solidFill>
                <a:srgbClr val="932938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l-PL" dirty="0"/>
              <a:t> 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5219700" y="4376738"/>
            <a:ext cx="2736850" cy="708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Wyznaczanie celów</a:t>
            </a:r>
          </a:p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Zarządzanie czasem</a:t>
            </a:r>
          </a:p>
          <a:p>
            <a:pPr algn="ctr">
              <a:defRPr/>
            </a:pPr>
            <a:endParaRPr lang="pl-PL" altLang="pl-PL" sz="4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5988050" y="5508625"/>
            <a:ext cx="2544763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Trening kreatywności</a:t>
            </a:r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3729038" y="5148263"/>
            <a:ext cx="2211387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Personal </a:t>
            </a:r>
            <a:r>
              <a:rPr lang="pl-PL" altLang="pl-PL" b="1" dirty="0" err="1">
                <a:solidFill>
                  <a:srgbClr val="CC0000"/>
                </a:solidFill>
                <a:latin typeface="+mj-lt"/>
              </a:rPr>
              <a:t>branding</a:t>
            </a:r>
            <a:endParaRPr lang="pl-PL" altLang="pl-PL" b="1" dirty="0">
              <a:solidFill>
                <a:srgbClr val="CC0000"/>
              </a:solidFill>
              <a:latin typeface="+mj-lt"/>
            </a:endParaRPr>
          </a:p>
        </p:txBody>
      </p:sp>
      <p:pic>
        <p:nvPicPr>
          <p:cNvPr id="29708" name="Obraz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741363"/>
            <a:ext cx="431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9" name="Łącznik prostoliniowy 4"/>
          <p:cNvCxnSpPr>
            <a:cxnSpLocks noChangeShapeType="1"/>
            <a:stCxn id="29702" idx="3"/>
          </p:cNvCxnSpPr>
          <p:nvPr/>
        </p:nvCxnSpPr>
        <p:spPr bwMode="auto">
          <a:xfrm flipV="1">
            <a:off x="3303588" y="4418013"/>
            <a:ext cx="355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05063"/>
            <a:ext cx="431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Obraz 41"/>
          <p:cNvPicPr>
            <a:picLocks noGrp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452688"/>
            <a:ext cx="360362" cy="530225"/>
          </a:xfrm>
        </p:spPr>
      </p:pic>
      <p:pic>
        <p:nvPicPr>
          <p:cNvPr id="30724" name="Obraz 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73238"/>
            <a:ext cx="358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Pole tekstowe 3"/>
          <p:cNvSpPr txBox="1">
            <a:spLocks noChangeArrowheads="1"/>
          </p:cNvSpPr>
          <p:nvPr/>
        </p:nvSpPr>
        <p:spPr bwMode="auto">
          <a:xfrm>
            <a:off x="4211638" y="2276475"/>
            <a:ext cx="4537075" cy="3960813"/>
          </a:xfrm>
          <a:prstGeom prst="rect">
            <a:avLst/>
          </a:prstGeom>
          <a:solidFill>
            <a:srgbClr val="C2D69B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Bookman Old Style" pitchFamily="18" charset="0"/>
              </a:rPr>
              <a:t>Doradca zawodowy: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800" b="1"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>
                <a:latin typeface="Bookman Old Style" pitchFamily="18" charset="0"/>
              </a:rPr>
              <a:t>- pomaga w analizowaniu sytuacji oraz rozwiązywaniu problemów pojawiających się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>
                <a:latin typeface="Bookman Old Style" pitchFamily="18" charset="0"/>
              </a:rPr>
              <a:t>podczas realizacji planu </a:t>
            </a:r>
          </a:p>
        </p:txBody>
      </p:sp>
      <p:sp>
        <p:nvSpPr>
          <p:cNvPr id="30726" name="Pole tekstowe 22"/>
          <p:cNvSpPr txBox="1">
            <a:spLocks noChangeArrowheads="1"/>
          </p:cNvSpPr>
          <p:nvPr/>
        </p:nvSpPr>
        <p:spPr bwMode="auto">
          <a:xfrm>
            <a:off x="400050" y="2925763"/>
            <a:ext cx="3451225" cy="1366837"/>
          </a:xfrm>
          <a:prstGeom prst="rect">
            <a:avLst/>
          </a:prstGeom>
          <a:solidFill>
            <a:srgbClr val="FABF8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Bookman Old Style" pitchFamily="18" charset="0"/>
              </a:rPr>
              <a:t>Przy pomocy doradcy zawodowego: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800" b="1"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>
                <a:latin typeface="Bookman Old Style" pitchFamily="18" charset="0"/>
              </a:rPr>
              <a:t>- analizuję bieżącą sytuację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>
                <a:latin typeface="Bookman Old Style" pitchFamily="18" charset="0"/>
              </a:rPr>
              <a:t>- definiuję pojawiające się problemy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>
                <a:latin typeface="Bookman Old Style" pitchFamily="18" charset="0"/>
              </a:rPr>
              <a:t>- poszukuję i określam możliwości ich rozwiązania</a:t>
            </a:r>
          </a:p>
        </p:txBody>
      </p:sp>
      <p:sp>
        <p:nvSpPr>
          <p:cNvPr id="30727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931150" cy="1295400"/>
          </a:xfrm>
        </p:spPr>
        <p:txBody>
          <a:bodyPr/>
          <a:lstStyle/>
          <a:p>
            <a:br>
              <a:rPr lang="pl-PL" altLang="pl-PL"/>
            </a:br>
            <a:endParaRPr lang="pl-PL" altLang="pl-PL"/>
          </a:p>
        </p:txBody>
      </p:sp>
      <p:sp>
        <p:nvSpPr>
          <p:cNvPr id="14" name="Pole tekstowe 16"/>
          <p:cNvSpPr txBox="1">
            <a:spLocks noChangeArrowheads="1"/>
          </p:cNvSpPr>
          <p:nvPr/>
        </p:nvSpPr>
        <p:spPr bwMode="auto">
          <a:xfrm>
            <a:off x="241300" y="333375"/>
            <a:ext cx="8640763" cy="984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pl-PL" altLang="pl-PL" sz="1400" b="1" dirty="0">
              <a:solidFill>
                <a:srgbClr val="932938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l-PL" altLang="pl-PL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6. REALIZACJA PLANU</a:t>
            </a:r>
            <a:endParaRPr lang="pl-PL" altLang="pl-PL" sz="2400" dirty="0">
              <a:solidFill>
                <a:srgbClr val="932938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l-PL" dirty="0"/>
              <a:t> </a:t>
            </a:r>
          </a:p>
          <a:p>
            <a:pPr>
              <a:defRPr/>
            </a:pPr>
            <a:endParaRPr lang="pl-PL" altLang="pl-PL" dirty="0"/>
          </a:p>
        </p:txBody>
      </p:sp>
      <p:pic>
        <p:nvPicPr>
          <p:cNvPr id="30729" name="Obraz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68325"/>
            <a:ext cx="431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5387975" y="3573463"/>
            <a:ext cx="3211513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Komunikacja i asertywność</a:t>
            </a:r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4227513" y="4221163"/>
            <a:ext cx="3224212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CC0000"/>
                </a:solidFill>
                <a:latin typeface="+mj-lt"/>
              </a:rPr>
              <a:t>Jak radzić sobie ze stresem</a:t>
            </a:r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5543550" y="4797425"/>
            <a:ext cx="2736850" cy="708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Wyznaczanie celów</a:t>
            </a:r>
          </a:p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Zarządzanie czasem</a:t>
            </a:r>
          </a:p>
          <a:p>
            <a:pPr algn="ctr">
              <a:defRPr/>
            </a:pPr>
            <a:endParaRPr lang="pl-PL" altLang="pl-PL" sz="4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4932363" y="5732463"/>
            <a:ext cx="2211387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Personal </a:t>
            </a:r>
            <a:r>
              <a:rPr lang="pl-PL" altLang="pl-PL" b="1" dirty="0" err="1">
                <a:solidFill>
                  <a:srgbClr val="CC0000"/>
                </a:solidFill>
                <a:latin typeface="+mj-lt"/>
              </a:rPr>
              <a:t>branding</a:t>
            </a:r>
            <a:endParaRPr lang="pl-PL" altLang="pl-PL" b="1" dirty="0">
              <a:solidFill>
                <a:srgbClr val="CC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endParaRPr lang="pl-PL" altLang="pl-PL" sz="21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pl-PL" sz="1800" b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pl-PL" altLang="pl-PL" sz="1800" b="1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dirty="0">
                <a:latin typeface="Bookman Old Style" panose="02050604050505020204" pitchFamily="18" charset="0"/>
              </a:rPr>
              <a:t>Definicje opisujące ideę i cel poradnictwa zawodowego zawierają takie same treści jak te, które opisują coaching.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dirty="0">
                <a:latin typeface="Bookman Old Style" panose="02050604050505020204" pitchFamily="18" charset="0"/>
              </a:rPr>
              <a:t>Sposób realizacji tej idei w przypadku obu zawodów może się znacznie różnić, ale może być bardzo podobny.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dirty="0">
                <a:latin typeface="Bookman Old Style" panose="02050604050505020204" pitchFamily="18" charset="0"/>
              </a:rPr>
              <a:t>Część doradców zawodowych preferuje i uprawia styl pracy oraz stosuje narzędzia właściwe </a:t>
            </a:r>
            <a:r>
              <a:rPr lang="pl-PL" sz="1800" dirty="0" err="1">
                <a:latin typeface="Bookman Old Style" panose="02050604050505020204" pitchFamily="18" charset="0"/>
              </a:rPr>
              <a:t>coachom</a:t>
            </a:r>
            <a:r>
              <a:rPr lang="pl-PL" sz="1800" dirty="0">
                <a:latin typeface="Bookman Old Style" panose="02050604050505020204" pitchFamily="18" charset="0"/>
              </a:rPr>
              <a:t> – niejednokrotnie obejmując swoim zainteresowaniem nie tylko obszar zawodowy, lecz także obszary życia klienta ściśle z nim powiązane.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dirty="0">
                <a:latin typeface="Bookman Old Style" panose="02050604050505020204" pitchFamily="18" charset="0"/>
              </a:rPr>
              <a:t>Porównanie wybranych aspektów obu zawodów przedstawia tabela: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8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pl-PL" sz="1800" b="1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pl-PL" sz="1800" b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pl-PL" altLang="pl-PL" sz="2100" dirty="0"/>
          </a:p>
          <a:p>
            <a:pPr>
              <a:lnSpc>
                <a:spcPct val="80000"/>
              </a:lnSpc>
              <a:defRPr/>
            </a:pPr>
            <a:endParaRPr lang="pl-PL" altLang="pl-PL" sz="21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pl-PL" sz="2100" dirty="0"/>
          </a:p>
          <a:p>
            <a:pPr>
              <a:lnSpc>
                <a:spcPct val="80000"/>
              </a:lnSpc>
              <a:defRPr/>
            </a:pPr>
            <a:endParaRPr lang="pl-PL" altLang="pl-PL" sz="2100" dirty="0"/>
          </a:p>
          <a:p>
            <a:pPr>
              <a:lnSpc>
                <a:spcPct val="80000"/>
              </a:lnSpc>
              <a:defRPr/>
            </a:pPr>
            <a:endParaRPr lang="pl-PL" altLang="pl-PL" sz="2100" dirty="0"/>
          </a:p>
        </p:txBody>
      </p:sp>
      <p:sp>
        <p:nvSpPr>
          <p:cNvPr id="2" name="Prostokąt 1"/>
          <p:cNvSpPr/>
          <p:nvPr/>
        </p:nvSpPr>
        <p:spPr>
          <a:xfrm>
            <a:off x="395288" y="188913"/>
            <a:ext cx="8424862" cy="1435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1600" b="1" dirty="0">
              <a:solidFill>
                <a:srgbClr val="006600"/>
              </a:solidFill>
              <a:latin typeface="Bookman Old Style" pitchFamily="18" charset="0"/>
            </a:endParaRPr>
          </a:p>
          <a:p>
            <a:pPr algn="ctr" eaLnBrk="1" hangingPunct="1">
              <a:defRPr/>
            </a:pPr>
            <a:r>
              <a:rPr lang="pl-PL" altLang="pl-PL" sz="3600" b="1" dirty="0">
                <a:solidFill>
                  <a:srgbClr val="006600"/>
                </a:solidFill>
                <a:latin typeface="Bookman Old Style" pitchFamily="18" charset="0"/>
              </a:rPr>
              <a:t>DORADCA ZAWODOWY</a:t>
            </a:r>
            <a:r>
              <a:rPr lang="pl-PL" altLang="pl-PL" sz="24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pl-PL" altLang="pl-PL" sz="3600" b="1" dirty="0">
                <a:latin typeface="Bookman Old Style" pitchFamily="18" charset="0"/>
              </a:rPr>
              <a:t>a </a:t>
            </a:r>
            <a:r>
              <a:rPr lang="pl-PL" altLang="pl-PL" sz="3600" b="1" dirty="0">
                <a:solidFill>
                  <a:srgbClr val="9900CC"/>
                </a:solidFill>
                <a:latin typeface="Bookman Old Style" pitchFamily="18" charset="0"/>
              </a:rPr>
              <a:t>COACH </a:t>
            </a:r>
            <a:endParaRPr lang="pl-PL" altLang="pl-PL" sz="3600" b="1" dirty="0">
              <a:latin typeface="Bookman Old Style" pitchFamily="18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6738"/>
            <a:ext cx="1031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Strzałka w dół 1"/>
          <p:cNvSpPr>
            <a:spLocks noChangeArrowheads="1"/>
          </p:cNvSpPr>
          <p:nvPr/>
        </p:nvSpPr>
        <p:spPr bwMode="auto">
          <a:xfrm>
            <a:off x="4425950" y="5805488"/>
            <a:ext cx="433388" cy="576262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ole tekstowe 1"/>
          <p:cNvSpPr txBox="1">
            <a:spLocks noChangeArrowheads="1"/>
          </p:cNvSpPr>
          <p:nvPr/>
        </p:nvSpPr>
        <p:spPr bwMode="auto">
          <a:xfrm>
            <a:off x="4716463" y="5732463"/>
            <a:ext cx="38877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solidFill>
                  <a:schemeClr val="bg1"/>
                </a:solidFill>
                <a:latin typeface="Bookman Old Style" pitchFamily="18" charset="0"/>
              </a:rPr>
              <a:t>Dziękuję za uwagę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288" y="195263"/>
          <a:ext cx="8353425" cy="6607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6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COACH</a:t>
                      </a:r>
                    </a:p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DORADCA ZAWODOWY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426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W Klasyfikacji Zawodów i Specjalności: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- jest zapisany pod numerem 235920 pod nazwą „Trener osobisty (coach, mentor, tutor)”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- nie posiada szczegółowego opisu i wyznaczonych  standardów, 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Standardy zawodu są wyznaczane przez kilka instytucji międzynarodowych.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Klasyfikacji Zawodów i Specjalności 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 jest zapisany pod numerem 24304 jako „Doradca zawodowy”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 posiada szczegółowy opis i standardy.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09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Pracuje zwykle samodzielnie prowadząc własną działalność gospodarczą (z wyjątkiem coachingu wewnętrznego, kiedy jest zatrudniony przez firmę). 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Jest zatrudniony przez pracodawców, którymi mogą być instytucje rynku pracy lub placówki oświatowe, ewentualnie organizatorzy projektów finansowanych ze środków UE.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8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Z reguły oferuje usługi, za które klient musi zapłacić.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Oferuje usługi bezpłatne dla klienta.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93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Pracuje z osobami o odpowiednio wysokim poziomie motywacji i energii (przynajmniej na poziomie 8 w skali 10-punktowej).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Pracuje z klientami niezależnie od poziomu ich wewnętrznej motywacji i energii.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72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Jest skoncentrowany na planowaniu i prowadzeniu sesji </a:t>
                      </a:r>
                      <a:r>
                        <a:rPr lang="pl-PL" sz="1200" b="0" dirty="0" err="1">
                          <a:solidFill>
                            <a:schemeClr val="tx1"/>
                          </a:solidFill>
                          <a:effectLst/>
                        </a:rPr>
                        <a:t>coachingowych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 z klientami.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Oprócz bezpośredniej pracy z klientem, wykonuje także zadania o innym charakterze 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453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Ma wpływ na warunki, w których odbywają się sesje z klientem (organizacyjne, lokalowe), ponieważ sam je organizuje i za nie odpowiada.</a:t>
                      </a: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Ma ograniczony wpływ na warunki, w których odbywają się rozmowy i zajęcia z klientem.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1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Pracuje samodzielnie</a:t>
                      </a: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Najczęściej pracuje  w zespole, będąc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powiązany  siecią zależności z podobnymi lub innymi stanowiskami pracy – w zależności od struktury instytucji i obowiązujących procedur.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631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W trakcie pracy z klientem (zarówno indywidualnej jak i grupowej) przestrzega zasad narzuconych przez formę coachingu, czyli: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- powściąga wszelkie oceniające komentarze, 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- wstrzymuje się od doradzania, udzielania wskazówek, dawania rad, dzielenia się własnymi doświadczeniami;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</a:rPr>
                        <a:t>- posługuje się określonymi narzędziami.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trakcie pracy indywidualnej – w zależności od zdiagnozowanych potrzeb klienta – może stosować różne style i narzędzia pracy (w tym także odpowiadające formie coachingu).  </a:t>
                      </a:r>
                    </a:p>
                    <a:p>
                      <a:pPr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ramach pracy grupowej może pełnić różne role (w zależności od formy zajęć): informatora, trenera/szkoleniowca, a także odpowiednika coacha.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6" marR="4931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97063"/>
            <a:ext cx="8435975" cy="44116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pl-PL" altLang="pl-PL" sz="2100" dirty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l-PL" sz="1800" b="1" dirty="0">
                <a:latin typeface="Bookman Old Style" panose="02050604050505020204" pitchFamily="18" charset="0"/>
              </a:rPr>
              <a:t>	</a:t>
            </a:r>
            <a:r>
              <a:rPr lang="pl-PL" sz="2000" b="1" dirty="0">
                <a:latin typeface="Bookman Old Style" panose="02050604050505020204" pitchFamily="18" charset="0"/>
              </a:rPr>
              <a:t>„Musi się w tobie palić to, co chcesz zapalić w innych.</a:t>
            </a:r>
            <a:r>
              <a:rPr lang="pl-PL" sz="2000" dirty="0">
                <a:latin typeface="Bookman Old Style" panose="02050604050505020204" pitchFamily="18" charset="0"/>
              </a:rPr>
              <a:t>”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l-PL" sz="1800" dirty="0">
                <a:latin typeface="Bookman Old Style" panose="02050604050505020204" pitchFamily="18" charset="0"/>
              </a:rPr>
              <a:t>						Św. Augustyn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pl-PL" sz="1800" b="1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l-PL" altLang="pl-PL" sz="1600" b="1" dirty="0">
                <a:latin typeface="Bookman Old Style" panose="02050604050505020204" pitchFamily="18" charset="0"/>
              </a:rPr>
              <a:t>Nieważne jak siebie nazywam – </a:t>
            </a:r>
            <a:r>
              <a:rPr lang="pl-PL" altLang="pl-PL" sz="1600" b="1" dirty="0" err="1">
                <a:latin typeface="Bookman Old Style" panose="02050604050505020204" pitchFamily="18" charset="0"/>
              </a:rPr>
              <a:t>coachem</a:t>
            </a:r>
            <a:r>
              <a:rPr lang="pl-PL" altLang="pl-PL" sz="1600" b="1" dirty="0">
                <a:latin typeface="Bookman Old Style" panose="02050604050505020204" pitchFamily="18" charset="0"/>
              </a:rPr>
              <a:t> czy doradcą zawodowym.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l-PL" altLang="pl-PL" sz="1600" b="1" dirty="0">
                <a:latin typeface="Bookman Old Style" panose="02050604050505020204" pitchFamily="18" charset="0"/>
              </a:rPr>
              <a:t>Przyjmując każdą z tych ról jestem CZŁOWIEKIEM towarzyszącym innemu CZŁOWIEKOWI. Czasem muszę wierzyć w niego bardziej niż on wierzy sam   w siebie.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l-PL" altLang="pl-PL" sz="1600" b="1" dirty="0">
                <a:latin typeface="Bookman Old Style" panose="02050604050505020204" pitchFamily="18" charset="0"/>
              </a:rPr>
              <a:t>To, kim jestem, ma zwykle większe znaczenie niż to, jakimi narzędziami się posługuję.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altLang="pl-PL" sz="1800" b="1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altLang="pl-PL" sz="1400" b="1" i="1" dirty="0">
                <a:solidFill>
                  <a:srgbClr val="006600"/>
                </a:solidFill>
                <a:latin typeface="Bookman Old Style" panose="02050604050505020204" pitchFamily="18" charset="0"/>
              </a:rPr>
              <a:t>						    Dziękuję za uwagę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altLang="pl-PL" sz="1400" b="1" i="1" dirty="0">
                <a:solidFill>
                  <a:srgbClr val="006600"/>
                </a:solidFill>
                <a:latin typeface="Bookman Old Style" panose="02050604050505020204" pitchFamily="18" charset="0"/>
              </a:rPr>
              <a:t>						Małgorzata Gwiazdowska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288" y="188913"/>
            <a:ext cx="8424862" cy="1435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1600" b="1" dirty="0">
              <a:solidFill>
                <a:srgbClr val="006600"/>
              </a:solidFill>
              <a:latin typeface="Bookman Old Style" pitchFamily="18" charset="0"/>
            </a:endParaRPr>
          </a:p>
          <a:p>
            <a:pPr algn="ctr" eaLnBrk="1" hangingPunct="1">
              <a:defRPr/>
            </a:pPr>
            <a:r>
              <a:rPr lang="pl-PL" altLang="pl-PL" sz="3600" b="1" dirty="0">
                <a:solidFill>
                  <a:srgbClr val="006600"/>
                </a:solidFill>
                <a:latin typeface="Bookman Old Style" pitchFamily="18" charset="0"/>
              </a:rPr>
              <a:t>DORADCA ZAWODOWY</a:t>
            </a:r>
            <a:r>
              <a:rPr lang="pl-PL" altLang="pl-PL" sz="24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pl-PL" altLang="pl-PL" sz="3600" b="1" dirty="0">
                <a:latin typeface="Bookman Old Style" pitchFamily="18" charset="0"/>
              </a:rPr>
              <a:t>i </a:t>
            </a:r>
            <a:r>
              <a:rPr lang="pl-PL" altLang="pl-PL" sz="3600" b="1" dirty="0">
                <a:solidFill>
                  <a:srgbClr val="9900CC"/>
                </a:solidFill>
                <a:latin typeface="Bookman Old Style" pitchFamily="18" charset="0"/>
              </a:rPr>
              <a:t>COACH </a:t>
            </a:r>
            <a:endParaRPr lang="pl-PL" altLang="pl-PL" sz="3600" b="1" dirty="0">
              <a:latin typeface="Bookman Old Style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6738"/>
            <a:ext cx="1031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l-PL" altLang="pl-PL" sz="19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pl-PL" altLang="pl-PL" sz="19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200">
                <a:latin typeface="Bookman Old Style" pitchFamily="18" charset="0"/>
              </a:rPr>
              <a:t>procesem, w którym doradca pomaga klientowi (osobie poszukującej), w osiągnięciu lepszego zrozumienia siebie samego w odniesieniu do środowiska pracy, aby umożliwić mu realistyczny wybór lub zmianę zatrudnienia czy też osiągnięcie właściwego dostosowania zawodowego.</a:t>
            </a:r>
            <a:r>
              <a:rPr lang="pl-PL" altLang="pl-PL" sz="2100">
                <a:latin typeface="Bookman Old Style" pitchFamily="18" charset="0"/>
              </a:rPr>
              <a:t>    										</a:t>
            </a:r>
            <a:r>
              <a:rPr lang="pl-PL" altLang="pl-PL" sz="1600" i="1">
                <a:latin typeface="Bookman Old Style" pitchFamily="18" charset="0"/>
              </a:rPr>
              <a:t>R.Lamb</a:t>
            </a:r>
          </a:p>
          <a:p>
            <a:pPr>
              <a:lnSpc>
                <a:spcPct val="90000"/>
              </a:lnSpc>
            </a:pPr>
            <a:endParaRPr lang="pl-PL" altLang="pl-PL" sz="1600" b="1" i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200">
                <a:latin typeface="Bookman Old Style" pitchFamily="18" charset="0"/>
              </a:rPr>
              <a:t>procesem interpersonalnym, którego celem jest towarzyszenie jednostce w sytuacji problemu rozwoju kariery.</a:t>
            </a:r>
            <a:r>
              <a:rPr lang="pl-PL" altLang="pl-PL" sz="2100" i="1">
                <a:latin typeface="Bookman Old Style" pitchFamily="18" charset="0"/>
              </a:rPr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600">
                <a:latin typeface="Bookman Old Style" pitchFamily="18" charset="0"/>
              </a:rPr>
              <a:t>	</a:t>
            </a:r>
            <a:r>
              <a:rPr lang="pl-PL" altLang="pl-PL" sz="1600" i="1">
                <a:latin typeface="Bookman Old Style" pitchFamily="18" charset="0"/>
              </a:rPr>
              <a:t>						D. Brown, L. Brooks</a:t>
            </a:r>
          </a:p>
        </p:txBody>
      </p:sp>
      <p:sp>
        <p:nvSpPr>
          <p:cNvPr id="6" name="Prostokąt 1"/>
          <p:cNvSpPr txBox="1">
            <a:spLocks noChangeArrowheads="1"/>
          </p:cNvSpPr>
          <p:nvPr/>
        </p:nvSpPr>
        <p:spPr bwMode="auto">
          <a:xfrm>
            <a:off x="611188" y="404813"/>
            <a:ext cx="7904162" cy="1439862"/>
          </a:xfrm>
          <a:prstGeom prst="rect">
            <a:avLst/>
          </a:prstGeom>
          <a:solidFill>
            <a:srgbClr val="DDE9E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br>
              <a:rPr lang="pl-PL" altLang="pl-PL" sz="3500" b="0" kern="0" dirty="0"/>
            </a:br>
            <a:r>
              <a:rPr lang="pl-PL" altLang="pl-PL" sz="3200" dirty="0">
                <a:solidFill>
                  <a:srgbClr val="006600"/>
                </a:solidFill>
                <a:latin typeface="Bookman Old Style" pitchFamily="18" charset="0"/>
              </a:rPr>
              <a:t>PORADNICTWO ZAWODOWE</a:t>
            </a:r>
            <a:r>
              <a:rPr lang="pl-PL" altLang="pl-PL" sz="20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pl-PL" altLang="pl-PL" sz="3200" dirty="0">
                <a:solidFill>
                  <a:schemeClr val="tx1"/>
                </a:solidFill>
                <a:latin typeface="Bookman Old Style" pitchFamily="18" charset="0"/>
              </a:rPr>
              <a:t>JEST</a:t>
            </a:r>
          </a:p>
          <a:p>
            <a:pPr algn="ctr" eaLnBrk="1" hangingPunct="1">
              <a:defRPr/>
            </a:pPr>
            <a:endParaRPr lang="pl-PL" altLang="pl-PL" sz="1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002588" cy="1577975"/>
          </a:xfrm>
        </p:spPr>
        <p:txBody>
          <a:bodyPr/>
          <a:lstStyle/>
          <a:p>
            <a:endParaRPr lang="pl-PL" altLang="pl-PL">
              <a:latin typeface="Bookman Old Style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73238"/>
            <a:ext cx="8820150" cy="48053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pl-PL" altLang="pl-PL" dirty="0"/>
          </a:p>
          <a:p>
            <a:pPr marL="0" indent="0">
              <a:buFont typeface="Wingdings" pitchFamily="2" charset="2"/>
              <a:buNone/>
              <a:defRPr/>
            </a:pPr>
            <a:endParaRPr lang="pl-PL" altLang="pl-PL" sz="2000" dirty="0"/>
          </a:p>
          <a:p>
            <a:pPr>
              <a:defRPr/>
            </a:pPr>
            <a:r>
              <a:rPr lang="pl-PL" altLang="pl-PL" sz="2200" dirty="0">
                <a:latin typeface="Bookman Old Style" pitchFamily="18" charset="0"/>
              </a:rPr>
              <a:t>informowaniem (mimo posługiwania się informacją)</a:t>
            </a:r>
          </a:p>
          <a:p>
            <a:pPr>
              <a:defRPr/>
            </a:pPr>
            <a:r>
              <a:rPr lang="pl-PL" altLang="pl-PL" sz="2200" dirty="0">
                <a:latin typeface="Bookman Old Style" pitchFamily="18" charset="0"/>
              </a:rPr>
              <a:t>dawaniem rad, sugestii i poleceń</a:t>
            </a:r>
          </a:p>
          <a:p>
            <a:pPr>
              <a:defRPr/>
            </a:pPr>
            <a:r>
              <a:rPr lang="pl-PL" altLang="pl-PL" sz="2200" dirty="0">
                <a:latin typeface="Bookman Old Style" pitchFamily="18" charset="0"/>
              </a:rPr>
              <a:t>kształtowaniem postaw, wierzeń i zachowań</a:t>
            </a:r>
          </a:p>
          <a:p>
            <a:pPr>
              <a:defRPr/>
            </a:pPr>
            <a:r>
              <a:rPr lang="pl-PL" altLang="pl-PL" sz="2200" dirty="0">
                <a:latin typeface="Bookman Old Style" pitchFamily="18" charset="0"/>
              </a:rPr>
              <a:t>przekonywaniem</a:t>
            </a:r>
          </a:p>
          <a:p>
            <a:pPr>
              <a:defRPr/>
            </a:pPr>
            <a:r>
              <a:rPr lang="pl-PL" altLang="pl-PL" sz="2200" dirty="0">
                <a:latin typeface="Bookman Old Style" pitchFamily="18" charset="0"/>
              </a:rPr>
              <a:t>wywieraniem wpływu poprzez groźby, ostrzeżenia i przymus</a:t>
            </a:r>
          </a:p>
          <a:p>
            <a:pPr>
              <a:defRPr/>
            </a:pPr>
            <a:r>
              <a:rPr lang="pl-PL" altLang="pl-PL" sz="2200" dirty="0">
                <a:latin typeface="Bookman Old Style" pitchFamily="18" charset="0"/>
              </a:rPr>
              <a:t>procesem selekcji i rekrutacji</a:t>
            </a:r>
          </a:p>
          <a:p>
            <a:pPr>
              <a:defRPr/>
            </a:pPr>
            <a:r>
              <a:rPr lang="pl-PL" altLang="pl-PL" sz="2200" dirty="0">
                <a:latin typeface="Bookman Old Style" pitchFamily="18" charset="0"/>
              </a:rPr>
              <a:t>synonimem rozmowy.</a:t>
            </a:r>
          </a:p>
          <a:p>
            <a:pPr>
              <a:buFont typeface="Wingdings" pitchFamily="2" charset="2"/>
              <a:buNone/>
              <a:defRPr/>
            </a:pPr>
            <a:r>
              <a:rPr lang="pl-PL" altLang="pl-PL" dirty="0"/>
              <a:t>		   		</a:t>
            </a:r>
            <a:r>
              <a:rPr lang="pl-PL" altLang="pl-PL" sz="1400" i="1" dirty="0"/>
              <a:t>Charles Patterson W DOKUMENTACH KOMISJI EUROPEJSKIEJ</a:t>
            </a:r>
          </a:p>
        </p:txBody>
      </p:sp>
      <p:sp>
        <p:nvSpPr>
          <p:cNvPr id="5" name="Prostokąt 1"/>
          <p:cNvSpPr txBox="1">
            <a:spLocks noChangeArrowheads="1"/>
          </p:cNvSpPr>
          <p:nvPr/>
        </p:nvSpPr>
        <p:spPr bwMode="auto">
          <a:xfrm>
            <a:off x="611188" y="404813"/>
            <a:ext cx="7904162" cy="1439862"/>
          </a:xfrm>
          <a:prstGeom prst="rect">
            <a:avLst/>
          </a:prstGeom>
          <a:solidFill>
            <a:srgbClr val="DDE9E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br>
              <a:rPr lang="pl-PL" altLang="pl-PL" sz="3500" b="0" kern="0" dirty="0"/>
            </a:br>
            <a:r>
              <a:rPr lang="pl-PL" altLang="pl-PL" sz="3200" dirty="0">
                <a:solidFill>
                  <a:srgbClr val="006600"/>
                </a:solidFill>
                <a:latin typeface="Bookman Old Style" pitchFamily="18" charset="0"/>
              </a:rPr>
              <a:t>PORADNICTWO ZAWODOWE</a:t>
            </a:r>
            <a:r>
              <a:rPr lang="pl-PL" altLang="pl-PL" sz="20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pl-PL" altLang="pl-PL" sz="3200" dirty="0">
                <a:solidFill>
                  <a:schemeClr val="tx1"/>
                </a:solidFill>
                <a:latin typeface="Bookman Old Style" pitchFamily="18" charset="0"/>
              </a:rPr>
              <a:t>NIE JEST</a:t>
            </a:r>
          </a:p>
          <a:p>
            <a:pPr algn="ctr" eaLnBrk="1" hangingPunct="1">
              <a:defRPr/>
            </a:pPr>
            <a:endParaRPr lang="pl-PL" altLang="pl-PL" sz="1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1700213"/>
            <a:ext cx="6202362" cy="4411662"/>
          </a:xfrm>
        </p:spPr>
        <p:txBody>
          <a:bodyPr/>
          <a:lstStyle/>
          <a:p>
            <a:endParaRPr lang="pl-PL" altLang="pl-PL"/>
          </a:p>
          <a:p>
            <a:pPr>
              <a:buFont typeface="Wingdings" pitchFamily="2" charset="2"/>
              <a:buNone/>
            </a:pPr>
            <a:endParaRPr lang="pl-PL" altLang="pl-PL" b="1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b="1">
                <a:latin typeface="Bookman Old Style" pitchFamily="18" charset="0"/>
              </a:rPr>
              <a:t>Dostępność</a:t>
            </a:r>
          </a:p>
          <a:p>
            <a:endParaRPr lang="pl-PL" altLang="pl-PL" b="1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b="1">
                <a:latin typeface="Bookman Old Style" pitchFamily="18" charset="0"/>
              </a:rPr>
              <a:t>Dobrowolność</a:t>
            </a:r>
          </a:p>
          <a:p>
            <a:endParaRPr lang="pl-PL" altLang="pl-PL" b="1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altLang="pl-PL" b="1">
                <a:latin typeface="Bookman Old Style" pitchFamily="18" charset="0"/>
              </a:rPr>
              <a:t>Poufność </a:t>
            </a:r>
          </a:p>
        </p:txBody>
      </p:sp>
      <p:sp>
        <p:nvSpPr>
          <p:cNvPr id="14" name="Strzałka w prawo 13"/>
          <p:cNvSpPr/>
          <p:nvPr/>
        </p:nvSpPr>
        <p:spPr bwMode="auto">
          <a:xfrm>
            <a:off x="1908175" y="2852738"/>
            <a:ext cx="403225" cy="485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3" name="Strzałka w prawo 13"/>
          <p:cNvSpPr/>
          <p:nvPr/>
        </p:nvSpPr>
        <p:spPr bwMode="auto">
          <a:xfrm>
            <a:off x="1908175" y="3951288"/>
            <a:ext cx="403225" cy="485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4" name="Strzałka w prawo 13"/>
          <p:cNvSpPr/>
          <p:nvPr/>
        </p:nvSpPr>
        <p:spPr bwMode="auto">
          <a:xfrm>
            <a:off x="1908175" y="5030788"/>
            <a:ext cx="403225" cy="485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7" name="Prostokąt 1"/>
          <p:cNvSpPr txBox="1">
            <a:spLocks noChangeArrowheads="1"/>
          </p:cNvSpPr>
          <p:nvPr/>
        </p:nvSpPr>
        <p:spPr bwMode="auto">
          <a:xfrm>
            <a:off x="468313" y="404813"/>
            <a:ext cx="8207375" cy="1439862"/>
          </a:xfrm>
          <a:prstGeom prst="rect">
            <a:avLst/>
          </a:prstGeom>
          <a:solidFill>
            <a:srgbClr val="DDE9E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br>
              <a:rPr lang="pl-PL" altLang="pl-PL" sz="3500" b="0" kern="0" dirty="0"/>
            </a:b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CECHY</a:t>
            </a: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PORADNICTWA ZAWODOWEGO</a:t>
            </a:r>
          </a:p>
          <a:p>
            <a:pPr algn="ctr" eaLnBrk="1" hangingPunct="1">
              <a:defRPr/>
            </a:pPr>
            <a:endParaRPr lang="pl-PL" altLang="pl-PL" sz="1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Łącznik prostoliniowy 2"/>
          <p:cNvCxnSpPr>
            <a:cxnSpLocks noChangeShapeType="1"/>
          </p:cNvCxnSpPr>
          <p:nvPr/>
        </p:nvCxnSpPr>
        <p:spPr bwMode="auto">
          <a:xfrm>
            <a:off x="1631950" y="2378075"/>
            <a:ext cx="457200" cy="4572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59" name="Łącznik prostoliniowy 9"/>
          <p:cNvCxnSpPr>
            <a:cxnSpLocks noChangeShapeType="1"/>
          </p:cNvCxnSpPr>
          <p:nvPr/>
        </p:nvCxnSpPr>
        <p:spPr bwMode="auto">
          <a:xfrm flipH="1">
            <a:off x="684213" y="2378075"/>
            <a:ext cx="947737" cy="4572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Łącznik prostoliniowy 15"/>
          <p:cNvCxnSpPr>
            <a:cxnSpLocks noChangeShapeType="1"/>
            <a:stCxn id="19465" idx="2"/>
          </p:cNvCxnSpPr>
          <p:nvPr/>
        </p:nvCxnSpPr>
        <p:spPr bwMode="auto">
          <a:xfrm flipH="1">
            <a:off x="3635375" y="2378075"/>
            <a:ext cx="900113" cy="40957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2205038"/>
            <a:ext cx="8928100" cy="4411662"/>
          </a:xfrm>
          <a:ln w="3175"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pl-PL" altLang="pl-PL" sz="1500" b="1" dirty="0">
              <a:solidFill>
                <a:srgbClr val="008000"/>
              </a:solidFill>
              <a:latin typeface="Bookman Old Style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1500" b="1" dirty="0">
                <a:solidFill>
                  <a:srgbClr val="008000"/>
                </a:solidFill>
                <a:latin typeface="Bookman Old Style" pitchFamily="18" charset="0"/>
              </a:rPr>
              <a:t>      </a:t>
            </a:r>
            <a:r>
              <a:rPr lang="pl-PL" altLang="pl-PL" sz="15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EKSPERT   INFORMATOR    KONSULTANT    SPOLEGLIWY OPIEKUN    LESEFERYSTA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altLang="pl-PL" sz="2000" dirty="0">
              <a:solidFill>
                <a:srgbClr val="9329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altLang="pl-PL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2000" dirty="0"/>
              <a:t>Dyrektywność                                                    brak dyrektywności, swoboda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altLang="pl-PL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2000" dirty="0"/>
              <a:t>Wiedza rzeczowa                                                zaangażowanie emocjonalne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altLang="pl-PL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2000" dirty="0"/>
              <a:t>Wąskie podejście do                                                   badanie wielu sfer życia zgłoszonego problemu                                            powiązanych z problemem</a:t>
            </a:r>
          </a:p>
        </p:txBody>
      </p:sp>
      <p:cxnSp>
        <p:nvCxnSpPr>
          <p:cNvPr id="19462" name="Łącznik prostoliniowy 2"/>
          <p:cNvCxnSpPr>
            <a:cxnSpLocks noChangeShapeType="1"/>
          </p:cNvCxnSpPr>
          <p:nvPr/>
        </p:nvCxnSpPr>
        <p:spPr bwMode="auto">
          <a:xfrm>
            <a:off x="250825" y="3500438"/>
            <a:ext cx="849788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Prostokąt 1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497888" cy="863600"/>
          </a:xfrm>
          <a:solidFill>
            <a:srgbClr val="DDE9E9"/>
          </a:solidFill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br>
              <a:rPr lang="pl-PL" altLang="pl-PL" sz="3500" b="0" dirty="0"/>
            </a:br>
            <a:r>
              <a:rPr lang="pl-PL" altLang="pl-PL" sz="3200" dirty="0">
                <a:solidFill>
                  <a:srgbClr val="006600"/>
                </a:solidFill>
                <a:latin typeface="Bookman Old Style" pitchFamily="18" charset="0"/>
              </a:rPr>
              <a:t>TYPY DORADCÓW</a:t>
            </a:r>
            <a:br>
              <a:rPr lang="pl-PL" altLang="pl-PL" sz="1000" dirty="0">
                <a:solidFill>
                  <a:schemeClr val="tx1"/>
                </a:solidFill>
                <a:latin typeface="Bookman Old Style" pitchFamily="18" charset="0"/>
              </a:rPr>
            </a:br>
            <a:endParaRPr lang="pl-PL" altLang="pl-PL" sz="1200" dirty="0">
              <a:latin typeface="Bookman Old Style" pitchFamily="18" charset="0"/>
            </a:endParaRPr>
          </a:p>
        </p:txBody>
      </p:sp>
      <p:sp>
        <p:nvSpPr>
          <p:cNvPr id="19464" name="Prostokąt 2"/>
          <p:cNvSpPr>
            <a:spLocks noChangeArrowheads="1"/>
          </p:cNvSpPr>
          <p:nvPr/>
        </p:nvSpPr>
        <p:spPr bwMode="auto">
          <a:xfrm>
            <a:off x="203200" y="1700213"/>
            <a:ext cx="2855913" cy="677862"/>
          </a:xfrm>
          <a:prstGeom prst="rect">
            <a:avLst/>
          </a:prstGeom>
          <a:solidFill>
            <a:srgbClr val="FFFFCC"/>
          </a:solidFill>
          <a:ln w="9525">
            <a:solidFill>
              <a:srgbClr val="45686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CC0000"/>
                </a:solidFill>
              </a:rPr>
              <a:t>Poradnictwo dyrektywne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/>
              <a:t>Odpowiedzialność za efekty ponosi doradca</a:t>
            </a:r>
          </a:p>
        </p:txBody>
      </p:sp>
      <p:sp>
        <p:nvSpPr>
          <p:cNvPr id="19465" name="Prostokąt 2"/>
          <p:cNvSpPr>
            <a:spLocks noChangeArrowheads="1"/>
          </p:cNvSpPr>
          <p:nvPr/>
        </p:nvSpPr>
        <p:spPr bwMode="auto">
          <a:xfrm>
            <a:off x="3348038" y="1700213"/>
            <a:ext cx="2376487" cy="677862"/>
          </a:xfrm>
          <a:prstGeom prst="rect">
            <a:avLst/>
          </a:prstGeom>
          <a:solidFill>
            <a:srgbClr val="FFFFCC"/>
          </a:solidFill>
          <a:ln w="9525">
            <a:solidFill>
              <a:srgbClr val="45686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CC0000"/>
                </a:solidFill>
              </a:rPr>
              <a:t>Poradnictwo dialogowe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/>
              <a:t>Odpowiedzialność za efekty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/>
              <a:t>ponoszą obie strony</a:t>
            </a:r>
            <a:endParaRPr lang="pl-PL" altLang="pl-PL" sz="1200" b="1">
              <a:solidFill>
                <a:srgbClr val="CC0000"/>
              </a:solidFill>
            </a:endParaRPr>
          </a:p>
        </p:txBody>
      </p:sp>
      <p:sp>
        <p:nvSpPr>
          <p:cNvPr id="19466" name="Prostokąt 2"/>
          <p:cNvSpPr>
            <a:spLocks noChangeArrowheads="1"/>
          </p:cNvSpPr>
          <p:nvPr/>
        </p:nvSpPr>
        <p:spPr bwMode="auto">
          <a:xfrm>
            <a:off x="6037263" y="1700213"/>
            <a:ext cx="2782887" cy="677862"/>
          </a:xfrm>
          <a:prstGeom prst="rect">
            <a:avLst/>
          </a:prstGeom>
          <a:solidFill>
            <a:srgbClr val="FFFFCC"/>
          </a:solidFill>
          <a:ln w="9525">
            <a:solidFill>
              <a:srgbClr val="45686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CC0000"/>
                </a:solidFill>
              </a:rPr>
              <a:t>Poradnictwo liberalne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/>
              <a:t>Odpowiedzialność za efekty ponosi głównie radzący się</a:t>
            </a:r>
            <a:endParaRPr lang="pl-PL" altLang="pl-PL" sz="1200" b="1">
              <a:solidFill>
                <a:srgbClr val="CC0000"/>
              </a:solidFill>
            </a:endParaRPr>
          </a:p>
        </p:txBody>
      </p:sp>
      <p:cxnSp>
        <p:nvCxnSpPr>
          <p:cNvPr id="19467" name="Łącznik prostoliniowy 18"/>
          <p:cNvCxnSpPr>
            <a:cxnSpLocks noChangeShapeType="1"/>
          </p:cNvCxnSpPr>
          <p:nvPr/>
        </p:nvCxnSpPr>
        <p:spPr bwMode="auto">
          <a:xfrm flipH="1">
            <a:off x="6037263" y="2393950"/>
            <a:ext cx="1282700" cy="3937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Łącznik prostoliniowy 19"/>
          <p:cNvCxnSpPr>
            <a:cxnSpLocks noChangeShapeType="1"/>
          </p:cNvCxnSpPr>
          <p:nvPr/>
        </p:nvCxnSpPr>
        <p:spPr bwMode="auto">
          <a:xfrm>
            <a:off x="7319963" y="2393950"/>
            <a:ext cx="552450" cy="4413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Schemat blokowy: łącznik 5"/>
          <p:cNvSpPr>
            <a:spLocks noChangeArrowheads="1"/>
          </p:cNvSpPr>
          <p:nvPr/>
        </p:nvSpPr>
        <p:spPr bwMode="auto">
          <a:xfrm>
            <a:off x="2017713" y="3459163"/>
            <a:ext cx="177800" cy="984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19470" name="Schemat blokowy: łącznik 5"/>
          <p:cNvSpPr>
            <a:spLocks noChangeArrowheads="1"/>
          </p:cNvSpPr>
          <p:nvPr/>
        </p:nvSpPr>
        <p:spPr bwMode="auto">
          <a:xfrm>
            <a:off x="593725" y="3443288"/>
            <a:ext cx="179388" cy="100012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19471" name="Schemat blokowy: łącznik 5"/>
          <p:cNvSpPr>
            <a:spLocks noChangeArrowheads="1"/>
          </p:cNvSpPr>
          <p:nvPr/>
        </p:nvSpPr>
        <p:spPr bwMode="auto">
          <a:xfrm>
            <a:off x="3562350" y="3459163"/>
            <a:ext cx="177800" cy="984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19472" name="Schemat blokowy: łącznik 5"/>
          <p:cNvSpPr>
            <a:spLocks noChangeArrowheads="1"/>
          </p:cNvSpPr>
          <p:nvPr/>
        </p:nvSpPr>
        <p:spPr bwMode="auto">
          <a:xfrm>
            <a:off x="8027988" y="3459163"/>
            <a:ext cx="177800" cy="984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19473" name="Schemat blokowy: łącznik 5"/>
          <p:cNvSpPr>
            <a:spLocks noChangeArrowheads="1"/>
          </p:cNvSpPr>
          <p:nvPr/>
        </p:nvSpPr>
        <p:spPr bwMode="auto">
          <a:xfrm>
            <a:off x="5948363" y="3443288"/>
            <a:ext cx="177800" cy="100012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19474" name="pole tekstowe 22"/>
          <p:cNvSpPr txBox="1">
            <a:spLocks noChangeArrowheads="1"/>
          </p:cNvSpPr>
          <p:nvPr/>
        </p:nvSpPr>
        <p:spPr bwMode="auto">
          <a:xfrm>
            <a:off x="5019675" y="6372225"/>
            <a:ext cx="394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 i="1">
                <a:solidFill>
                  <a:srgbClr val="006600"/>
                </a:solidFill>
                <a:latin typeface="Bookman Old Style" pitchFamily="18" charset="0"/>
              </a:rPr>
              <a:t>Źródło: Bożena Wojtasik, „Doradca zawodu”</a:t>
            </a:r>
            <a:endParaRPr lang="pl-PL" altLang="pl-PL" sz="1200" b="1" i="1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9475" name="Łącznik prosty ze strzałką 2"/>
          <p:cNvCxnSpPr>
            <a:cxnSpLocks noChangeShapeType="1"/>
          </p:cNvCxnSpPr>
          <p:nvPr/>
        </p:nvCxnSpPr>
        <p:spPr bwMode="auto">
          <a:xfrm>
            <a:off x="1860550" y="4149725"/>
            <a:ext cx="3432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pole tekstow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0" y="2971800"/>
            <a:ext cx="2409634" cy="369332"/>
          </a:xfrm>
          <a:prstGeom prst="rect">
            <a:avLst/>
          </a:prstGeom>
          <a:blipFill rotWithShape="1">
            <a:blip r:embed="rId2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pl-PL">
                <a:noFill/>
              </a:rPr>
              <a:t> </a:t>
            </a:r>
          </a:p>
        </p:txBody>
      </p:sp>
      <p:cxnSp>
        <p:nvCxnSpPr>
          <p:cNvPr id="19477" name="Łącznik prosty ze strzałką 21"/>
          <p:cNvCxnSpPr>
            <a:cxnSpLocks noChangeShapeType="1"/>
          </p:cNvCxnSpPr>
          <p:nvPr/>
        </p:nvCxnSpPr>
        <p:spPr bwMode="auto">
          <a:xfrm>
            <a:off x="2605088" y="5589588"/>
            <a:ext cx="3432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8" name="Łącznik prosty ze strzałką 22"/>
          <p:cNvCxnSpPr>
            <a:cxnSpLocks noChangeShapeType="1"/>
          </p:cNvCxnSpPr>
          <p:nvPr/>
        </p:nvCxnSpPr>
        <p:spPr bwMode="auto">
          <a:xfrm>
            <a:off x="2228850" y="4868863"/>
            <a:ext cx="32162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.jobs.pl/wp-content/uploads/2013/04/Rozmowa-kwalifikacyj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65313"/>
            <a:ext cx="54737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04863" y="334963"/>
            <a:ext cx="743902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3600" b="1" dirty="0">
                <a:solidFill>
                  <a:srgbClr val="CC0000"/>
                </a:solidFill>
                <a:latin typeface="Bookman Old Style" panose="02050604050505020204" pitchFamily="18" charset="0"/>
              </a:rPr>
              <a:t>Indywidualne porady zawodowe</a:t>
            </a:r>
            <a:endParaRPr lang="pl-PL" sz="3600" b="1" dirty="0">
              <a:solidFill>
                <a:srgbClr val="CC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44463" y="5797550"/>
            <a:ext cx="90360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800" b="1" dirty="0">
                <a:solidFill>
                  <a:srgbClr val="CC0000"/>
                </a:solidFill>
                <a:latin typeface="Bookman Old Style" panose="02050604050505020204" pitchFamily="18" charset="0"/>
              </a:rPr>
              <a:t>Jedno, a częściej seria indywidualnych spotkań z doradcą zawodowym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pl-PL" altLang="pl-PL" sz="1000" b="1" dirty="0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l-PL" altLang="pl-PL" sz="1800" b="1" dirty="0">
                <a:solidFill>
                  <a:srgbClr val="CC0000"/>
                </a:solidFill>
                <a:latin typeface="Bookman Old Style" panose="02050604050505020204" pitchFamily="18" charset="0"/>
              </a:rPr>
              <a:t>Zastosowanie dodatkowych narzędzi metodycznych, w tym testów  </a:t>
            </a:r>
          </a:p>
        </p:txBody>
      </p:sp>
      <p:sp>
        <p:nvSpPr>
          <p:cNvPr id="5" name="Prostokąt 1"/>
          <p:cNvSpPr txBox="1">
            <a:spLocks noChangeArrowheads="1"/>
          </p:cNvSpPr>
          <p:nvPr/>
        </p:nvSpPr>
        <p:spPr bwMode="auto">
          <a:xfrm>
            <a:off x="457200" y="333375"/>
            <a:ext cx="8218488" cy="1295400"/>
          </a:xfrm>
          <a:prstGeom prst="rect">
            <a:avLst/>
          </a:prstGeom>
          <a:solidFill>
            <a:srgbClr val="DDE9E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br>
              <a:rPr lang="pl-PL" altLang="pl-PL" sz="3500" b="0" kern="0" dirty="0"/>
            </a:br>
            <a:br>
              <a:rPr lang="pl-PL" altLang="pl-PL" sz="3200" kern="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kern="0" dirty="0">
                <a:solidFill>
                  <a:srgbClr val="006600"/>
                </a:solidFill>
                <a:latin typeface="Bookman Old Style" panose="02050604050505020204" pitchFamily="18" charset="0"/>
              </a:rPr>
              <a:t>DORADCA ZAWODOWY </a:t>
            </a:r>
            <a:br>
              <a:rPr lang="pl-PL" altLang="pl-PL" sz="3200" kern="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kern="0" dirty="0">
                <a:solidFill>
                  <a:srgbClr val="006600"/>
                </a:solidFill>
                <a:latin typeface="Bookman Old Style" panose="02050604050505020204" pitchFamily="18" charset="0"/>
              </a:rPr>
              <a:t>Praca indywidualna z Klientem</a:t>
            </a:r>
            <a:br>
              <a:rPr lang="pl-PL" altLang="pl-PL" sz="3200" kern="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endParaRPr lang="pl-PL" altLang="pl-PL" sz="1200" kern="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9263"/>
            <a:ext cx="8362950" cy="4411662"/>
          </a:xfrm>
        </p:spPr>
        <p:txBody>
          <a:bodyPr/>
          <a:lstStyle/>
          <a:p>
            <a:pPr>
              <a:defRPr/>
            </a:pPr>
            <a:endParaRPr lang="pl-PL" altLang="pl-PL" dirty="0"/>
          </a:p>
          <a:p>
            <a:pPr algn="ctr">
              <a:buFont typeface="Wingdings" pitchFamily="2" charset="2"/>
              <a:buNone/>
              <a:defRPr/>
            </a:pPr>
            <a:endParaRPr lang="pl-PL" altLang="pl-PL" b="1" dirty="0">
              <a:latin typeface="Bookman Old Style" panose="020506040505050202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pl-PL" altLang="pl-PL" sz="2800" b="1" dirty="0">
                <a:latin typeface="Bookman Old Style" panose="02050604050505020204" pitchFamily="18" charset="0"/>
              </a:rPr>
              <a:t>Spotkanie informacyjne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2800" b="1" dirty="0">
                <a:latin typeface="Bookman Old Style" panose="02050604050505020204" pitchFamily="18" charset="0"/>
              </a:rPr>
              <a:t>Szkolenie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2800" b="1" dirty="0">
                <a:latin typeface="Bookman Old Style" panose="02050604050505020204" pitchFamily="18" charset="0"/>
              </a:rPr>
              <a:t>Warsztat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altLang="pl-PL" sz="2800" b="1" dirty="0">
                <a:latin typeface="Bookman Old Style" panose="02050604050505020204" pitchFamily="18" charset="0"/>
              </a:rPr>
              <a:t>Coaching grupowy</a:t>
            </a:r>
            <a:r>
              <a:rPr lang="pl-PL" altLang="pl-PL" b="1" dirty="0">
                <a:latin typeface="Bookman Old Style" panose="02050604050505020204" pitchFamily="18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endParaRPr lang="pl-PL" altLang="pl-PL" b="1" dirty="0">
              <a:latin typeface="Bookman Old Style" panose="0205060405050502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pl-PL" altLang="pl-PL" b="1" dirty="0">
              <a:latin typeface="Bookman Old Style" panose="02050604050505020204" pitchFamily="18" charset="0"/>
            </a:endParaRPr>
          </a:p>
        </p:txBody>
      </p:sp>
      <p:sp>
        <p:nvSpPr>
          <p:cNvPr id="5" name="Prostokąt 1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18488" cy="1295400"/>
          </a:xfrm>
          <a:solidFill>
            <a:srgbClr val="DDE9E9"/>
          </a:solidFill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br>
              <a:rPr lang="pl-PL" altLang="pl-PL" sz="3500" b="0" dirty="0"/>
            </a:b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DORADCA ZAWODOWY </a:t>
            </a: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  <a:t>Praca z grupą</a:t>
            </a:r>
            <a:br>
              <a:rPr lang="pl-PL" altLang="pl-PL" sz="3200" dirty="0">
                <a:solidFill>
                  <a:srgbClr val="006600"/>
                </a:solidFill>
                <a:latin typeface="Bookman Old Style" panose="02050604050505020204" pitchFamily="18" charset="0"/>
              </a:rPr>
            </a:br>
            <a:endParaRPr lang="pl-PL" altLang="pl-PL" sz="1200" dirty="0">
              <a:latin typeface="Bookman Old Style" pitchFamily="18" charset="0"/>
            </a:endParaRPr>
          </a:p>
        </p:txBody>
      </p:sp>
      <p:sp>
        <p:nvSpPr>
          <p:cNvPr id="21508" name="Prostokąt 5"/>
          <p:cNvSpPr>
            <a:spLocks noChangeArrowheads="1"/>
          </p:cNvSpPr>
          <p:nvPr/>
        </p:nvSpPr>
        <p:spPr bwMode="auto">
          <a:xfrm>
            <a:off x="5508625" y="2924175"/>
            <a:ext cx="3141663" cy="369888"/>
          </a:xfrm>
          <a:prstGeom prst="rect">
            <a:avLst/>
          </a:prstGeom>
          <a:solidFill>
            <a:srgbClr val="FFFFCC"/>
          </a:solidFill>
          <a:ln w="9525">
            <a:solidFill>
              <a:srgbClr val="45686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CC0000"/>
                </a:solidFill>
                <a:latin typeface="Bookman Old Style" pitchFamily="18" charset="0"/>
              </a:rPr>
              <a:t>Informator</a:t>
            </a:r>
          </a:p>
        </p:txBody>
      </p:sp>
      <p:sp>
        <p:nvSpPr>
          <p:cNvPr id="21509" name="Prostokąt 7"/>
          <p:cNvSpPr>
            <a:spLocks noChangeArrowheads="1"/>
          </p:cNvSpPr>
          <p:nvPr/>
        </p:nvSpPr>
        <p:spPr bwMode="auto">
          <a:xfrm>
            <a:off x="5508625" y="4500563"/>
            <a:ext cx="3141663" cy="368300"/>
          </a:xfrm>
          <a:prstGeom prst="rect">
            <a:avLst/>
          </a:prstGeom>
          <a:solidFill>
            <a:srgbClr val="FFFFCC"/>
          </a:solidFill>
          <a:ln w="9525">
            <a:solidFill>
              <a:srgbClr val="45686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CC0000"/>
                </a:solidFill>
                <a:latin typeface="Bookman Old Style" pitchFamily="18" charset="0"/>
              </a:rPr>
              <a:t>Coach</a:t>
            </a:r>
          </a:p>
        </p:txBody>
      </p:sp>
      <p:sp>
        <p:nvSpPr>
          <p:cNvPr id="21510" name="Prostokąt 9"/>
          <p:cNvSpPr>
            <a:spLocks noChangeArrowheads="1"/>
          </p:cNvSpPr>
          <p:nvPr/>
        </p:nvSpPr>
        <p:spPr bwMode="auto">
          <a:xfrm>
            <a:off x="5508625" y="3687763"/>
            <a:ext cx="3141663" cy="369887"/>
          </a:xfrm>
          <a:prstGeom prst="rect">
            <a:avLst/>
          </a:prstGeom>
          <a:solidFill>
            <a:srgbClr val="FFFFCC"/>
          </a:solidFill>
          <a:ln w="9525">
            <a:solidFill>
              <a:srgbClr val="45686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CC0000"/>
                </a:solidFill>
                <a:latin typeface="Bookman Old Style" pitchFamily="18" charset="0"/>
              </a:rPr>
              <a:t>Trener/szkoleniowiec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ostokąt 1"/>
          <p:cNvSpPr>
            <a:spLocks noChangeArrowheads="1"/>
          </p:cNvSpPr>
          <p:nvPr/>
        </p:nvSpPr>
        <p:spPr bwMode="auto">
          <a:xfrm>
            <a:off x="539750" y="4937125"/>
            <a:ext cx="84248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l-PL" altLang="pl-PL" sz="1800" b="1">
                <a:solidFill>
                  <a:srgbClr val="CC0000"/>
                </a:solidFill>
                <a:latin typeface="Bookman Old Style" pitchFamily="18" charset="0"/>
              </a:rPr>
              <a:t>Jedno lub seria spotkań w grupie osób zainteresowanych wspólnym tematem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pl-PL" altLang="pl-PL" sz="1800" b="1">
              <a:solidFill>
                <a:srgbClr val="CC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l-PL" altLang="pl-PL" sz="1800" b="1">
                <a:solidFill>
                  <a:srgbClr val="CC0000"/>
                </a:solidFill>
                <a:latin typeface="Bookman Old Style" pitchFamily="18" charset="0"/>
              </a:rPr>
              <a:t>Aktywna forma wspólnej pracy – praktyczne zadania i ćwiczenia przy minimum teorii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pl-PL" altLang="pl-PL" sz="1800" b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0825" y="334963"/>
            <a:ext cx="864235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3200" b="1" dirty="0">
                <a:solidFill>
                  <a:srgbClr val="CC0000"/>
                </a:solidFill>
                <a:latin typeface="Bookman Old Style" panose="02050604050505020204" pitchFamily="18" charset="0"/>
              </a:rPr>
              <a:t>Warsztaty grupowe to…</a:t>
            </a:r>
            <a:endParaRPr lang="pl-PL" sz="3200" b="1" dirty="0">
              <a:solidFill>
                <a:srgbClr val="CC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25575"/>
            <a:ext cx="52689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http://www.biznesedukator.pl/img/zajawki/_big/-929206895_13.png?1404386981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68875"/>
            <a:ext cx="2100262" cy="1412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14" descr="http://mojegimnazjum.pl/wp-content/uploads/2014/05/z5563235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954588"/>
            <a:ext cx="2168525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268538" y="1052513"/>
            <a:ext cx="2711450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Zakładam własną firmę</a:t>
            </a: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5292725" y="1638300"/>
            <a:ext cx="3671888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Wyznaczanie celów</a:t>
            </a:r>
          </a:p>
          <a:p>
            <a:pPr algn="ctr">
              <a:defRPr/>
            </a:pPr>
            <a:r>
              <a:rPr lang="pl-PL" altLang="pl-PL" b="1" dirty="0">
                <a:solidFill>
                  <a:srgbClr val="CC0000"/>
                </a:solidFill>
                <a:latin typeface="+mn-lt"/>
              </a:rPr>
              <a:t>Zarządzanie czasem</a:t>
            </a:r>
          </a:p>
        </p:txBody>
      </p:sp>
      <p:pic>
        <p:nvPicPr>
          <p:cNvPr id="23558" name="Picture 4" descr="http://polki.pl/work/privateimages/formats/V5_MT_LIFE/91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2327275" cy="174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6" descr="http://grynaobcasach.pl/wp-content/uploads/2015/05/Dlaczego-stres-nam-szkodzi-825x5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953000"/>
            <a:ext cx="2513013" cy="1554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395288" y="395288"/>
            <a:ext cx="8424862" cy="585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3200" b="1" dirty="0">
                <a:solidFill>
                  <a:srgbClr val="CC0000"/>
                </a:solidFill>
                <a:latin typeface="Bookman Old Style" pitchFamily="18" charset="0"/>
              </a:rPr>
              <a:t>  Tematy warsztatów</a:t>
            </a:r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auto">
          <a:xfrm>
            <a:off x="377825" y="1268413"/>
            <a:ext cx="1647825" cy="369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Poznaj siebie</a:t>
            </a:r>
          </a:p>
        </p:txBody>
      </p:sp>
      <p:pic>
        <p:nvPicPr>
          <p:cNvPr id="23562" name="Picture 18" descr="Znalezione obrazy dla zapytania business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2286000" cy="152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22" descr="Znalezione obrazy dla zapytania in the mirr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700213"/>
            <a:ext cx="1612900" cy="2125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6" descr="Znalezione obrazy dla zapytania personal bran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935288"/>
            <a:ext cx="23701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5148263" y="4430713"/>
            <a:ext cx="3211512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b="1" dirty="0">
                <a:solidFill>
                  <a:srgbClr val="CC0000"/>
                </a:solidFill>
                <a:latin typeface="+mj-lt"/>
              </a:rPr>
              <a:t>Komunikacja i asertywność</a:t>
            </a: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415925" y="4456113"/>
            <a:ext cx="3224213" cy="368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CC0000"/>
                </a:solidFill>
                <a:latin typeface="+mj-lt"/>
              </a:rPr>
              <a:t>Jak radzić sobie ze stresem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eć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ieć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ieć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eć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</TotalTime>
  <Words>1162</Words>
  <Application>Microsoft Office PowerPoint</Application>
  <PresentationFormat>Pokaz na ekranie (4:3)</PresentationFormat>
  <Paragraphs>303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Bernard MT Condensed</vt:lpstr>
      <vt:lpstr>Bookman Old Style</vt:lpstr>
      <vt:lpstr>Calibri</vt:lpstr>
      <vt:lpstr>Times New Roman</vt:lpstr>
      <vt:lpstr>Verdana</vt:lpstr>
      <vt:lpstr>Wingdings</vt:lpstr>
      <vt:lpstr>Sieć</vt:lpstr>
      <vt:lpstr>Prezentacja programu PowerPoint</vt:lpstr>
      <vt:lpstr>Prezentacja programu PowerPoint</vt:lpstr>
      <vt:lpstr>Prezentacja programu PowerPoint</vt:lpstr>
      <vt:lpstr>Prezentacja programu PowerPoint</vt:lpstr>
      <vt:lpstr> TYPY DORADCÓW </vt:lpstr>
      <vt:lpstr>Prezentacja programu PowerPoint</vt:lpstr>
      <vt:lpstr>  DORADCA ZAWODOWY  Praca z grupą </vt:lpstr>
      <vt:lpstr>Prezentacja programu PowerPoint</vt:lpstr>
      <vt:lpstr>Prezentacja programu PowerPoint</vt:lpstr>
      <vt:lpstr>Prezentacja programu PowerPoint</vt:lpstr>
      <vt:lpstr>PORADNICTWO ZAWODOWE  Etapy pełnego procesu doradczego opartego na aktywności Klienta opisane z Jego punktu widzenia                      oznaczają tematy zajęć warsztatowych, które mogą wspomagać pracę Klienta na poszczególnych etapach procesu doradczego   </vt:lpstr>
      <vt:lpstr> </vt:lpstr>
      <vt:lpstr> </vt:lpstr>
      <vt:lpstr> </vt:lpstr>
      <vt:lpstr> </vt:lpstr>
      <vt:lpstr>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Danka</dc:creator>
  <cp:lastModifiedBy>Daniel Kamiński</cp:lastModifiedBy>
  <cp:revision>283</cp:revision>
  <dcterms:created xsi:type="dcterms:W3CDTF">2014-09-28T12:05:52Z</dcterms:created>
  <dcterms:modified xsi:type="dcterms:W3CDTF">2017-11-06T07:40:02Z</dcterms:modified>
</cp:coreProperties>
</file>