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17"/>
  </p:notesMasterIdLst>
  <p:handoutMasterIdLst>
    <p:handoutMasterId r:id="rId18"/>
  </p:handoutMasterIdLst>
  <p:sldIdLst>
    <p:sldId id="457" r:id="rId2"/>
    <p:sldId id="463" r:id="rId3"/>
    <p:sldId id="462" r:id="rId4"/>
    <p:sldId id="460" r:id="rId5"/>
    <p:sldId id="461" r:id="rId6"/>
    <p:sldId id="459" r:id="rId7"/>
    <p:sldId id="464" r:id="rId8"/>
    <p:sldId id="465" r:id="rId9"/>
    <p:sldId id="466" r:id="rId10"/>
    <p:sldId id="467" r:id="rId11"/>
    <p:sldId id="468" r:id="rId12"/>
    <p:sldId id="469" r:id="rId13"/>
    <p:sldId id="470" r:id="rId14"/>
    <p:sldId id="471" r:id="rId15"/>
    <p:sldId id="472" r:id="rId16"/>
  </p:sldIdLst>
  <p:sldSz cx="9144000" cy="6858000" type="screen4x3"/>
  <p:notesSz cx="6858000" cy="9144000"/>
  <p:defaultTextStyle>
    <a:defPPr>
      <a:defRPr lang="id-ID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BFC1"/>
    <a:srgbClr val="09ABCA"/>
    <a:srgbClr val="374A98"/>
    <a:srgbClr val="AFB2B4"/>
    <a:srgbClr val="2B8EB4"/>
    <a:srgbClr val="EA0C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41" autoAdjust="0"/>
    <p:restoredTop sz="93606" autoAdjust="0"/>
  </p:normalViewPr>
  <p:slideViewPr>
    <p:cSldViewPr snapToGrid="0">
      <p:cViewPr varScale="1">
        <p:scale>
          <a:sx n="101" d="100"/>
          <a:sy n="101" d="100"/>
        </p:scale>
        <p:origin x="135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3000"/>
    </p:cViewPr>
  </p:sorterViewPr>
  <p:notesViewPr>
    <p:cSldViewPr snapToGrid="0">
      <p:cViewPr varScale="1">
        <p:scale>
          <a:sx n="101" d="100"/>
          <a:sy n="101" d="100"/>
        </p:scale>
        <p:origin x="35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CBD0936-062C-43E6-BB0A-0BA9DA95BC0B}" type="datetimeFigureOut">
              <a:rPr lang="id-ID"/>
              <a:pPr>
                <a:defRPr/>
              </a:pPr>
              <a:t>13/04/18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057BFE1-E7F6-44A5-A5BB-0EBD84E6F094}" type="slidenum">
              <a:rPr lang="id-ID" altLang="en-US"/>
              <a:pPr>
                <a:defRPr/>
              </a:pPr>
              <a:t>‹nr›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46313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098485A-2495-4567-A05B-DD75EC61F507}" type="datetimeFigureOut">
              <a:rPr lang="pl-PL"/>
              <a:pPr>
                <a:defRPr/>
              </a:pPr>
              <a:t>13.04.2018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7FD4527-97EF-4857-8309-915189289125}" type="slidenum">
              <a:rPr lang="pl-PL"/>
              <a:pPr>
                <a:defRPr/>
              </a:pPr>
              <a:t>‹nr›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4525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521" y="974201"/>
            <a:ext cx="8306959" cy="99073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1518"/>
            <a:ext cx="9144000" cy="229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990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gól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tekstu 13"/>
          <p:cNvSpPr>
            <a:spLocks noGrp="1"/>
          </p:cNvSpPr>
          <p:nvPr>
            <p:ph type="body" sz="quarter" idx="10"/>
          </p:nvPr>
        </p:nvSpPr>
        <p:spPr>
          <a:xfrm>
            <a:off x="457829" y="2073937"/>
            <a:ext cx="5853999" cy="4175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pic>
        <p:nvPicPr>
          <p:cNvPr id="2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95872" cy="121937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587" y="169184"/>
            <a:ext cx="4984175" cy="405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726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gólny + Marg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2429">
            <a:off x="452187" y="936169"/>
            <a:ext cx="2219304" cy="22545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9" name="Obraz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90" y="2969342"/>
            <a:ext cx="2539345" cy="25796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8" name="Obraz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09" y="177348"/>
            <a:ext cx="4984175" cy="405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474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gólny + Margines (pust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95872" cy="121937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587" y="169184"/>
            <a:ext cx="4984175" cy="405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445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png"/><Relationship Id="rId7" Type="http://schemas.microsoft.com/office/2007/relationships/hdphoto" Target="../media/hdphoto1.wdp"/><Relationship Id="rId8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AutoShape 9" descr="Znalezione obrazy dla zapytania diagnosis logo"/>
          <p:cNvSpPr>
            <a:spLocks noChangeAspect="1" noChangeArrowheads="1"/>
          </p:cNvSpPr>
          <p:nvPr userDrawn="1"/>
        </p:nvSpPr>
        <p:spPr bwMode="auto">
          <a:xfrm>
            <a:off x="-25400" y="-1365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endParaRPr lang="en-AU" altLang="pl-PL" dirty="0" smtClean="0"/>
          </a:p>
        </p:txBody>
      </p:sp>
      <p:sp>
        <p:nvSpPr>
          <p:cNvPr id="1032" name="AutoShape 11" descr="Znalezione obrazy dla zapytania diagnosis logo"/>
          <p:cNvSpPr>
            <a:spLocks noChangeAspect="1" noChangeArrowheads="1"/>
          </p:cNvSpPr>
          <p:nvPr userDrawn="1"/>
        </p:nvSpPr>
        <p:spPr bwMode="auto">
          <a:xfrm>
            <a:off x="127000" y="158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endParaRPr lang="en-AU" altLang="pl-PL" dirty="0" smtClean="0"/>
          </a:p>
        </p:txBody>
      </p:sp>
      <p:pic>
        <p:nvPicPr>
          <p:cNvPr id="2" name="Obraz 1"/>
          <p:cNvPicPr>
            <a:picLocks noChangeAspect="1"/>
          </p:cNvPicPr>
          <p:nvPr userDrawn="1"/>
        </p:nvPicPr>
        <p:blipFill>
          <a:blip r:embed="rId6" cstate="print">
            <a:lum contrast="2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6107459"/>
            <a:ext cx="8280000" cy="719269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9573" y="178106"/>
            <a:ext cx="905713" cy="66202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21" r:id="rId1"/>
    <p:sldLayoutId id="2147484922" r:id="rId2"/>
    <p:sldLayoutId id="2147484931" r:id="rId3"/>
    <p:sldLayoutId id="2147484932" r:id="rId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rgbClr val="2B8EB4"/>
          </a:solidFill>
          <a:latin typeface="+mn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374A98"/>
          </a:solidFill>
          <a:latin typeface="Calibri" panose="020F0502020204030204" pitchFamily="34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374A98"/>
          </a:solidFill>
          <a:latin typeface="Calibri" panose="020F0502020204030204" pitchFamily="34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374A98"/>
          </a:solidFill>
          <a:latin typeface="Calibri" panose="020F0502020204030204" pitchFamily="34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374A98"/>
          </a:solidFill>
          <a:latin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371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7829" y="1536700"/>
            <a:ext cx="7492371" cy="954749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 smtClean="0"/>
              <a:t>Wsparcie ZATRUDNIENIA (Zadanie 4.) </a:t>
            </a:r>
            <a:r>
              <a:rPr lang="pl-PL" sz="2400" dirty="0" smtClean="0"/>
              <a:t>– </a:t>
            </a:r>
            <a:r>
              <a:rPr lang="pl-PL" sz="2400" i="1" dirty="0" smtClean="0"/>
              <a:t>wrzesień-maj </a:t>
            </a:r>
            <a:endParaRPr lang="pl-PL" sz="2400" b="1" i="1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400" b="1" dirty="0" smtClean="0"/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400" b="1" dirty="0" smtClean="0"/>
              <a:t> </a:t>
            </a:r>
            <a:r>
              <a:rPr lang="pl-PL" sz="2400" dirty="0" smtClean="0"/>
              <a:t>3-miesięczne staże zawodowe, realizowane w oparciu o Program Polskich Ram Jakości Staży i Praktyk, w przedsiębiorstwach i instytucjach na terenie powiatów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400" dirty="0" smtClean="0"/>
              <a:t>stażystki odbywają doświadczenie zawodowe i wykorzystują nabyte kompetencje zawodowe, w miejscu pracy pod okiem opiekuna. </a:t>
            </a:r>
            <a:br>
              <a:rPr lang="pl-PL" sz="24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b="1" dirty="0" smtClean="0"/>
              <a:t>Wszystkie Panie odbywają/odbyły staże zawodowe – 19 os. zakończyło staże (koniec marca br.)</a:t>
            </a:r>
            <a:br>
              <a:rPr lang="pl-PL" sz="2200" b="1" dirty="0" smtClean="0"/>
            </a:br>
            <a:r>
              <a:rPr lang="pl-PL" sz="2200" b="1" dirty="0" smtClean="0"/>
              <a:t>12 os. (luty br.) podjęło zatrudnienie.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4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00767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7829" y="1536700"/>
            <a:ext cx="8025771" cy="954749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 smtClean="0"/>
              <a:t>Co wyróżnia projekt AKTYWNA i NIEZALEŻNA II: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200" dirty="0" smtClean="0"/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200" dirty="0"/>
              <a:t>m</a:t>
            </a:r>
            <a:r>
              <a:rPr lang="pl-PL" sz="2200" dirty="0" smtClean="0"/>
              <a:t>ała grupa docelowa gwarantuje: indywidualne podejście, poznanie sytuacji nie tylko zawodowej ale też społecznej i rodzinnej każdej beneficjentki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200" dirty="0"/>
              <a:t>k</a:t>
            </a:r>
            <a:r>
              <a:rPr lang="pl-PL" sz="2200" dirty="0" smtClean="0"/>
              <a:t>ompleksowe wsparcie, skoncentrowane na potrzebach kobiet, które pozwala na wszechstronny rozwój – nie tylko zawodowy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200" dirty="0" smtClean="0"/>
              <a:t>optymalna długość stażu przy niskim wynagrodzeniu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200" dirty="0"/>
              <a:t>d</a:t>
            </a:r>
            <a:r>
              <a:rPr lang="pl-PL" sz="2200" dirty="0" smtClean="0"/>
              <a:t>ostępność osób zaangażowanych w realizację projektu – beneficjentki mają w nas wsparcie, utrzymujemy ciągłe kontakty telefoniczne; jesteśmy zaangażowani i chętni do pomocy.</a:t>
            </a:r>
          </a:p>
        </p:txBody>
      </p:sp>
    </p:spTree>
    <p:extLst>
      <p:ext uri="{BB962C8B-B14F-4D97-AF65-F5344CB8AC3E}">
        <p14:creationId xmlns:p14="http://schemas.microsoft.com/office/powerpoint/2010/main" val="145969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7829" y="1638300"/>
            <a:ext cx="7327271" cy="853149"/>
          </a:xfrm>
        </p:spPr>
        <p:txBody>
          <a:bodyPr/>
          <a:lstStyle/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/>
              <a:t>Co wyróżnia projekt AKTYWNA i NIEZALEŻNA </a:t>
            </a:r>
            <a:r>
              <a:rPr lang="pl-PL" sz="2400" b="1" dirty="0" smtClean="0"/>
              <a:t>II: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400" b="1" dirty="0"/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200" dirty="0"/>
              <a:t>m</a:t>
            </a:r>
            <a:r>
              <a:rPr lang="pl-PL" sz="2200" dirty="0" smtClean="0"/>
              <a:t>onitorowanie staży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200" dirty="0"/>
              <a:t>w</a:t>
            </a:r>
            <a:r>
              <a:rPr lang="pl-PL" sz="2200" dirty="0" smtClean="0"/>
              <a:t>sparcie kobiet opiekujących się osobą zależną - zwrot kosztów opieki (przedszkola i żłobki)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200" dirty="0"/>
              <a:t>d</a:t>
            </a:r>
            <a:r>
              <a:rPr lang="pl-PL" sz="2200" dirty="0" smtClean="0"/>
              <a:t>oradcy i pośrednicy pracy uczestniczą od rekrutacji w aktywizacji zawodowej kobiet – prowadzą rozmowy rekrutacyjne, indywidualne wsparcie doradcze, warsztaty motywacyjne, warsztaty pośrednictwa pracy – budowanie więzi, zaufania, atmosfery rodzinnej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200" dirty="0"/>
              <a:t>w</a:t>
            </a:r>
            <a:r>
              <a:rPr lang="pl-PL" sz="2200" dirty="0" smtClean="0"/>
              <a:t>ieloletnia współpraca z Pracodawcami.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pl-PL" sz="2200" dirty="0" smtClean="0"/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pl-PL" sz="2200" dirty="0" smtClean="0"/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pl-PL" sz="2200" dirty="0" smtClean="0"/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pl-PL" sz="2200" dirty="0" smtClean="0"/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pl-PL" sz="2200" dirty="0" smtClean="0"/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pl-PL" sz="22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544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Tekstowe 2"/>
          <p:cNvSpPr txBox="1"/>
          <p:nvPr/>
        </p:nvSpPr>
        <p:spPr>
          <a:xfrm>
            <a:off x="673100" y="1803400"/>
            <a:ext cx="77216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/>
              <a:t>Co utrudnia realizację projektu AKTYWNA i NIEZALEŻNA II: </a:t>
            </a:r>
          </a:p>
          <a:p>
            <a:endParaRPr lang="pl-PL" sz="2400" b="1" dirty="0"/>
          </a:p>
          <a:p>
            <a:pPr marL="342900" indent="-342900">
              <a:buFont typeface="Arial" charset="0"/>
              <a:buChar char="•"/>
            </a:pPr>
            <a:r>
              <a:rPr lang="pl-PL" sz="2200" dirty="0"/>
              <a:t>r</a:t>
            </a:r>
            <a:r>
              <a:rPr lang="pl-PL" sz="2200" dirty="0" smtClean="0"/>
              <a:t>ekrutacja osób zarejestrowanych w PUP – to samo wsparcie</a:t>
            </a:r>
          </a:p>
          <a:p>
            <a:pPr marL="342900" indent="-342900">
              <a:buFont typeface="Arial" charset="0"/>
              <a:buChar char="•"/>
            </a:pPr>
            <a:r>
              <a:rPr lang="pl-PL" sz="2200" dirty="0"/>
              <a:t>b</a:t>
            </a:r>
            <a:r>
              <a:rPr lang="pl-PL" sz="2200" dirty="0" smtClean="0"/>
              <a:t>ezrobocia nie ma! Praca na czarno … </a:t>
            </a:r>
          </a:p>
          <a:p>
            <a:pPr marL="342900" indent="-342900">
              <a:buFont typeface="Arial" charset="0"/>
              <a:buChar char="•"/>
            </a:pPr>
            <a:r>
              <a:rPr lang="pl-PL" sz="2200" dirty="0" smtClean="0"/>
              <a:t>500+ i rozwiązania systemowe dotyczące zasiłków rodzinnych </a:t>
            </a:r>
          </a:p>
          <a:p>
            <a:pPr marL="342900" indent="-342900">
              <a:buFont typeface="Arial" charset="0"/>
              <a:buChar char="•"/>
            </a:pPr>
            <a:r>
              <a:rPr lang="pl-PL" sz="2200" dirty="0"/>
              <a:t>w</a:t>
            </a:r>
            <a:r>
              <a:rPr lang="pl-PL" sz="2200" dirty="0" smtClean="0"/>
              <a:t>ysokość </a:t>
            </a:r>
            <a:r>
              <a:rPr lang="pl-PL" sz="2200" dirty="0" smtClean="0"/>
              <a:t>stypendium</a:t>
            </a:r>
            <a:r>
              <a:rPr lang="pl-PL" sz="2200" dirty="0" smtClean="0"/>
              <a:t> </a:t>
            </a:r>
            <a:r>
              <a:rPr lang="pl-PL" sz="2200" dirty="0" smtClean="0"/>
              <a:t>stażowego – 997, 40 PLN</a:t>
            </a:r>
          </a:p>
          <a:p>
            <a:pPr marL="342900" indent="-342900">
              <a:buFont typeface="Arial" charset="0"/>
              <a:buChar char="•"/>
            </a:pPr>
            <a:r>
              <a:rPr lang="pl-PL" sz="2200" dirty="0"/>
              <a:t>k</a:t>
            </a:r>
            <a:r>
              <a:rPr lang="pl-PL" sz="2200" dirty="0" smtClean="0"/>
              <a:t>onfrontacja bezrobotnego z pracą – konieczność rozwiązania umowy trójstronnej. </a:t>
            </a:r>
          </a:p>
          <a:p>
            <a:pPr marL="342900" indent="-342900">
              <a:buFont typeface="Arial" charset="0"/>
              <a:buChar char="•"/>
            </a:pPr>
            <a:r>
              <a:rPr lang="pl-PL" sz="2200" dirty="0"/>
              <a:t>n</a:t>
            </a:r>
            <a:r>
              <a:rPr lang="pl-PL" sz="2200" dirty="0" smtClean="0"/>
              <a:t>iskie zaufanie Pracodawców do stażystów – złe doświadczenia. 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138719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7829" y="1473200"/>
            <a:ext cx="7657471" cy="1018249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 smtClean="0"/>
              <a:t>KOBIETY, którym pomogliśmy, to, m.in.: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000" dirty="0"/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000" b="1" dirty="0" smtClean="0"/>
              <a:t>Maria </a:t>
            </a:r>
            <a:r>
              <a:rPr lang="pl-PL" sz="2000" dirty="0" smtClean="0"/>
              <a:t>– 50+, mieszkanka pow. sokólskiego, trudna sytuacja rodzinna, niskie kwalifikacje, depresja po śmierci syna, dziś – pracownik etatowy w firmie transportowej;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000" b="1" dirty="0" smtClean="0"/>
              <a:t>Agnieszka </a:t>
            </a:r>
            <a:r>
              <a:rPr lang="pl-PL" sz="2000" dirty="0" smtClean="0"/>
              <a:t>– 30+, mieszkanka wsi w pow. białostockim, samotna matka, dwójka dzieci w wieku szkolnym, wycofana, zalękniona, mimo wyższego wykształcenia – bez doświadczenia zawodowego, dziś – stażystka, pracownik biurowy w szpitalu onkologicznym w Białymstoku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000" b="1" dirty="0" smtClean="0"/>
              <a:t>Beata </a:t>
            </a:r>
            <a:r>
              <a:rPr lang="pl-PL" sz="2000" dirty="0" smtClean="0"/>
              <a:t>– 30+, mieszka na terenie pow. białostockiego, pięcioro dzieci, ofiara przemocy domowej, wycofana, negatywnie nastawiona do życia, konfliktowa i arogancka, dziś – pracownik odpowiedzialny z produkcję kosmetyków naturalnych w prywatnej firmie w Białymstoku.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84572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Tekstowe 2"/>
          <p:cNvSpPr txBox="1"/>
          <p:nvPr/>
        </p:nvSpPr>
        <p:spPr>
          <a:xfrm>
            <a:off x="3022600" y="2209800"/>
            <a:ext cx="62990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/>
              <a:t>Dziękuję za uwagę.</a:t>
            </a:r>
          </a:p>
          <a:p>
            <a:endParaRPr lang="pl-PL" sz="2400" b="1" dirty="0"/>
          </a:p>
          <a:p>
            <a:endParaRPr lang="pl-PL" sz="2400" b="1" dirty="0" smtClean="0"/>
          </a:p>
          <a:p>
            <a:r>
              <a:rPr lang="pl-PL" sz="2200" b="1" dirty="0" smtClean="0"/>
              <a:t>Marta Stroczkowska</a:t>
            </a:r>
          </a:p>
          <a:p>
            <a:r>
              <a:rPr lang="pl-PL" sz="2200" b="1" dirty="0" smtClean="0"/>
              <a:t>4progress – doradztwo i szkolenia</a:t>
            </a:r>
            <a:endParaRPr lang="pl-PL" sz="2200" b="1" dirty="0"/>
          </a:p>
        </p:txBody>
      </p:sp>
    </p:spTree>
    <p:extLst>
      <p:ext uri="{BB962C8B-B14F-4D97-AF65-F5344CB8AC3E}">
        <p14:creationId xmlns:p14="http://schemas.microsoft.com/office/powerpoint/2010/main" val="187845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Tekstowe 1"/>
          <p:cNvSpPr txBox="1"/>
          <p:nvPr/>
        </p:nvSpPr>
        <p:spPr>
          <a:xfrm>
            <a:off x="3213100" y="1422400"/>
            <a:ext cx="215422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b="1" dirty="0" smtClean="0"/>
              <a:t>RPOWP 2014 - 2020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b="1" dirty="0" smtClean="0"/>
              <a:t>Oś </a:t>
            </a:r>
            <a:r>
              <a:rPr lang="pl-PL" sz="2200" b="1" dirty="0"/>
              <a:t>priorytetowa: </a:t>
            </a:r>
            <a:endParaRPr lang="pl-PL" sz="2200" b="1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dirty="0" smtClean="0"/>
              <a:t>PRZEDSIĘBIORCZOŚĆ I AKTYWNOŚĆ ZAWODOWA</a:t>
            </a:r>
            <a:endParaRPr lang="pl-PL" sz="22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b="1" dirty="0"/>
              <a:t>Działanie: </a:t>
            </a:r>
            <a:r>
              <a:rPr lang="pl-PL" sz="2200" dirty="0"/>
              <a:t>2.1 Zwiększenie zdolności </a:t>
            </a:r>
            <a:endParaRPr lang="pl-PL" sz="22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dirty="0" smtClean="0"/>
              <a:t>zatrudnieniowej </a:t>
            </a:r>
            <a:r>
              <a:rPr lang="pl-PL" sz="2200" dirty="0"/>
              <a:t>osób </a:t>
            </a:r>
            <a:r>
              <a:rPr lang="pl-PL" sz="2200" dirty="0" smtClean="0"/>
              <a:t>pozostających bez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dirty="0"/>
              <a:t>z</a:t>
            </a:r>
            <a:r>
              <a:rPr lang="pl-PL" sz="2200" dirty="0" smtClean="0"/>
              <a:t>atrudnienia oraz</a:t>
            </a:r>
            <a:r>
              <a:rPr lang="pl-PL" sz="2200" dirty="0"/>
              <a:t> </a:t>
            </a:r>
            <a:r>
              <a:rPr lang="pl-PL" sz="2200" dirty="0" smtClean="0"/>
              <a:t>osób poszukujących pracy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dirty="0" smtClean="0"/>
              <a:t>przy wykorzystaniu aktywnej polityki rynku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dirty="0" smtClean="0"/>
              <a:t>pracy oraz wspieranie mobilności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dirty="0" smtClean="0"/>
              <a:t>zasobów pracy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b="1" dirty="0" smtClean="0"/>
              <a:t>Okres </a:t>
            </a:r>
            <a:r>
              <a:rPr lang="pl-PL" sz="2200" b="1" dirty="0"/>
              <a:t>realizacji: </a:t>
            </a:r>
            <a:r>
              <a:rPr lang="pl-PL" sz="2200" dirty="0"/>
              <a:t>01.03.2017 r. – 31.05.2018 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b="1" dirty="0"/>
              <a:t>Dofinansowanie z UE: </a:t>
            </a:r>
            <a:r>
              <a:rPr lang="pl-PL" sz="2200" dirty="0"/>
              <a:t>528 841, 53 PLN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b="1" dirty="0"/>
              <a:t>Beneficjent: </a:t>
            </a:r>
            <a:r>
              <a:rPr lang="pl-PL" sz="2200" dirty="0"/>
              <a:t>4progress </a:t>
            </a:r>
            <a:r>
              <a:rPr lang="pl-PL" sz="2200" dirty="0" smtClean="0"/>
              <a:t>– doradztwo </a:t>
            </a:r>
            <a:r>
              <a:rPr lang="pl-PL" sz="2200" dirty="0"/>
              <a:t>i </a:t>
            </a:r>
            <a:r>
              <a:rPr lang="pl-PL" sz="2200" dirty="0" smtClean="0"/>
              <a:t>szkolenia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01922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7829" y="1651000"/>
            <a:ext cx="7733671" cy="840449"/>
          </a:xfrm>
        </p:spPr>
        <p:txBody>
          <a:bodyPr/>
          <a:lstStyle/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/>
              <a:t>Cel projektu: </a:t>
            </a:r>
            <a:endParaRPr lang="pl-PL" sz="2400" b="1" dirty="0" smtClean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400" b="1" dirty="0" smtClean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/>
              <a:t>ZWIĘKSZENIE </a:t>
            </a:r>
            <a:r>
              <a:rPr lang="pl-PL" sz="2400" b="1" dirty="0"/>
              <a:t>AKTYWNOŚCI ZAWODOWEJ 40 KOBIET </a:t>
            </a:r>
            <a:endParaRPr lang="pl-PL" sz="2400" b="1" dirty="0" smtClean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/>
              <a:t>(</a:t>
            </a:r>
            <a:r>
              <a:rPr lang="pl-PL" sz="2400" dirty="0"/>
              <a:t>w  tym 20 os. 50+), sprawujących opiekę na osobą zależną, pozostających bez zatrudnienia, w tym 50% długotrwale bezrobotnych, 50% o niskich kwalifikacjach, mieszkanek powiatu białostockiego, M. Białystok i powiatu sokólskiego, poprzez udział w KOMPLEKSOWYM i SPERSONALIZOWANYM WSPARCIU.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85044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7829" y="1739900"/>
            <a:ext cx="7339971" cy="751549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 smtClean="0"/>
              <a:t>Grupa docelowa projektu to: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400" b="1" dirty="0" smtClean="0"/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400" dirty="0"/>
              <a:t> </a:t>
            </a:r>
            <a:r>
              <a:rPr lang="pl-PL" sz="2400" b="1" dirty="0" smtClean="0"/>
              <a:t>40 KOBIET</a:t>
            </a:r>
            <a:r>
              <a:rPr lang="pl-PL" sz="2400" dirty="0" smtClean="0"/>
              <a:t>, w tym 50% powyżej 50 r. ż., opiekujących się osobą zależną (dziecko do lat 7 bądź chory członek rodziny)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400" dirty="0"/>
              <a:t> </a:t>
            </a:r>
            <a:r>
              <a:rPr lang="pl-PL" sz="2400" dirty="0" smtClean="0"/>
              <a:t>zamieszkujących ww. obszary,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400" dirty="0"/>
              <a:t> </a:t>
            </a:r>
            <a:r>
              <a:rPr lang="pl-PL" sz="2400" dirty="0" smtClean="0"/>
              <a:t>pozostające bez zatrudnienia – osoby bezrobotne, w tym  zarejestrowane w PUP, profil I i II profilu pomocy, bierne zawodowo, w tym 50% kobiet długotrwale bezrobotnych.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v"/>
              <a:tabLst/>
              <a:defRPr/>
            </a:pPr>
            <a:endParaRPr 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118140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7829" y="1739900"/>
            <a:ext cx="7847971" cy="751549"/>
          </a:xfrm>
        </p:spPr>
        <p:txBody>
          <a:bodyPr/>
          <a:lstStyle/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200" b="1" dirty="0" smtClean="0"/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/>
              <a:t>Wybór </a:t>
            </a:r>
            <a:r>
              <a:rPr lang="pl-PL" sz="2400" b="1" dirty="0"/>
              <a:t>przedmiotowej grupy docelowej </a:t>
            </a:r>
            <a:r>
              <a:rPr lang="pl-PL" sz="2400" dirty="0"/>
              <a:t>wynika z faktu, że </a:t>
            </a:r>
            <a:r>
              <a:rPr lang="pl-PL" sz="2400" dirty="0" smtClean="0"/>
              <a:t>niska </a:t>
            </a:r>
            <a:r>
              <a:rPr lang="pl-PL" sz="2400" dirty="0"/>
              <a:t>aktywność zawodowa </a:t>
            </a:r>
            <a:r>
              <a:rPr lang="pl-PL" sz="2400" dirty="0" smtClean="0"/>
              <a:t>KOBIET, </a:t>
            </a:r>
            <a:r>
              <a:rPr lang="pl-PL" sz="2400" dirty="0"/>
              <a:t>wykluczonych z rynku pracy z uwagi na zobowiązania rodzinne (młode kobiety ze względu na urlopy macierzyńskie oraz wychowawcze, panie 50+ ze względu na opiekę nad chorymi członkami rodziny), jest w dalszym ciągu </a:t>
            </a:r>
            <a:r>
              <a:rPr lang="pl-PL" sz="2400" b="1" dirty="0"/>
              <a:t>PALĄCYM PROBLEM w województwie podlaskim</a:t>
            </a:r>
            <a:r>
              <a:rPr lang="pl-PL" sz="2400" dirty="0"/>
              <a:t> i wymaga natychmiastowej i kompleksowej interwencji.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133785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Tekstowe 3"/>
          <p:cNvSpPr txBox="1"/>
          <p:nvPr/>
        </p:nvSpPr>
        <p:spPr>
          <a:xfrm>
            <a:off x="3219718" y="1803042"/>
            <a:ext cx="518768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/>
              <a:t>WSPARCIE W PROJEKCIE:</a:t>
            </a:r>
          </a:p>
          <a:p>
            <a:endParaRPr lang="pl-PL" sz="2400" b="1" dirty="0"/>
          </a:p>
          <a:p>
            <a:pPr marL="342900" indent="-342900">
              <a:buFont typeface="Wingdings" charset="2"/>
              <a:buChar char="Ø"/>
            </a:pPr>
            <a:r>
              <a:rPr lang="pl-PL" sz="2400" dirty="0"/>
              <a:t>z</a:t>
            </a:r>
            <a:r>
              <a:rPr lang="pl-PL" sz="2400" dirty="0" smtClean="0"/>
              <a:t>indywidualizowane </a:t>
            </a:r>
          </a:p>
          <a:p>
            <a:pPr marL="342900" indent="-342900">
              <a:buFont typeface="Wingdings" charset="2"/>
              <a:buChar char="Ø"/>
            </a:pPr>
            <a:r>
              <a:rPr lang="pl-PL" sz="2400" dirty="0" smtClean="0"/>
              <a:t>kompleksowe</a:t>
            </a:r>
          </a:p>
          <a:p>
            <a:pPr marL="342900" indent="-342900">
              <a:buFont typeface="Wingdings" charset="2"/>
              <a:buChar char="Ø"/>
            </a:pPr>
            <a:r>
              <a:rPr lang="pl-PL" sz="2400" dirty="0" smtClean="0"/>
              <a:t>przygotowane pod potrzeby KOBIET</a:t>
            </a:r>
          </a:p>
          <a:p>
            <a:pPr marL="342900" indent="-342900">
              <a:buFont typeface="Wingdings" charset="2"/>
              <a:buChar char="Ø"/>
            </a:pPr>
            <a:r>
              <a:rPr lang="pl-PL" sz="2400" dirty="0"/>
              <a:t>s</a:t>
            </a:r>
            <a:r>
              <a:rPr lang="pl-PL" sz="2400" dirty="0" smtClean="0"/>
              <a:t>zyte na miarę! </a:t>
            </a:r>
          </a:p>
          <a:p>
            <a:pPr marL="342900" indent="-342900">
              <a:buFont typeface="Wingdings" charset="2"/>
              <a:buChar char="Ø"/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383475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7829" y="1946937"/>
            <a:ext cx="8063871" cy="417512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 smtClean="0"/>
              <a:t>Wsparcie w projekcie: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4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 smtClean="0"/>
              <a:t>Wsparcie ROZWOJU ZAWODOWEGO (Zadanie 1.) </a:t>
            </a:r>
            <a:r>
              <a:rPr lang="pl-PL" sz="2400" i="1" dirty="0" smtClean="0"/>
              <a:t>maj-lipiec</a:t>
            </a:r>
            <a:endParaRPr lang="pl-PL" sz="2400" b="1" i="1" dirty="0" smtClean="0"/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endParaRPr lang="pl-PL" sz="2400" dirty="0" smtClean="0"/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pl-PL" sz="2400" dirty="0" smtClean="0"/>
              <a:t>IPD „Bilans kompetencji” ( 4 godz./os. 30+, 6 godz./os. 50+)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pl-PL" sz="2400" dirty="0" smtClean="0"/>
              <a:t>Warsztaty poradnictwa zawodowego „Gotowość do zmian” (40 godz. grupa, 4 grupy warsztatowe)</a:t>
            </a:r>
            <a:br>
              <a:rPr lang="pl-PL" sz="24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b="1" dirty="0" smtClean="0"/>
              <a:t>Zadanie zrealizowane  w 100%. </a:t>
            </a:r>
          </a:p>
        </p:txBody>
      </p:sp>
    </p:spTree>
    <p:extLst>
      <p:ext uri="{BB962C8B-B14F-4D97-AF65-F5344CB8AC3E}">
        <p14:creationId xmlns:p14="http://schemas.microsoft.com/office/powerpoint/2010/main" val="73884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7829" y="1435100"/>
            <a:ext cx="7720971" cy="1056349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 smtClean="0"/>
              <a:t>Wsparcie KWALIFIKACJI ZAWODOWYCH (Zadanie 2.)</a:t>
            </a:r>
            <a:r>
              <a:rPr lang="pl-PL" sz="2400" dirty="0" smtClean="0"/>
              <a:t>-</a:t>
            </a:r>
            <a:r>
              <a:rPr lang="pl-PL" sz="2400" i="1" dirty="0" smtClean="0"/>
              <a:t>sierpień-wrzesień </a:t>
            </a:r>
            <a:endParaRPr lang="pl-PL" sz="2400" b="1" i="1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4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200" dirty="0" smtClean="0"/>
              <a:t>Kursy zawodowe w wymiarze 120 godzin szkoleniowych, zakończone egzaminem zewnętrznym, realizowanym przez Fundację VCC, </a:t>
            </a:r>
            <a:r>
              <a:rPr lang="pl-PL" sz="2200" dirty="0" err="1" smtClean="0"/>
              <a:t>tj</a:t>
            </a:r>
            <a:r>
              <a:rPr lang="pl-PL" sz="2200" dirty="0" smtClean="0"/>
              <a:t>: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200" dirty="0" smtClean="0"/>
              <a:t>OFFICE MANAGER – 10 os.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200" dirty="0" smtClean="0"/>
              <a:t>Sprzedawczyni z obsługą kasy fiskalnej z fakturowaniem – 13 os.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200" dirty="0" smtClean="0"/>
              <a:t>Pracownica małej gastronomii – 7 os.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200" dirty="0" smtClean="0"/>
              <a:t>Pracownica biurowa z elementami kadr i płac – 10 os.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200" b="1" dirty="0" smtClean="0"/>
              <a:t>Wszystkie panie zdały egzaminy pozytywnie. </a:t>
            </a:r>
            <a:br>
              <a:rPr lang="pl-PL" sz="2200" b="1" dirty="0" smtClean="0"/>
            </a:br>
            <a:r>
              <a:rPr lang="pl-PL" sz="2200" b="1" dirty="0" smtClean="0"/>
              <a:t>Zadanie zrealizowane w 100%.</a:t>
            </a:r>
          </a:p>
        </p:txBody>
      </p:sp>
    </p:spTree>
    <p:extLst>
      <p:ext uri="{BB962C8B-B14F-4D97-AF65-F5344CB8AC3E}">
        <p14:creationId xmlns:p14="http://schemas.microsoft.com/office/powerpoint/2010/main" val="117871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7829" y="2073937"/>
            <a:ext cx="7162171" cy="417512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 smtClean="0"/>
              <a:t>Wsparcie w POSZUKIWANIU PRACY (Zadanie 3.) </a:t>
            </a:r>
            <a:r>
              <a:rPr lang="pl-PL" sz="2400" dirty="0" smtClean="0"/>
              <a:t>– </a:t>
            </a:r>
            <a:r>
              <a:rPr lang="pl-PL" sz="2400" i="1" dirty="0" smtClean="0"/>
              <a:t>październik-grudzień </a:t>
            </a:r>
            <a:endParaRPr lang="pl-PL" sz="2400" b="1" i="1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 smtClean="0"/>
              <a:t> </a:t>
            </a:r>
            <a:endParaRPr lang="pl-PL" sz="2400" b="1" dirty="0"/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400" dirty="0" smtClean="0"/>
              <a:t>Warsztaty aktywnego poszukiwania pracy (40 godz. grupa, 4 grupy warsztatowe)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pl-PL" sz="2400" dirty="0" smtClean="0"/>
              <a:t>Indywidualne pośrednictwo pracy „Coaching Kariery”,  wymiarze 8 godz./ os. (4 spotkania po 2 godz. przez 3-miesiące)</a:t>
            </a:r>
            <a:br>
              <a:rPr lang="pl-PL" sz="24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200" b="1" dirty="0" smtClean="0"/>
              <a:t>Zadanie zrealizowane w 100%.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4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86749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Niestandardowy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7FC9FF"/>
      </a:hlink>
      <a:folHlink>
        <a:srgbClr val="7FC9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aport_Diagnosis.potx" id="{116F6AF0-5415-4F26-AAD4-BBF0B019CB3D}" vid="{6D95A7B4-BAE7-497A-95B0-E995FE6BD48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Raport_Diagnosis</Template>
  <TotalTime>1018</TotalTime>
  <Words>812</Words>
  <Application>Microsoft Macintosh PowerPoint</Application>
  <PresentationFormat>Pokaz na ekranie (4:3)</PresentationFormat>
  <Paragraphs>85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0" baseType="lpstr">
      <vt:lpstr>Calibri</vt:lpstr>
      <vt:lpstr>Calibri Light</vt:lpstr>
      <vt:lpstr>Wingdings</vt:lpstr>
      <vt:lpstr>Arial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SignAddict</Company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tteklinski</dc:creator>
  <cp:lastModifiedBy>Użytkownik Microsoft Office</cp:lastModifiedBy>
  <cp:revision>180</cp:revision>
  <dcterms:created xsi:type="dcterms:W3CDTF">2016-10-26T08:27:50Z</dcterms:created>
  <dcterms:modified xsi:type="dcterms:W3CDTF">2018-04-13T03:56:26Z</dcterms:modified>
</cp:coreProperties>
</file>