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58" r:id="rId3"/>
    <p:sldId id="260" r:id="rId4"/>
    <p:sldId id="275" r:id="rId5"/>
    <p:sldId id="259" r:id="rId6"/>
    <p:sldId id="261" r:id="rId7"/>
    <p:sldId id="264" r:id="rId8"/>
    <p:sldId id="266" r:id="rId9"/>
    <p:sldId id="276" r:id="rId10"/>
    <p:sldId id="277" r:id="rId11"/>
    <p:sldId id="265" r:id="rId12"/>
    <p:sldId id="267" r:id="rId13"/>
    <p:sldId id="268" r:id="rId14"/>
    <p:sldId id="270" r:id="rId15"/>
    <p:sldId id="271" r:id="rId16"/>
    <p:sldId id="269" r:id="rId17"/>
    <p:sldId id="273" r:id="rId18"/>
    <p:sldId id="274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 varScale="1">
        <p:scale>
          <a:sx n="66" d="100"/>
          <a:sy n="66" d="100"/>
        </p:scale>
        <p:origin x="-14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pl-PL" sz="1400" b="1" i="0" u="none" strike="noStrike" baseline="0">
                <a:effectLst/>
              </a:rPr>
              <a:t>Wykres liczby osób na poszczególnych kierunkach szkoleń </a:t>
            </a:r>
            <a:br>
              <a:rPr lang="pl-PL" sz="1400" b="1" i="0" u="none" strike="noStrike" baseline="0">
                <a:effectLst/>
              </a:rPr>
            </a:br>
            <a:r>
              <a:rPr lang="pl-PL"/>
              <a:t>w</a:t>
            </a:r>
            <a:r>
              <a:rPr lang="pl-PL" baseline="0"/>
              <a:t> </a:t>
            </a:r>
            <a:r>
              <a:rPr lang="pl-PL"/>
              <a:t>podziale</a:t>
            </a:r>
            <a:r>
              <a:rPr lang="pl-PL" sz="1400" b="1" i="0" u="none" strike="noStrike" baseline="0">
                <a:effectLst/>
              </a:rPr>
              <a:t> na płeć uczestników</a:t>
            </a:r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kobiety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Arkusz1!$A$2:$A$8</c:f>
              <c:strCache>
                <c:ptCount val="7"/>
                <c:pt idx="0">
                  <c:v>Kierowca samochodu ciężarowego</c:v>
                </c:pt>
                <c:pt idx="1">
                  <c:v>Koparko-ładowarka</c:v>
                </c:pt>
                <c:pt idx="2">
                  <c:v>Kadry i płace</c:v>
                </c:pt>
                <c:pt idx="3">
                  <c:v>Księgowy</c:v>
                </c:pt>
                <c:pt idx="4">
                  <c:v>Opiekun dzieci do lat 3</c:v>
                </c:pt>
                <c:pt idx="5">
                  <c:v>Sprzedawca</c:v>
                </c:pt>
                <c:pt idx="6">
                  <c:v>Pracownik obróbki metali</c:v>
                </c:pt>
              </c:strCache>
            </c:strRef>
          </c:cat>
          <c:val>
            <c:numRef>
              <c:f>Arkusz1!$B$2:$B$8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4</c:v>
                </c:pt>
                <c:pt idx="3">
                  <c:v>6</c:v>
                </c:pt>
                <c:pt idx="4">
                  <c:v>6</c:v>
                </c:pt>
                <c:pt idx="5">
                  <c:v>4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7FF-4DEA-BD74-9CCEB2239C32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mężczyźni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Arkusz1!$A$2:$A$8</c:f>
              <c:strCache>
                <c:ptCount val="7"/>
                <c:pt idx="0">
                  <c:v>Kierowca samochodu ciężarowego</c:v>
                </c:pt>
                <c:pt idx="1">
                  <c:v>Koparko-ładowarka</c:v>
                </c:pt>
                <c:pt idx="2">
                  <c:v>Kadry i płace</c:v>
                </c:pt>
                <c:pt idx="3">
                  <c:v>Księgowy</c:v>
                </c:pt>
                <c:pt idx="4">
                  <c:v>Opiekun dzieci do lat 3</c:v>
                </c:pt>
                <c:pt idx="5">
                  <c:v>Sprzedawca</c:v>
                </c:pt>
                <c:pt idx="6">
                  <c:v>Pracownik obróbki metali</c:v>
                </c:pt>
              </c:strCache>
            </c:strRef>
          </c:cat>
          <c:val>
            <c:numRef>
              <c:f>Arkusz1!$C$2:$C$8</c:f>
              <c:numCache>
                <c:formatCode>General</c:formatCode>
                <c:ptCount val="7"/>
                <c:pt idx="0">
                  <c:v>13</c:v>
                </c:pt>
                <c:pt idx="1">
                  <c:v>7</c:v>
                </c:pt>
                <c:pt idx="2">
                  <c:v>2</c:v>
                </c:pt>
                <c:pt idx="3">
                  <c:v>2</c:v>
                </c:pt>
                <c:pt idx="4">
                  <c:v>0</c:v>
                </c:pt>
                <c:pt idx="5">
                  <c:v>1</c:v>
                </c:pt>
                <c:pt idx="6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7FF-4DEA-BD74-9CCEB2239C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4205568"/>
        <c:axId val="214207104"/>
      </c:barChart>
      <c:catAx>
        <c:axId val="2142055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14207104"/>
        <c:crosses val="autoZero"/>
        <c:auto val="1"/>
        <c:lblAlgn val="ctr"/>
        <c:lblOffset val="100"/>
        <c:noMultiLvlLbl val="0"/>
      </c:catAx>
      <c:valAx>
        <c:axId val="21420710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1420556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overlay val="0"/>
      <c:txPr>
        <a:bodyPr/>
        <a:lstStyle/>
        <a:p>
          <a:pPr>
            <a:defRPr sz="1600"/>
          </a:pPr>
          <a:endParaRPr lang="pl-PL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799115388354231E-2"/>
          <c:y val="9.2697496949051286E-2"/>
          <c:w val="0.95085520559930004"/>
          <c:h val="0.6311506956502551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Ilość godzin wsparcia (średnio na osobę)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Arkusz1!$A$2:$A$5</c:f>
              <c:strCache>
                <c:ptCount val="4"/>
                <c:pt idx="0">
                  <c:v>Poradnictwo zawodowe</c:v>
                </c:pt>
                <c:pt idx="1">
                  <c:v>Warsztaty z zakresu technik poszukiwania pracy</c:v>
                </c:pt>
                <c:pt idx="2">
                  <c:v>Wsparcie psychologiczno-doradcze</c:v>
                </c:pt>
                <c:pt idx="3">
                  <c:v>Pośrednictwo pracy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2</c:v>
                </c:pt>
                <c:pt idx="1">
                  <c:v>8</c:v>
                </c:pt>
                <c:pt idx="2">
                  <c:v>1</c:v>
                </c:pt>
                <c:pt idx="3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78B-4FC8-BA3B-99605144FD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175739648"/>
        <c:axId val="175741184"/>
        <c:axId val="0"/>
      </c:bar3DChart>
      <c:catAx>
        <c:axId val="1757396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pl-PL"/>
          </a:p>
        </c:txPr>
        <c:crossAx val="175741184"/>
        <c:crosses val="autoZero"/>
        <c:auto val="1"/>
        <c:lblAlgn val="ctr"/>
        <c:lblOffset val="100"/>
        <c:noMultiLvlLbl val="0"/>
      </c:catAx>
      <c:valAx>
        <c:axId val="17574118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75739648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/>
              <a:t>Liczba osób, które uczestniczyły w stażach</a:t>
            </a:r>
          </a:p>
        </c:rich>
      </c:tx>
      <c:layout>
        <c:manualLayout>
          <c:xMode val="edge"/>
          <c:yMode val="edge"/>
          <c:x val="0.13032972440944879"/>
          <c:y val="0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329999635462234"/>
          <c:y val="0.22222222222222221"/>
          <c:w val="0.65465131962671319"/>
          <c:h val="0.67836645419322583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Ilość osób, które uczestniczyły w stażach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62A-41A9-ADC1-01E1B5012D6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aseline="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Mężczyżni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20</c:v>
                </c:pt>
                <c:pt idx="1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62A-41A9-ADC1-01E1B5012D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5825280"/>
        <c:axId val="175826816"/>
        <c:axId val="0"/>
      </c:bar3DChart>
      <c:catAx>
        <c:axId val="17582528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75826816"/>
        <c:crosses val="autoZero"/>
        <c:auto val="1"/>
        <c:lblAlgn val="ctr"/>
        <c:lblOffset val="100"/>
        <c:noMultiLvlLbl val="0"/>
      </c:catAx>
      <c:valAx>
        <c:axId val="175826816"/>
        <c:scaling>
          <c:orientation val="minMax"/>
          <c:min val="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pl-PL"/>
          </a:p>
        </c:txPr>
        <c:crossAx val="175825280"/>
        <c:crosses val="autoZero"/>
        <c:crossBetween val="between"/>
      </c:valAx>
      <c:spPr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 sz="1600" baseline="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Ilość osób, które zakończyły udział w projekcie w podziale na powiaty.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C4F-4D0C-A81B-DBA75CE91105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C4F-4D0C-A81B-DBA75CE91105}"/>
              </c:ext>
            </c:extLst>
          </c:dPt>
          <c:dPt>
            <c:idx val="2"/>
            <c:bubble3D val="0"/>
            <c:spPr>
              <a:solidFill>
                <a:srgbClr val="66FF6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C4F-4D0C-A81B-DBA75CE91105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C4F-4D0C-A81B-DBA75CE91105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Arkusz1!$A$2:$A$5</c:f>
              <c:strCache>
                <c:ptCount val="4"/>
                <c:pt idx="0">
                  <c:v>kolneński - 17os.</c:v>
                </c:pt>
                <c:pt idx="1">
                  <c:v>m. Łomża - 7os.</c:v>
                </c:pt>
                <c:pt idx="2">
                  <c:v>łomżyński - 19os.</c:v>
                </c:pt>
                <c:pt idx="3">
                  <c:v>zambrowski - 9os.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17</c:v>
                </c:pt>
                <c:pt idx="1">
                  <c:v>7</c:v>
                </c:pt>
                <c:pt idx="2">
                  <c:v>19</c:v>
                </c:pt>
                <c:pt idx="3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C4F-4D0C-A81B-DBA75CE9110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sz="1600" baseline="0"/>
          </a:pPr>
          <a:endParaRPr lang="pl-PL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08604434314132"/>
          <c:y val="0.12821647294088237"/>
          <c:w val="0.39407097550306214"/>
          <c:h val="0.672048077617679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Kobiety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aseline="0"/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Arkusz1!$A$2:$A$3</c:f>
              <c:strCache>
                <c:ptCount val="2"/>
                <c:pt idx="0">
                  <c:v>Osoby spełniające efekt zatrudnieniowy</c:v>
                </c:pt>
                <c:pt idx="1">
                  <c:v>Liczba uczestników projektu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13</c:v>
                </c:pt>
                <c:pt idx="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85B-4336-BA0F-D33130396238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Mężczyźni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aseline="0"/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Arkusz1!$A$2:$A$3</c:f>
              <c:strCache>
                <c:ptCount val="2"/>
                <c:pt idx="0">
                  <c:v>Osoby spełniające efekt zatrudnieniowy</c:v>
                </c:pt>
                <c:pt idx="1">
                  <c:v>Liczba uczestników projektu</c:v>
                </c:pt>
              </c:strCache>
            </c:strRef>
          </c:cat>
          <c:val>
            <c:numRef>
              <c:f>Arkusz1!$C$2:$C$3</c:f>
              <c:numCache>
                <c:formatCode>General</c:formatCode>
                <c:ptCount val="2"/>
                <c:pt idx="0">
                  <c:v>29</c:v>
                </c:pt>
                <c:pt idx="1">
                  <c:v>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85B-4336-BA0F-D3313039623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23440896"/>
        <c:axId val="223442432"/>
      </c:barChart>
      <c:catAx>
        <c:axId val="2234408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pl-PL"/>
          </a:p>
        </c:txPr>
        <c:crossAx val="223442432"/>
        <c:crosses val="autoZero"/>
        <c:auto val="1"/>
        <c:lblAlgn val="ctr"/>
        <c:lblOffset val="100"/>
        <c:noMultiLvlLbl val="0"/>
      </c:catAx>
      <c:valAx>
        <c:axId val="22344243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2344089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 baseline="0"/>
          </a:pPr>
          <a:endParaRPr lang="pl-PL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D3DCB-CF94-47D0-B28B-732F99958D7A}" type="datetimeFigureOut">
              <a:rPr lang="pl-PL" smtClean="0"/>
              <a:t>2018-04-11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EC700-EE5B-44F1-BD08-0CCED7AB79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0128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EC700-EE5B-44F1-BD08-0CCED7AB79AF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2960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EC700-EE5B-44F1-BD08-0CCED7AB79AF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2960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EC700-EE5B-44F1-BD08-0CCED7AB79AF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2960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oliniow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4/11/2018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1C640C-EFCB-4BE3-B5CC-60FC10F26E71}" type="datetimeFigureOut">
              <a:rPr lang="pl-PL" smtClean="0"/>
              <a:t>2018-04-11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31EA55-F903-45CB-8D59-C9B28184C68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1C640C-EFCB-4BE3-B5CC-60FC10F26E71}" type="datetimeFigureOut">
              <a:rPr lang="pl-PL" smtClean="0"/>
              <a:t>2018-04-11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31EA55-F903-45CB-8D59-C9B28184C68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525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525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525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525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525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525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525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525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4/11/2018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525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525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525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525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525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525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525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525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525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525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1C640C-EFCB-4BE3-B5CC-60FC10F26E71}" type="datetimeFigureOut">
              <a:rPr lang="pl-PL" smtClean="0"/>
              <a:t>2018-04-11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31EA55-F903-45CB-8D59-C9B28184C68C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1C640C-EFCB-4BE3-B5CC-60FC10F26E71}" type="datetimeFigureOut">
              <a:rPr lang="pl-PL" smtClean="0"/>
              <a:t>2018-04-11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31EA55-F903-45CB-8D59-C9B28184C68C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1C640C-EFCB-4BE3-B5CC-60FC10F26E71}" type="datetimeFigureOut">
              <a:rPr lang="pl-PL" smtClean="0"/>
              <a:t>2018-04-11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31EA55-F903-45CB-8D59-C9B28184C68C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1C640C-EFCB-4BE3-B5CC-60FC10F26E71}" type="datetimeFigureOut">
              <a:rPr lang="pl-PL" smtClean="0"/>
              <a:t>2018-04-11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31EA55-F903-45CB-8D59-C9B28184C68C}" type="slidenum">
              <a:rPr lang="pl-PL" smtClean="0"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1C640C-EFCB-4BE3-B5CC-60FC10F26E71}" type="datetimeFigureOut">
              <a:rPr lang="pl-PL" smtClean="0"/>
              <a:t>2018-04-11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31EA55-F903-45CB-8D59-C9B28184C68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11C640C-EFCB-4BE3-B5CC-60FC10F26E71}" type="datetimeFigureOut">
              <a:rPr lang="pl-PL" smtClean="0"/>
              <a:t>2018-04-11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31EA55-F903-45CB-8D59-C9B28184C68C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11C640C-EFCB-4BE3-B5CC-60FC10F26E71}" type="datetimeFigureOut">
              <a:rPr lang="pl-PL" smtClean="0"/>
              <a:t>2018-04-11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131EA55-F903-45CB-8D59-C9B28184C68C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oliniow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1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4/11/2018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803"/>
            <a:ext cx="8712968" cy="11148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dirty="0"/>
              <a:t>Tytuł projektu:</a:t>
            </a:r>
          </a:p>
          <a:p>
            <a:pPr marL="0" indent="0" algn="ctr">
              <a:buNone/>
            </a:pPr>
            <a:r>
              <a:rPr lang="pl-PL" b="1" dirty="0"/>
              <a:t>„Wsparcie w aktywnym starcie</a:t>
            </a:r>
            <a:r>
              <a:rPr lang="pl-PL" b="1" dirty="0" smtClean="0"/>
              <a:t>”</a:t>
            </a:r>
          </a:p>
          <a:p>
            <a:pPr marL="0" indent="0" algn="ctr">
              <a:buNone/>
            </a:pPr>
            <a:endParaRPr lang="pl-PL" b="1" dirty="0"/>
          </a:p>
          <a:p>
            <a:pPr marL="0" indent="0" algn="ctr">
              <a:buNone/>
            </a:pPr>
            <a:r>
              <a:rPr lang="pl-PL" b="1" dirty="0" smtClean="0"/>
              <a:t>Beneficjent:</a:t>
            </a:r>
          </a:p>
          <a:p>
            <a:pPr marL="0" indent="0" algn="ctr">
              <a:buNone/>
            </a:pPr>
            <a:r>
              <a:rPr lang="pl-PL" b="1" dirty="0" smtClean="0"/>
              <a:t>Łomżyńska Rada FSNT NOT w Łomży</a:t>
            </a:r>
            <a:endParaRPr lang="pl-PL" dirty="0"/>
          </a:p>
          <a:p>
            <a:pPr marL="0" indent="0" algn="ctr">
              <a:buNone/>
            </a:pPr>
            <a:r>
              <a:rPr lang="pl-PL" dirty="0"/>
              <a:t> </a:t>
            </a:r>
          </a:p>
          <a:p>
            <a:pPr marL="0" indent="0" algn="ctr">
              <a:buNone/>
            </a:pPr>
            <a:r>
              <a:rPr lang="pl-PL" dirty="0"/>
              <a:t>Wartość projektu:</a:t>
            </a:r>
            <a:br>
              <a:rPr lang="pl-PL" dirty="0"/>
            </a:br>
            <a:r>
              <a:rPr lang="pl-PL" b="1" dirty="0"/>
              <a:t>958 </a:t>
            </a:r>
            <a:r>
              <a:rPr lang="pl-PL" b="1" dirty="0" smtClean="0"/>
              <a:t>075,67 zł</a:t>
            </a:r>
          </a:p>
          <a:p>
            <a:pPr marL="0" indent="0" algn="ctr">
              <a:buNone/>
            </a:pPr>
            <a:endParaRPr lang="pl-PL" b="1" dirty="0"/>
          </a:p>
          <a:p>
            <a:pPr marL="0" indent="0" algn="ctr">
              <a:buNone/>
            </a:pPr>
            <a:r>
              <a:rPr lang="pl-PL" dirty="0"/>
              <a:t>Jednostka pośrednicząca:</a:t>
            </a:r>
          </a:p>
          <a:p>
            <a:pPr marL="0" indent="0" algn="ctr">
              <a:buNone/>
            </a:pPr>
            <a:r>
              <a:rPr lang="pl-PL" b="1" dirty="0"/>
              <a:t>Wojewódzki Urząd Pracy w Białymstoku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525779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b="1" dirty="0" smtClean="0"/>
              <a:t>Sprzedawca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Zakres tematyczny szkolenia obejmował: </a:t>
            </a:r>
            <a:endParaRPr lang="pl-PL" dirty="0" smtClean="0"/>
          </a:p>
          <a:p>
            <a:r>
              <a:rPr lang="pl-PL" dirty="0" smtClean="0"/>
              <a:t>obsługę </a:t>
            </a:r>
            <a:r>
              <a:rPr lang="pl-PL" dirty="0"/>
              <a:t>urządzeń fiskalnych, </a:t>
            </a:r>
            <a:endParaRPr lang="pl-PL" dirty="0" smtClean="0"/>
          </a:p>
          <a:p>
            <a:r>
              <a:rPr lang="pl-PL" dirty="0" smtClean="0"/>
              <a:t>obsługę </a:t>
            </a:r>
            <a:r>
              <a:rPr lang="pl-PL" dirty="0"/>
              <a:t>programów sprzedażowych, </a:t>
            </a:r>
            <a:endParaRPr lang="pl-PL" dirty="0" smtClean="0"/>
          </a:p>
          <a:p>
            <a:r>
              <a:rPr lang="pl-PL" dirty="0" smtClean="0"/>
              <a:t>pracę </a:t>
            </a:r>
            <a:r>
              <a:rPr lang="pl-PL" dirty="0"/>
              <a:t>z klientem, </a:t>
            </a:r>
            <a:endParaRPr lang="pl-PL" dirty="0" smtClean="0"/>
          </a:p>
          <a:p>
            <a:r>
              <a:rPr lang="pl-PL" dirty="0" smtClean="0"/>
              <a:t>zasady </a:t>
            </a:r>
            <a:r>
              <a:rPr lang="pl-PL" dirty="0" err="1"/>
              <a:t>merchandisingu</a:t>
            </a:r>
            <a:r>
              <a:rPr lang="pl-PL" dirty="0"/>
              <a:t>, </a:t>
            </a:r>
            <a:endParaRPr lang="pl-PL" dirty="0" smtClean="0"/>
          </a:p>
          <a:p>
            <a:r>
              <a:rPr lang="pl-PL" dirty="0" smtClean="0"/>
              <a:t>zasady </a:t>
            </a:r>
            <a:r>
              <a:rPr lang="pl-PL" dirty="0"/>
              <a:t>bhp na stanowisku pracy </a:t>
            </a:r>
            <a:endParaRPr lang="pl-PL" dirty="0" smtClean="0"/>
          </a:p>
          <a:p>
            <a:r>
              <a:rPr lang="pl-PL" dirty="0" smtClean="0"/>
              <a:t>(</a:t>
            </a:r>
            <a:r>
              <a:rPr lang="pl-PL" dirty="0"/>
              <a:t>w tym teoria – 140 h, praktyka – 80 h) </a:t>
            </a: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Na potrzeby potwierdzenia kwalifikacji dot. opieki nad dziećmi do lat 3 został przeprowadzony egzamin przez Izbę Rzemieślniczą.</a:t>
            </a:r>
          </a:p>
        </p:txBody>
      </p:sp>
    </p:spTree>
    <p:extLst>
      <p:ext uri="{BB962C8B-B14F-4D97-AF65-F5344CB8AC3E}">
        <p14:creationId xmlns:p14="http://schemas.microsoft.com/office/powerpoint/2010/main" val="41695093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b="1" dirty="0"/>
              <a:t>Spawacz metodą </a:t>
            </a:r>
            <a:r>
              <a:rPr lang="pl-PL" b="1" dirty="0" smtClean="0"/>
              <a:t>MAG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Szkolenie składało się z następujących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komponentów:</a:t>
            </a:r>
          </a:p>
          <a:p>
            <a:pPr marL="0" indent="0">
              <a:buNone/>
            </a:pPr>
            <a:endParaRPr lang="pl-PL" dirty="0"/>
          </a:p>
          <a:p>
            <a:pPr lvl="0"/>
            <a:r>
              <a:rPr lang="pl-PL" dirty="0"/>
              <a:t>Szkolenie teoretyczne (80 h)</a:t>
            </a:r>
          </a:p>
          <a:p>
            <a:pPr lvl="0"/>
            <a:r>
              <a:rPr lang="pl-PL" dirty="0"/>
              <a:t>Kurs spawania metodą MAG (132 h)</a:t>
            </a:r>
          </a:p>
          <a:p>
            <a:pPr lvl="0"/>
            <a:r>
              <a:rPr lang="pl-PL" dirty="0"/>
              <a:t>Kurs spawacza metodą TIG (132 h) </a:t>
            </a:r>
          </a:p>
          <a:p>
            <a:pPr lvl="0"/>
            <a:r>
              <a:rPr lang="pl-PL" dirty="0"/>
              <a:t>Obsługa obrabiarek skrawających (140 h</a:t>
            </a:r>
            <a:r>
              <a:rPr lang="pl-PL" dirty="0" smtClean="0"/>
              <a:t>)</a:t>
            </a:r>
          </a:p>
          <a:p>
            <a:pPr lvl="0"/>
            <a:endParaRPr lang="pl-PL" dirty="0"/>
          </a:p>
          <a:p>
            <a:pPr marL="0" indent="0">
              <a:buNone/>
            </a:pPr>
            <a:r>
              <a:rPr lang="pl-PL" dirty="0"/>
              <a:t>Kursy z zakresu spawania potwierdzane były egzaminami zawodowymi przeprowadzonymi przez Instytut Spawalnictwa w Gliwicach.</a:t>
            </a:r>
          </a:p>
          <a:p>
            <a:pPr marL="0" indent="0">
              <a:buNone/>
            </a:pPr>
            <a:r>
              <a:rPr lang="pl-PL" dirty="0"/>
              <a:t>Na potrzeby potwierdzenia kwalifikacji dot. obsługi obrabiarek został przeprowadzony egzamin przez Izbę Rzemieślniczą.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628800"/>
            <a:ext cx="3140701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8097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1412875"/>
          <a:ext cx="8229600" cy="4713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57650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b="1" dirty="0"/>
              <a:t>ZADANIE 3. Poradnictwo zawodowe oraz pośrednictwo </a:t>
            </a:r>
            <a:r>
              <a:rPr lang="pl-PL" b="1" dirty="0" smtClean="0"/>
              <a:t>pracy</a:t>
            </a:r>
          </a:p>
          <a:p>
            <a:pPr marL="0" indent="0">
              <a:buNone/>
            </a:pPr>
            <a:endParaRPr lang="pl-PL" dirty="0"/>
          </a:p>
          <a:p>
            <a:pPr marL="514350" lvl="0" indent="-514350">
              <a:buFont typeface="+mj-lt"/>
              <a:buAutoNum type="arabicPeriod"/>
            </a:pPr>
            <a:r>
              <a:rPr lang="pl-PL" u="sng" dirty="0"/>
              <a:t>Pośrednictwo pracy </a:t>
            </a:r>
            <a:r>
              <a:rPr lang="pl-PL" dirty="0"/>
              <a:t>– 6 miesięcy pracy pośrednika – śr. miesięczna liczba godzin pracy pośrednika to 60 h/miesiąc, w tym indywidualne ok. 4 h na </a:t>
            </a:r>
            <a:r>
              <a:rPr lang="pl-PL" dirty="0" smtClean="0"/>
              <a:t>osobę</a:t>
            </a:r>
          </a:p>
          <a:p>
            <a:pPr marL="514350" lvl="0" indent="-514350">
              <a:buFont typeface="+mj-lt"/>
              <a:buAutoNum type="arabicPeriod"/>
            </a:pPr>
            <a:r>
              <a:rPr lang="pl-PL" u="sng" dirty="0" smtClean="0"/>
              <a:t>Warsztaty </a:t>
            </a:r>
            <a:r>
              <a:rPr lang="pl-PL" u="sng" dirty="0"/>
              <a:t>Aktywności Zawodowej</a:t>
            </a:r>
            <a:r>
              <a:rPr lang="pl-PL" dirty="0"/>
              <a:t>: Warsztaty 8 h szkol. X 5 gr. Łącznie 40 h </a:t>
            </a:r>
            <a:br>
              <a:rPr lang="pl-PL" dirty="0"/>
            </a:br>
            <a:r>
              <a:rPr lang="pl-PL" dirty="0"/>
              <a:t>zajęć</a:t>
            </a:r>
            <a:r>
              <a:rPr lang="pl-PL" dirty="0" smtClean="0"/>
              <a:t>.</a:t>
            </a:r>
            <a:endParaRPr lang="pl-PL" dirty="0"/>
          </a:p>
          <a:p>
            <a:pPr marL="514350" lvl="0" indent="-514350">
              <a:buFont typeface="+mj-lt"/>
              <a:buAutoNum type="arabicPeriod"/>
            </a:pPr>
            <a:r>
              <a:rPr lang="pl-PL" u="sng" dirty="0"/>
              <a:t>Poradnictwo zawodowe indywidualne</a:t>
            </a:r>
            <a:r>
              <a:rPr lang="pl-PL" dirty="0"/>
              <a:t>. Wsparcie uczestników we wdrażaniu IPD. Średnio 2 godziny na uczestnika projektu.</a:t>
            </a:r>
          </a:p>
          <a:p>
            <a:pPr marL="514350" lvl="0" indent="-514350">
              <a:buFont typeface="+mj-lt"/>
              <a:buAutoNum type="arabicPeriod"/>
            </a:pPr>
            <a:r>
              <a:rPr lang="pl-PL" u="sng" dirty="0"/>
              <a:t>Indywidualne wsparcie psychologiczno-doradcze</a:t>
            </a:r>
            <a:r>
              <a:rPr lang="pl-PL" dirty="0"/>
              <a:t>. Czas wsparcia indywidualnie wg. zapotrzebowania, śr. 1 h x 52 os.</a:t>
            </a:r>
          </a:p>
          <a:p>
            <a:pPr marL="514350" lvl="0" indent="-514350">
              <a:buFont typeface="+mj-lt"/>
              <a:buAutoNum type="arabicPeriod"/>
            </a:pPr>
            <a:r>
              <a:rPr lang="pl-PL" u="sng" dirty="0"/>
              <a:t>Targi Pracy </a:t>
            </a:r>
            <a:r>
              <a:rPr lang="pl-PL" dirty="0"/>
              <a:t>– jednodniowe targi pracy</a:t>
            </a:r>
          </a:p>
        </p:txBody>
      </p:sp>
    </p:spTree>
    <p:extLst>
      <p:ext uri="{BB962C8B-B14F-4D97-AF65-F5344CB8AC3E}">
        <p14:creationId xmlns:p14="http://schemas.microsoft.com/office/powerpoint/2010/main" val="26085661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3020269"/>
              </p:ext>
            </p:extLst>
          </p:nvPr>
        </p:nvGraphicFramePr>
        <p:xfrm>
          <a:off x="457200" y="1412875"/>
          <a:ext cx="8229600" cy="4713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50890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223224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b="1" dirty="0"/>
              <a:t>ZADANIE 4. </a:t>
            </a:r>
            <a:r>
              <a:rPr lang="pl-PL" b="1" dirty="0" smtClean="0"/>
              <a:t>Staże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Na koniec ścieżki uczestnictwa w projekcie uczestnicy odbywali staże. Przewidziane w projekcie staże zakładały 6 miesięczne wsparcie, zarówno w formie nabycia doświadczenia zawodowego jak również w postaci stypendium stażowego w wysokości 988,32 zł. W ramach projektu udział w stażach wzięło 48 uczestników projektu w tym 20 kobiet.</a:t>
            </a:r>
          </a:p>
        </p:txBody>
      </p:sp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231885773"/>
              </p:ext>
            </p:extLst>
          </p:nvPr>
        </p:nvGraphicFramePr>
        <p:xfrm>
          <a:off x="755576" y="3429000"/>
          <a:ext cx="7416824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14558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u="sng" dirty="0"/>
              <a:t>Uzyskane rezultaty projektu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Liczba osób, które zakończyły udział </a:t>
            </a:r>
            <a:r>
              <a:rPr lang="pl-PL" dirty="0" smtClean="0"/>
              <a:t>zgodnie ze ścieżką projektu: 52 </a:t>
            </a:r>
            <a:r>
              <a:rPr lang="pl-PL" dirty="0"/>
              <a:t>w tym </a:t>
            </a:r>
            <a:r>
              <a:rPr lang="pl-PL" dirty="0" smtClean="0"/>
              <a:t>20 </a:t>
            </a:r>
            <a:r>
              <a:rPr lang="pl-PL" dirty="0"/>
              <a:t>kobiet.</a:t>
            </a:r>
          </a:p>
          <a:p>
            <a:pPr marL="0" indent="0">
              <a:buNone/>
            </a:pPr>
            <a:endParaRPr lang="pl-PL" dirty="0"/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100929006"/>
              </p:ext>
            </p:extLst>
          </p:nvPr>
        </p:nvGraphicFramePr>
        <p:xfrm>
          <a:off x="827584" y="3068960"/>
          <a:ext cx="7704856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49067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Liczba osób, które uzyskały zatrudnienie: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42 </a:t>
            </a:r>
            <a:r>
              <a:rPr lang="pl-PL" dirty="0"/>
              <a:t>w tym 13 kobiet</a:t>
            </a:r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3645577637"/>
              </p:ext>
            </p:extLst>
          </p:nvPr>
        </p:nvGraphicFramePr>
        <p:xfrm>
          <a:off x="755576" y="2529204"/>
          <a:ext cx="8064896" cy="2916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rostokąt 4"/>
          <p:cNvSpPr/>
          <p:nvPr/>
        </p:nvSpPr>
        <p:spPr>
          <a:xfrm>
            <a:off x="323528" y="5445224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/>
              <a:t>81 % uczestników projektu podjęło zatrudnienie.</a:t>
            </a:r>
          </a:p>
        </p:txBody>
      </p:sp>
    </p:spTree>
    <p:extLst>
      <p:ext uri="{BB962C8B-B14F-4D97-AF65-F5344CB8AC3E}">
        <p14:creationId xmlns:p14="http://schemas.microsoft.com/office/powerpoint/2010/main" val="18691347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844823"/>
            <a:ext cx="8229600" cy="2016225"/>
          </a:xfrm>
        </p:spPr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sz="4000" dirty="0" smtClean="0"/>
              <a:t>Dziękuję za uwagę</a:t>
            </a:r>
          </a:p>
          <a:p>
            <a:pPr marL="0" indent="0" algn="ctr">
              <a:buNone/>
            </a:pPr>
            <a:endParaRPr lang="pl-PL" sz="4000" dirty="0"/>
          </a:p>
          <a:p>
            <a:pPr marL="0" indent="0" algn="ctr">
              <a:buNone/>
            </a:pP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34476336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dirty="0"/>
              <a:t>Cel projektu</a:t>
            </a:r>
            <a:r>
              <a:rPr lang="pl-PL" dirty="0" smtClean="0"/>
              <a:t>:</a:t>
            </a:r>
          </a:p>
          <a:p>
            <a:pPr marL="0" indent="0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Przygotowanie na rynek pracy 52 osób w tym 20 kobiet i 32 mężczyzn biernych zawodowo – (min. 85%), bezrobotnych zgodnie z definicją POWER (max. 15 %), w wieku 15-29 lat a następnie uzyskanie zatrudnienia przez min. 31 osób zamieszkałych ma terenie powiatów m. Łomża (max. 15%), łomżyńskiego (min. 15%), kolneńskiego (min. 15 %) oraz zambrowskiego (min. 15 %), nieuczestniczące w kształceniu lub szkoleniu (tzw. młodzież NEET), zgodnie z definicją osób z kategorii NEET przyjętą w Programie Operacyjnym Wiedza Edukacja Rozwój na 2014-2020, do końca trwania projektu.</a:t>
            </a:r>
          </a:p>
        </p:txBody>
      </p:sp>
    </p:spTree>
    <p:extLst>
      <p:ext uri="{BB962C8B-B14F-4D97-AF65-F5344CB8AC3E}">
        <p14:creationId xmlns:p14="http://schemas.microsoft.com/office/powerpoint/2010/main" val="8625507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dirty="0"/>
              <a:t>Zadania realizowane w projekcie</a:t>
            </a:r>
            <a:r>
              <a:rPr lang="pl-PL" dirty="0" smtClean="0"/>
              <a:t>: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b="1" dirty="0"/>
              <a:t>ZADANIE 1. Punkty Animacji Lokalnej – wraz z realizacją IPD</a:t>
            </a:r>
            <a:endParaRPr lang="pl-PL" dirty="0"/>
          </a:p>
          <a:p>
            <a:r>
              <a:rPr lang="pl-PL" dirty="0" smtClean="0"/>
              <a:t>Bazując </a:t>
            </a:r>
            <a:r>
              <a:rPr lang="pl-PL" dirty="0"/>
              <a:t>na modelu animatora PIW </a:t>
            </a:r>
            <a:r>
              <a:rPr lang="pl-PL" dirty="0" err="1"/>
              <a:t>Equal</a:t>
            </a:r>
            <a:r>
              <a:rPr lang="pl-PL" dirty="0"/>
              <a:t> os. zatrudnione w PAL będą aktywizować uczestników projektu. Zostaną utworzone 2 PAL na potrzeby funkcjonowania projektu z terenu powiatu kolneńskiego i zambrowskiego. </a:t>
            </a:r>
          </a:p>
          <a:p>
            <a:pPr marL="711200" indent="0">
              <a:buNone/>
            </a:pPr>
            <a:r>
              <a:rPr lang="pl-PL" dirty="0"/>
              <a:t>Zadania PAL: animacja, bieżące kontakty z uczestnikami w trakcie trwania projektu, monitoring wsparcia, udostępnienie miejsca z komputerem oraz motywowanie do działania (na podstawie doświadczeń PIW </a:t>
            </a:r>
            <a:r>
              <a:rPr lang="pl-PL" dirty="0" err="1"/>
              <a:t>Equal</a:t>
            </a:r>
            <a:r>
              <a:rPr lang="pl-PL" dirty="0"/>
              <a:t>).</a:t>
            </a:r>
          </a:p>
          <a:p>
            <a:r>
              <a:rPr lang="pl-PL" dirty="0" smtClean="0"/>
              <a:t>Realizacja </a:t>
            </a:r>
            <a:r>
              <a:rPr lang="pl-PL" dirty="0"/>
              <a:t>Indywidualnych Planów Działania dla 52 osób (w tym 20 kobiet) w celu ustalenia indywidulanej ścieżki wsparcia w ramach projektu.</a:t>
            </a:r>
          </a:p>
        </p:txBody>
      </p:sp>
    </p:spTree>
    <p:extLst>
      <p:ext uri="{BB962C8B-B14F-4D97-AF65-F5344CB8AC3E}">
        <p14:creationId xmlns:p14="http://schemas.microsoft.com/office/powerpoint/2010/main" val="14192912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dirty="0"/>
              <a:t>Zadania realizowane w projekcie</a:t>
            </a:r>
            <a:r>
              <a:rPr lang="pl-PL" dirty="0" smtClean="0"/>
              <a:t>: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b="1" dirty="0"/>
              <a:t>ZADANIE 2. Szkolenia zawodowe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W ramach zadania uczestnicy projektu objęci zostali wsparciem szkoleniowym w jednym z siedmiu wymienionych poniżej zakresów tematycznych: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Kierowca </a:t>
            </a:r>
            <a:r>
              <a:rPr lang="pl-PL" dirty="0"/>
              <a:t>samochodu ciężarowego (13 osób)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Koparko-ładowarka </a:t>
            </a:r>
            <a:r>
              <a:rPr lang="pl-PL" dirty="0"/>
              <a:t>(7 osób)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Kadry </a:t>
            </a:r>
            <a:r>
              <a:rPr lang="pl-PL" dirty="0"/>
              <a:t>i płace (6 osób)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Księgowy </a:t>
            </a:r>
            <a:r>
              <a:rPr lang="pl-PL" dirty="0"/>
              <a:t>(8 osób)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Opiekun </a:t>
            </a:r>
            <a:r>
              <a:rPr lang="pl-PL" dirty="0"/>
              <a:t>dzieci do lat 3 (6 osób)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Sprzedawca </a:t>
            </a:r>
            <a:r>
              <a:rPr lang="pl-PL" dirty="0"/>
              <a:t>(5 osób)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Pracownik </a:t>
            </a:r>
            <a:r>
              <a:rPr lang="pl-PL" dirty="0"/>
              <a:t>obróbki metali (7 osób)</a:t>
            </a:r>
          </a:p>
        </p:txBody>
      </p:sp>
    </p:spTree>
    <p:extLst>
      <p:ext uri="{BB962C8B-B14F-4D97-AF65-F5344CB8AC3E}">
        <p14:creationId xmlns:p14="http://schemas.microsoft.com/office/powerpoint/2010/main" val="8836358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47133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b="1" dirty="0"/>
              <a:t>Kierowca samochodu ciężarowego</a:t>
            </a:r>
            <a:endParaRPr lang="pl-PL" dirty="0"/>
          </a:p>
          <a:p>
            <a:pPr marL="0" indent="0">
              <a:buNone/>
            </a:pPr>
            <a:r>
              <a:rPr lang="pl-PL" sz="2800" dirty="0"/>
              <a:t>Szkolenie składało się z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następujących </a:t>
            </a:r>
            <a:r>
              <a:rPr lang="pl-PL" sz="2800" dirty="0"/>
              <a:t>komponentów:</a:t>
            </a:r>
          </a:p>
          <a:p>
            <a:pPr marL="0" indent="0">
              <a:buNone/>
            </a:pPr>
            <a:endParaRPr lang="pl-PL" dirty="0"/>
          </a:p>
          <a:p>
            <a:pPr lvl="0"/>
            <a:r>
              <a:rPr lang="pl-PL" sz="2600" dirty="0"/>
              <a:t>Prawo jazdy kategorii C</a:t>
            </a:r>
          </a:p>
          <a:p>
            <a:pPr lvl="0"/>
            <a:r>
              <a:rPr lang="pl-PL" sz="2600" dirty="0"/>
              <a:t>Prawo jazdy kategorii C+E</a:t>
            </a:r>
          </a:p>
          <a:p>
            <a:pPr lvl="0"/>
            <a:r>
              <a:rPr lang="pl-PL" sz="2600" dirty="0"/>
              <a:t>Kwalifikacja wstępna </a:t>
            </a:r>
            <a:r>
              <a:rPr lang="pl-PL" sz="2600" dirty="0" smtClean="0"/>
              <a:t/>
            </a:r>
            <a:br>
              <a:rPr lang="pl-PL" sz="2600" dirty="0" smtClean="0"/>
            </a:br>
            <a:r>
              <a:rPr lang="pl-PL" sz="2600" dirty="0" smtClean="0"/>
              <a:t>przyśpieszona</a:t>
            </a:r>
            <a:endParaRPr lang="pl-PL" sz="2600" dirty="0"/>
          </a:p>
          <a:p>
            <a:pPr lvl="0"/>
            <a:r>
              <a:rPr lang="pl-PL" sz="2600" dirty="0"/>
              <a:t>Przewóz ładunków </a:t>
            </a:r>
            <a:r>
              <a:rPr lang="pl-PL" sz="2600" dirty="0" err="1" smtClean="0"/>
              <a:t>niebezpie</a:t>
            </a:r>
            <a:r>
              <a:rPr lang="pl-PL" sz="2600" dirty="0" smtClean="0"/>
              <a:t>-</a:t>
            </a:r>
            <a:br>
              <a:rPr lang="pl-PL" sz="2600" dirty="0" smtClean="0"/>
            </a:br>
            <a:r>
              <a:rPr lang="pl-PL" sz="2600" dirty="0" err="1" smtClean="0"/>
              <a:t>cznych</a:t>
            </a:r>
            <a:r>
              <a:rPr lang="pl-PL" sz="2600" dirty="0"/>
              <a:t>, </a:t>
            </a:r>
            <a:r>
              <a:rPr lang="pl-PL" sz="2600" dirty="0" smtClean="0"/>
              <a:t>w</a:t>
            </a:r>
            <a:r>
              <a:rPr lang="pl-PL" sz="2600" dirty="0"/>
              <a:t> tym w cysternach</a:t>
            </a:r>
          </a:p>
          <a:p>
            <a:r>
              <a:rPr lang="pl-PL" sz="2600" dirty="0"/>
              <a:t>Szkolenie z zakresu ekonomiki </a:t>
            </a:r>
            <a:br>
              <a:rPr lang="pl-PL" sz="2600" dirty="0"/>
            </a:br>
            <a:r>
              <a:rPr lang="pl-PL" sz="2600" dirty="0" smtClean="0"/>
              <a:t>jazdy TIR-em </a:t>
            </a:r>
            <a:endParaRPr lang="pl-PL" sz="2600" dirty="0"/>
          </a:p>
        </p:txBody>
      </p:sp>
      <p:pic>
        <p:nvPicPr>
          <p:cNvPr id="4" name="Obraz 3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4000"/>
                    </a14:imgEffect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326" b="12357"/>
          <a:stretch/>
        </p:blipFill>
        <p:spPr bwMode="auto">
          <a:xfrm>
            <a:off x="5562646" y="1979081"/>
            <a:ext cx="3404651" cy="18380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raz 4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"/>
                    </a14:imgEffect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26" b="16019"/>
          <a:stretch/>
        </p:blipFill>
        <p:spPr bwMode="auto">
          <a:xfrm>
            <a:off x="5580112" y="3933056"/>
            <a:ext cx="3404651" cy="18722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147125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b="1" dirty="0"/>
              <a:t>Operator </a:t>
            </a:r>
            <a:r>
              <a:rPr lang="pl-PL" b="1" dirty="0" smtClean="0"/>
              <a:t>koparko-ładowarki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Szkolenie składało się z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następujących </a:t>
            </a:r>
            <a:r>
              <a:rPr lang="pl-PL" dirty="0"/>
              <a:t>komponentów</a:t>
            </a:r>
            <a:r>
              <a:rPr lang="pl-PL" dirty="0" smtClean="0"/>
              <a:t>:</a:t>
            </a:r>
          </a:p>
          <a:p>
            <a:pPr marL="0" indent="0">
              <a:buNone/>
            </a:pPr>
            <a:endParaRPr lang="pl-PL" dirty="0"/>
          </a:p>
          <a:p>
            <a:pPr marL="514350" indent="-514350">
              <a:buFont typeface="+mj-lt"/>
              <a:buAutoNum type="alphaLcParenR"/>
            </a:pPr>
            <a:r>
              <a:rPr lang="pl-PL" dirty="0" smtClean="0"/>
              <a:t>Kurs </a:t>
            </a:r>
            <a:r>
              <a:rPr lang="pl-PL" dirty="0"/>
              <a:t>obsługi koparko-ładowarki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wraz </a:t>
            </a:r>
            <a:r>
              <a:rPr lang="pl-PL" dirty="0"/>
              <a:t>z uprawnieniami </a:t>
            </a:r>
            <a:r>
              <a:rPr lang="pl-PL" dirty="0" err="1"/>
              <a:t>IMBiGS</a:t>
            </a:r>
            <a:endParaRPr lang="pl-PL" dirty="0"/>
          </a:p>
          <a:p>
            <a:pPr marL="514350" indent="-514350">
              <a:buFont typeface="+mj-lt"/>
              <a:buAutoNum type="alphaLcParenR"/>
            </a:pPr>
            <a:r>
              <a:rPr lang="pl-PL" dirty="0" smtClean="0"/>
              <a:t>Kurs </a:t>
            </a:r>
            <a:r>
              <a:rPr lang="pl-PL" dirty="0"/>
              <a:t>obsługi przecinarek do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nawierzchni </a:t>
            </a:r>
            <a:r>
              <a:rPr lang="pl-PL" dirty="0"/>
              <a:t>wraz z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uprawnieniami </a:t>
            </a:r>
            <a:r>
              <a:rPr lang="pl-PL" dirty="0" err="1" smtClean="0"/>
              <a:t>IMBiGS</a:t>
            </a:r>
            <a:endParaRPr lang="pl-PL" dirty="0"/>
          </a:p>
          <a:p>
            <a:pPr marL="514350" indent="-514350">
              <a:buFont typeface="+mj-lt"/>
              <a:buAutoNum type="alphaLcParenR"/>
            </a:pPr>
            <a:r>
              <a:rPr lang="pl-PL" dirty="0" smtClean="0"/>
              <a:t>Kurs </a:t>
            </a:r>
            <a:r>
              <a:rPr lang="pl-PL" dirty="0"/>
              <a:t>obsługi zagęszczarek i ubijaków wibracyjnych wraz z uprawnieniami </a:t>
            </a:r>
            <a:r>
              <a:rPr lang="pl-PL" dirty="0" err="1"/>
              <a:t>IMBiGS</a:t>
            </a:r>
            <a:endParaRPr lang="pl-PL" dirty="0"/>
          </a:p>
          <a:p>
            <a:pPr marL="514350" indent="-514350">
              <a:buFont typeface="+mj-lt"/>
              <a:buAutoNum type="alphaLcParenR"/>
            </a:pPr>
            <a:r>
              <a:rPr lang="pl-PL" dirty="0" smtClean="0"/>
              <a:t>Kurs </a:t>
            </a:r>
            <a:r>
              <a:rPr lang="pl-PL" dirty="0"/>
              <a:t>obsługi wózka widłowego wraz z uprawnieniami UDT</a:t>
            </a:r>
          </a:p>
          <a:p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412775"/>
            <a:ext cx="3491880" cy="261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8751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b="1" dirty="0"/>
              <a:t>Kadry i płace</a:t>
            </a:r>
            <a:endParaRPr lang="pl-PL" dirty="0"/>
          </a:p>
          <a:p>
            <a:pPr marL="0" indent="0">
              <a:buNone/>
            </a:pPr>
            <a:r>
              <a:rPr lang="pl-PL" dirty="0" smtClean="0"/>
              <a:t>Szkolenie </a:t>
            </a:r>
            <a:r>
              <a:rPr lang="pl-PL" dirty="0"/>
              <a:t>składało się z następujących komponentów:</a:t>
            </a:r>
          </a:p>
          <a:p>
            <a:pPr lvl="0"/>
            <a:r>
              <a:rPr lang="pl-PL" dirty="0"/>
              <a:t>Szkolenie teoretyczne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– </a:t>
            </a:r>
            <a:r>
              <a:rPr lang="pl-PL" dirty="0"/>
              <a:t>90 godzin szkoleniowych</a:t>
            </a:r>
          </a:p>
          <a:p>
            <a:pPr lvl="0"/>
            <a:r>
              <a:rPr lang="pl-PL" dirty="0"/>
              <a:t>Szkolenie praktyczne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– </a:t>
            </a:r>
            <a:r>
              <a:rPr lang="pl-PL" dirty="0"/>
              <a:t>80 godzin szkoleniowych</a:t>
            </a:r>
          </a:p>
          <a:p>
            <a:pPr lvl="0"/>
            <a:r>
              <a:rPr lang="pl-PL" dirty="0"/>
              <a:t>Szkolenie warsztatowe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– </a:t>
            </a:r>
            <a:r>
              <a:rPr lang="pl-PL" dirty="0"/>
              <a:t>70 godzin szkoleniowych</a:t>
            </a:r>
          </a:p>
          <a:p>
            <a:pPr lvl="0"/>
            <a:r>
              <a:rPr lang="pl-PL" dirty="0"/>
              <a:t>Szkolenie z zakresu ECDL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– </a:t>
            </a:r>
            <a:r>
              <a:rPr lang="pl-PL" dirty="0"/>
              <a:t>120 godzin szkoleniowych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Po zakończeniu realizacji szkolenia uczestnicy zdali egzamin zew-</a:t>
            </a:r>
            <a:r>
              <a:rPr lang="pl-PL" dirty="0" err="1"/>
              <a:t>nętrzny</a:t>
            </a:r>
            <a:r>
              <a:rPr lang="pl-PL" dirty="0"/>
              <a:t> przeprowadzony przez Stowarzyszenie Księgowych Polskich.</a:t>
            </a:r>
          </a:p>
        </p:txBody>
      </p:sp>
      <p:pic>
        <p:nvPicPr>
          <p:cNvPr id="5" name="Obraz 4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517" b="4359"/>
          <a:stretch/>
        </p:blipFill>
        <p:spPr bwMode="auto">
          <a:xfrm>
            <a:off x="5004048" y="2276872"/>
            <a:ext cx="3960440" cy="180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554371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b="1" dirty="0"/>
              <a:t>Księgowy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Szkolenie składało się z następujących komponentów:</a:t>
            </a:r>
          </a:p>
          <a:p>
            <a:pPr lvl="0"/>
            <a:r>
              <a:rPr lang="pl-PL" dirty="0"/>
              <a:t>Szkolenie teoretyczne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– </a:t>
            </a:r>
            <a:r>
              <a:rPr lang="pl-PL" dirty="0"/>
              <a:t>90 godzin szkoleniowych</a:t>
            </a:r>
          </a:p>
          <a:p>
            <a:pPr lvl="0"/>
            <a:r>
              <a:rPr lang="pl-PL" dirty="0"/>
              <a:t>Szkolenie praktyczne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– </a:t>
            </a:r>
            <a:r>
              <a:rPr lang="pl-PL" dirty="0"/>
              <a:t>80 godzin szkoleniowych</a:t>
            </a:r>
          </a:p>
          <a:p>
            <a:pPr lvl="0"/>
            <a:r>
              <a:rPr lang="pl-PL" dirty="0"/>
              <a:t>Szkolenie warsztatowe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– </a:t>
            </a:r>
            <a:r>
              <a:rPr lang="pl-PL" dirty="0"/>
              <a:t>70 godzin szkoleniowych</a:t>
            </a:r>
          </a:p>
          <a:p>
            <a:pPr lvl="0"/>
            <a:r>
              <a:rPr lang="pl-PL" dirty="0"/>
              <a:t>Szkolenie z zakresu ECDL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– </a:t>
            </a:r>
            <a:r>
              <a:rPr lang="pl-PL" dirty="0"/>
              <a:t>120 godzin szkoleniowych</a:t>
            </a:r>
          </a:p>
          <a:p>
            <a:pPr marL="0" indent="0">
              <a:buNone/>
            </a:pPr>
            <a:r>
              <a:rPr lang="pl-PL" dirty="0"/>
              <a:t> </a:t>
            </a:r>
          </a:p>
          <a:p>
            <a:pPr marL="0" indent="0">
              <a:buNone/>
            </a:pPr>
            <a:r>
              <a:rPr lang="pl-PL" dirty="0"/>
              <a:t>Po zakończeniu realizacji szkolenia uczestnicy zdali egzamin </a:t>
            </a:r>
            <a:r>
              <a:rPr lang="pl-PL" dirty="0" smtClean="0"/>
              <a:t>zewnętrzny </a:t>
            </a:r>
            <a:r>
              <a:rPr lang="pl-PL" dirty="0"/>
              <a:t>przeprowadzony przez Stowarzyszenie Księgowych Polskich.</a:t>
            </a:r>
          </a:p>
        </p:txBody>
      </p:sp>
      <p:pic>
        <p:nvPicPr>
          <p:cNvPr id="4" name="Obraz 3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7000"/>
                    </a14:imgEffect>
                    <a14:imgEffect>
                      <a14:brightnessContrast bright="35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15" t="21767" r="6332"/>
          <a:stretch/>
        </p:blipFill>
        <p:spPr bwMode="auto">
          <a:xfrm>
            <a:off x="4932040" y="2132856"/>
            <a:ext cx="3672408" cy="23762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717228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b="1" dirty="0"/>
              <a:t>Opiekun dzieci do lat </a:t>
            </a:r>
            <a:r>
              <a:rPr lang="pl-PL" b="1" dirty="0" smtClean="0"/>
              <a:t>3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  <a:tabLst>
                <a:tab pos="6008688" algn="l"/>
              </a:tabLst>
            </a:pPr>
            <a:r>
              <a:rPr lang="pl-PL" dirty="0"/>
              <a:t>Zakres tematyczny szkolenia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obejmował</a:t>
            </a:r>
            <a:r>
              <a:rPr lang="pl-PL" dirty="0"/>
              <a:t>: </a:t>
            </a:r>
            <a:endParaRPr lang="pl-PL" dirty="0" smtClean="0"/>
          </a:p>
          <a:p>
            <a:pPr>
              <a:tabLst>
                <a:tab pos="6008688" algn="l"/>
              </a:tabLst>
            </a:pPr>
            <a:r>
              <a:rPr lang="pl-PL" dirty="0" smtClean="0"/>
              <a:t>metodykę </a:t>
            </a:r>
            <a:r>
              <a:rPr lang="pl-PL" dirty="0"/>
              <a:t>pracy opiekuna, </a:t>
            </a:r>
            <a:endParaRPr lang="pl-PL" dirty="0" smtClean="0"/>
          </a:p>
          <a:p>
            <a:pPr>
              <a:tabLst>
                <a:tab pos="6008688" algn="l"/>
              </a:tabLst>
            </a:pPr>
            <a:r>
              <a:rPr lang="pl-PL" dirty="0" smtClean="0"/>
              <a:t>zasady </a:t>
            </a:r>
            <a:r>
              <a:rPr lang="pl-PL" dirty="0"/>
              <a:t>pielęgnacji i żywienia, </a:t>
            </a:r>
            <a:endParaRPr lang="pl-PL" dirty="0" smtClean="0"/>
          </a:p>
          <a:p>
            <a:pPr>
              <a:tabLst>
                <a:tab pos="6008688" algn="l"/>
              </a:tabLst>
            </a:pPr>
            <a:r>
              <a:rPr lang="pl-PL" dirty="0" smtClean="0"/>
              <a:t>bhp </a:t>
            </a:r>
            <a:r>
              <a:rPr lang="pl-PL" dirty="0"/>
              <a:t>i ratownictwo medyczne, </a:t>
            </a:r>
            <a:endParaRPr lang="pl-PL" dirty="0" smtClean="0"/>
          </a:p>
          <a:p>
            <a:pPr>
              <a:tabLst>
                <a:tab pos="6008688" algn="l"/>
              </a:tabLst>
            </a:pPr>
            <a:r>
              <a:rPr lang="pl-PL" dirty="0" smtClean="0"/>
              <a:t>standardy </a:t>
            </a:r>
            <a:r>
              <a:rPr lang="pl-PL" dirty="0"/>
              <a:t>jakości opieki, </a:t>
            </a:r>
            <a:endParaRPr lang="pl-PL" dirty="0" smtClean="0"/>
          </a:p>
          <a:p>
            <a:pPr>
              <a:tabLst>
                <a:tab pos="6008688" algn="l"/>
              </a:tabLst>
            </a:pPr>
            <a:r>
              <a:rPr lang="pl-PL" dirty="0" smtClean="0"/>
              <a:t>organizacja </a:t>
            </a:r>
            <a:r>
              <a:rPr lang="pl-PL" dirty="0"/>
              <a:t>czasu podopiecznego </a:t>
            </a:r>
            <a:endParaRPr lang="pl-PL" dirty="0" smtClean="0"/>
          </a:p>
          <a:p>
            <a:pPr marL="109728" indent="0">
              <a:buNone/>
              <a:tabLst>
                <a:tab pos="6008688" algn="l"/>
              </a:tabLst>
            </a:pPr>
            <a:r>
              <a:rPr lang="pl-PL" dirty="0" smtClean="0"/>
              <a:t>(</a:t>
            </a:r>
            <a:r>
              <a:rPr lang="pl-PL" dirty="0"/>
              <a:t>w tym teoria – 110 h, praktyka- 170 h) </a:t>
            </a:r>
            <a:endParaRPr lang="pl-PL" dirty="0" smtClean="0"/>
          </a:p>
          <a:p>
            <a:pPr marL="0" indent="0">
              <a:buNone/>
              <a:tabLst>
                <a:tab pos="6008688" algn="l"/>
              </a:tabLst>
            </a:pPr>
            <a:endParaRPr lang="pl-PL" dirty="0"/>
          </a:p>
          <a:p>
            <a:pPr marL="0" indent="0">
              <a:buNone/>
            </a:pPr>
            <a:r>
              <a:rPr lang="pl-PL" dirty="0"/>
              <a:t>Na potrzeby potwierdzenia kwalifikacji dot. opieki nad dziećmi do lat 3 został przeprowadzony egzamin przez Izbę Rzemieślniczą.</a:t>
            </a:r>
          </a:p>
        </p:txBody>
      </p:sp>
      <p:pic>
        <p:nvPicPr>
          <p:cNvPr id="5" name="Obraz 4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3000"/>
                    </a14:imgEffect>
                    <a14:imgEffect>
                      <a14:brightnessContrast brigh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628800"/>
            <a:ext cx="3456384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2610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780</TotalTime>
  <Words>437</Words>
  <Application>Microsoft Office PowerPoint</Application>
  <PresentationFormat>Pokaz na ekranie (4:3)</PresentationFormat>
  <Paragraphs>118</Paragraphs>
  <Slides>18</Slides>
  <Notes>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Hol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Project_Support</dc:creator>
  <cp:lastModifiedBy>Project_Support</cp:lastModifiedBy>
  <cp:revision>30</cp:revision>
  <dcterms:created xsi:type="dcterms:W3CDTF">2015-10-08T11:18:14Z</dcterms:created>
  <dcterms:modified xsi:type="dcterms:W3CDTF">2018-04-11T20:08:42Z</dcterms:modified>
</cp:coreProperties>
</file>