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2" r:id="rId1"/>
  </p:sldMasterIdLst>
  <p:notesMasterIdLst>
    <p:notesMasterId r:id="rId33"/>
  </p:notesMasterIdLst>
  <p:handoutMasterIdLst>
    <p:handoutMasterId r:id="rId34"/>
  </p:handoutMasterIdLst>
  <p:sldIdLst>
    <p:sldId id="256" r:id="rId2"/>
    <p:sldId id="302" r:id="rId3"/>
    <p:sldId id="350" r:id="rId4"/>
    <p:sldId id="303" r:id="rId5"/>
    <p:sldId id="317" r:id="rId6"/>
    <p:sldId id="304" r:id="rId7"/>
    <p:sldId id="305" r:id="rId8"/>
    <p:sldId id="306" r:id="rId9"/>
    <p:sldId id="332" r:id="rId10"/>
    <p:sldId id="340" r:id="rId11"/>
    <p:sldId id="334" r:id="rId12"/>
    <p:sldId id="335" r:id="rId13"/>
    <p:sldId id="336" r:id="rId14"/>
    <p:sldId id="338" r:id="rId15"/>
    <p:sldId id="313" r:id="rId16"/>
    <p:sldId id="371" r:id="rId17"/>
    <p:sldId id="381" r:id="rId18"/>
    <p:sldId id="369" r:id="rId19"/>
    <p:sldId id="372" r:id="rId20"/>
    <p:sldId id="323" r:id="rId21"/>
    <p:sldId id="324" r:id="rId22"/>
    <p:sldId id="325" r:id="rId23"/>
    <p:sldId id="327" r:id="rId24"/>
    <p:sldId id="328" r:id="rId25"/>
    <p:sldId id="329" r:id="rId26"/>
    <p:sldId id="373" r:id="rId27"/>
    <p:sldId id="374" r:id="rId28"/>
    <p:sldId id="378" r:id="rId29"/>
    <p:sldId id="379" r:id="rId30"/>
    <p:sldId id="380" r:id="rId31"/>
    <p:sldId id="330" r:id="rId32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0"/>
    <a:srgbClr val="FF3300"/>
    <a:srgbClr val="F4EE00"/>
    <a:srgbClr val="63E8EB"/>
    <a:srgbClr val="6958EA"/>
    <a:srgbClr val="F18DF3"/>
    <a:srgbClr val="EE7EF1"/>
    <a:srgbClr val="311B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Styl pośredni 4 — Ak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84E427A-3D55-4303-BF80-6455036E1DE7}" styleName="Styl z motywem 1 — Ak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Styl z motywem 1 — Ak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Styl jasny 2 — Ak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995" autoAdjust="0"/>
    <p:restoredTop sz="94717" autoAdjust="0"/>
  </p:normalViewPr>
  <p:slideViewPr>
    <p:cSldViewPr>
      <p:cViewPr>
        <p:scale>
          <a:sx n="85" d="100"/>
          <a:sy n="85" d="100"/>
        </p:scale>
        <p:origin x="-2364" y="-8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44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4958" cy="496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9" tIns="46554" rIns="93109" bIns="4655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098" y="2"/>
            <a:ext cx="2944958" cy="496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9" tIns="46554" rIns="93109" bIns="4655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014"/>
            <a:ext cx="2944958" cy="496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9" tIns="46554" rIns="93109" bIns="4655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098" y="9429014"/>
            <a:ext cx="2944958" cy="496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9" tIns="46554" rIns="93109" bIns="4655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D3D4DD-E36B-4512-95E2-D365CF0FA60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4793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4958" cy="496009"/>
          </a:xfrm>
          <a:prstGeom prst="rect">
            <a:avLst/>
          </a:prstGeom>
        </p:spPr>
        <p:txBody>
          <a:bodyPr vert="horz" lIns="93122" tIns="46561" rIns="93122" bIns="46561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1098" y="2"/>
            <a:ext cx="2944958" cy="496009"/>
          </a:xfrm>
          <a:prstGeom prst="rect">
            <a:avLst/>
          </a:prstGeom>
        </p:spPr>
        <p:txBody>
          <a:bodyPr vert="horz" lIns="93122" tIns="46561" rIns="93122" bIns="46561" rtlCol="0"/>
          <a:lstStyle>
            <a:lvl1pPr algn="r">
              <a:defRPr sz="1200" smtClean="0"/>
            </a:lvl1pPr>
          </a:lstStyle>
          <a:p>
            <a:pPr>
              <a:defRPr/>
            </a:pPr>
            <a:fld id="{46AFEE8A-895A-4BA9-9320-6EDD274A245E}" type="datetimeFigureOut">
              <a:rPr lang="pl-PL"/>
              <a:pPr>
                <a:defRPr/>
              </a:pPr>
              <a:t>2016-06-10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22" tIns="46561" rIns="93122" bIns="46561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606" y="4714506"/>
            <a:ext cx="5438464" cy="4467311"/>
          </a:xfrm>
          <a:prstGeom prst="rect">
            <a:avLst/>
          </a:prstGeom>
        </p:spPr>
        <p:txBody>
          <a:bodyPr vert="horz" lIns="93122" tIns="46561" rIns="93122" bIns="46561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9014"/>
            <a:ext cx="2944958" cy="496009"/>
          </a:xfrm>
          <a:prstGeom prst="rect">
            <a:avLst/>
          </a:prstGeom>
        </p:spPr>
        <p:txBody>
          <a:bodyPr vert="horz" lIns="93122" tIns="46561" rIns="93122" bIns="46561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1098" y="9429014"/>
            <a:ext cx="2944958" cy="496009"/>
          </a:xfrm>
          <a:prstGeom prst="rect">
            <a:avLst/>
          </a:prstGeom>
        </p:spPr>
        <p:txBody>
          <a:bodyPr vert="horz" lIns="93122" tIns="46561" rIns="93122" bIns="46561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2F51FB12-BEE9-49C4-800C-01DD72C392F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43963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5988" y="752475"/>
            <a:ext cx="4964112" cy="3722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606" y="4714507"/>
            <a:ext cx="5438464" cy="4465695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5988" y="752475"/>
            <a:ext cx="4964112" cy="3722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606" y="4714507"/>
            <a:ext cx="5438464" cy="4465695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5988" y="752475"/>
            <a:ext cx="4964112" cy="3722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606" y="4714507"/>
            <a:ext cx="5438464" cy="4465695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5988" y="752475"/>
            <a:ext cx="4964112" cy="3722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606" y="4714507"/>
            <a:ext cx="5438464" cy="4465695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5988" y="752475"/>
            <a:ext cx="4964112" cy="3722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606" y="4714507"/>
            <a:ext cx="5438464" cy="4465695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4063"/>
            <a:ext cx="49641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915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927" y="4715034"/>
            <a:ext cx="5437823" cy="4465957"/>
          </a:xfrm>
          <a:noFill/>
          <a:ln/>
        </p:spPr>
        <p:txBody>
          <a:bodyPr wrap="none" anchor="ctr"/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4063"/>
            <a:ext cx="49641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017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927" y="4715034"/>
            <a:ext cx="5437823" cy="4465957"/>
          </a:xfrm>
          <a:noFill/>
          <a:ln/>
        </p:spPr>
        <p:txBody>
          <a:bodyPr wrap="none" anchor="ctr"/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4063"/>
            <a:ext cx="49641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017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927" y="4715034"/>
            <a:ext cx="5437823" cy="4465957"/>
          </a:xfrm>
          <a:noFill/>
          <a:ln/>
        </p:spPr>
        <p:txBody>
          <a:bodyPr wrap="none" anchor="ctr"/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4063"/>
            <a:ext cx="49641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017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927" y="4715034"/>
            <a:ext cx="5437823" cy="4465957"/>
          </a:xfrm>
          <a:noFill/>
          <a:ln/>
        </p:spPr>
        <p:txBody>
          <a:bodyPr wrap="none" anchor="ctr"/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4063"/>
            <a:ext cx="49641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017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927" y="4715034"/>
            <a:ext cx="5437823" cy="4465957"/>
          </a:xfrm>
          <a:noFill/>
          <a:ln/>
        </p:spPr>
        <p:txBody>
          <a:bodyPr wrap="none" anchor="ctr"/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5988" y="752475"/>
            <a:ext cx="4964112" cy="3722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606" y="4714507"/>
            <a:ext cx="5438464" cy="4465695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5988" y="752475"/>
            <a:ext cx="4964112" cy="3722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606" y="4714507"/>
            <a:ext cx="5438464" cy="4465695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5988" y="752475"/>
            <a:ext cx="4964112" cy="3722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606" y="4714507"/>
            <a:ext cx="5438464" cy="4465695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5988" y="752475"/>
            <a:ext cx="4964112" cy="3722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606" y="4714507"/>
            <a:ext cx="5438464" cy="4465695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5988" y="752475"/>
            <a:ext cx="4964112" cy="3722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606" y="4714507"/>
            <a:ext cx="5438464" cy="4465695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4063"/>
            <a:ext cx="4962525" cy="3722687"/>
          </a:xfrm>
          <a:ln/>
        </p:spPr>
      </p:sp>
      <p:sp>
        <p:nvSpPr>
          <p:cNvPr id="15769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79768" y="4715788"/>
            <a:ext cx="5438140" cy="4465083"/>
          </a:xfrm>
          <a:ln/>
        </p:spPr>
        <p:txBody>
          <a:bodyPr wrap="none" anchor="ctr"/>
          <a:lstStyle/>
          <a:p>
            <a:endParaRPr lang="pl-PL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4063"/>
            <a:ext cx="49641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915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927" y="4715034"/>
            <a:ext cx="5437823" cy="4465957"/>
          </a:xfrm>
          <a:noFill/>
          <a:ln/>
        </p:spPr>
        <p:txBody>
          <a:bodyPr wrap="none" anchor="ctr"/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5988" y="752475"/>
            <a:ext cx="4964112" cy="3722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606" y="4714507"/>
            <a:ext cx="5438464" cy="4465695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5988" y="752475"/>
            <a:ext cx="4964112" cy="3722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606" y="4714507"/>
            <a:ext cx="5438464" cy="4465695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5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59D9F-8427-4129-BC7F-C1B615AA2BB6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9DEBC-FD55-4C3C-8111-6E03C15643FC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2942E-C21C-4943-A972-614EE3C846C5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>
            <a:normAutofit/>
          </a:bodyPr>
          <a:lstStyle/>
          <a:p>
            <a:pPr lvl="0"/>
            <a:endParaRPr lang="pl-PL" noProof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72D81-D43C-4786-8A3D-662647A86E3C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DC16C-CD53-482C-A7C4-3A641D035E04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ytuł, tekst i 2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8013" cy="137318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5291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6613" y="1600200"/>
            <a:ext cx="4038600" cy="218757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646613" y="3940175"/>
            <a:ext cx="4038600" cy="21891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0"/>
          </p:nvPr>
        </p:nvSpPr>
        <p:spPr>
          <a:xfrm>
            <a:off x="6553200" y="6243638"/>
            <a:ext cx="2132013" cy="45561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3A2099-4ADD-42A7-838B-432DE38EF3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CA147-40BB-4263-A753-13201DC4A9D7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15A17-7D80-49A6-8ABE-89A716C230A6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7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FC8FE-D685-4043-92FC-336F57B82B08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8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9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2FC75-FAF3-4D47-B96D-37ED6B842120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4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5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ECEEB-3643-4856-8F30-3F2E15920586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3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4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39EF8-52DD-4BA9-9F7B-875C62364F35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7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43933-FBB3-438A-9977-32F07292DD10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e ściętym i zaokrąglonym rogiem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rójkąt prostokątny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Dowolny kształt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9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10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11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18F8C-4A95-4173-B29D-5C9CAE3E80B5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3076" name="Symbol zastępczy tytułu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  <p:sp>
        <p:nvSpPr>
          <p:cNvPr id="3077" name="Symbol zastępczy tekstu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7DCB97FD-4FBF-407E-83ED-72319858ADF3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  <p:grpSp>
        <p:nvGrpSpPr>
          <p:cNvPr id="3081" name="Grup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41" r:id="rId2"/>
    <p:sldLayoutId id="2147483950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51" r:id="rId9"/>
    <p:sldLayoutId id="2147483947" r:id="rId10"/>
    <p:sldLayoutId id="2147483948" r:id="rId11"/>
    <p:sldLayoutId id="2147483952" r:id="rId12"/>
    <p:sldLayoutId id="2147483953" r:id="rId13"/>
    <p:sldLayoutId id="214748395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LOGO-WUP mał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476250"/>
            <a:ext cx="1843088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619250" y="548680"/>
            <a:ext cx="669716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</a:t>
            </a:r>
            <a:r>
              <a:rPr lang="pl-PL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Wojewódzki Urząd Pracy </a:t>
            </a:r>
            <a:br>
              <a:rPr lang="pl-PL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</a:br>
            <a:r>
              <a:rPr lang="pl-PL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                     w Olsztynie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539750" y="1720850"/>
            <a:ext cx="828072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endParaRPr lang="pl-PL" sz="3600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algn="ctr">
              <a:defRPr/>
            </a:pPr>
            <a:r>
              <a:rPr lang="pl-PL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Działalność Agencji Zatrudnienia na terenie Województwa Warmińsko – Mazurskiego </a:t>
            </a:r>
            <a:r>
              <a:rPr lang="pl-PL" sz="4400" b="1" dirty="0" smtClean="0"/>
              <a:t/>
            </a:r>
            <a:br>
              <a:rPr lang="pl-PL" sz="4400" b="1" dirty="0" smtClean="0"/>
            </a:br>
            <a:endParaRPr lang="pl-PL" sz="3600" b="1" dirty="0">
              <a:latin typeface="Times New Roman" pitchFamily="18" charset="0"/>
            </a:endParaRPr>
          </a:p>
        </p:txBody>
      </p:sp>
      <p:sp>
        <p:nvSpPr>
          <p:cNvPr id="10245" name="Text Box 11"/>
          <p:cNvSpPr txBox="1">
            <a:spLocks noChangeArrowheads="1"/>
          </p:cNvSpPr>
          <p:nvPr/>
        </p:nvSpPr>
        <p:spPr bwMode="auto">
          <a:xfrm>
            <a:off x="611188" y="4816475"/>
            <a:ext cx="5329237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dirty="0">
                <a:latin typeface="Garamond" pitchFamily="18" charset="0"/>
              </a:rPr>
              <a:t>Kamila Skalska</a:t>
            </a:r>
          </a:p>
          <a:p>
            <a:endParaRPr lang="pl-PL" dirty="0">
              <a:latin typeface="Garamond" pitchFamily="18" charset="0"/>
            </a:endParaRPr>
          </a:p>
          <a:p>
            <a:r>
              <a:rPr lang="pl-PL" dirty="0">
                <a:latin typeface="Garamond" pitchFamily="18" charset="0"/>
              </a:rPr>
              <a:t>Pośrednik </a:t>
            </a:r>
            <a:r>
              <a:rPr lang="pl-PL" dirty="0" smtClean="0">
                <a:latin typeface="Garamond" pitchFamily="18" charset="0"/>
              </a:rPr>
              <a:t>pracy</a:t>
            </a:r>
            <a:endParaRPr lang="pl-PL" dirty="0">
              <a:latin typeface="Garamond" pitchFamily="18" charset="0"/>
            </a:endParaRPr>
          </a:p>
          <a:p>
            <a:r>
              <a:rPr lang="pl-PL" dirty="0">
                <a:latin typeface="Garamond" pitchFamily="18" charset="0"/>
              </a:rPr>
              <a:t>Wojewódzki Urząd Pracy </a:t>
            </a:r>
          </a:p>
          <a:p>
            <a:r>
              <a:rPr lang="pl-PL" dirty="0">
                <a:latin typeface="Garamond" pitchFamily="18" charset="0"/>
              </a:rPr>
              <a:t>w Olsztynie</a:t>
            </a:r>
          </a:p>
        </p:txBody>
      </p:sp>
      <p:sp>
        <p:nvSpPr>
          <p:cNvPr id="10246" name="Text Box 12"/>
          <p:cNvSpPr txBox="1">
            <a:spLocks noChangeArrowheads="1"/>
          </p:cNvSpPr>
          <p:nvPr/>
        </p:nvSpPr>
        <p:spPr bwMode="auto">
          <a:xfrm>
            <a:off x="3348038" y="6165850"/>
            <a:ext cx="2016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dirty="0">
                <a:latin typeface="Garamond" pitchFamily="18" charset="0"/>
              </a:rPr>
              <a:t>Olsztyn </a:t>
            </a:r>
            <a:r>
              <a:rPr lang="pl-PL" dirty="0" smtClean="0">
                <a:latin typeface="Garamond" pitchFamily="18" charset="0"/>
              </a:rPr>
              <a:t>2015</a:t>
            </a:r>
            <a:endParaRPr lang="pl-PL" dirty="0">
              <a:latin typeface="Garamond" pitchFamily="18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136904" cy="1368152"/>
          </a:xfrm>
        </p:spPr>
        <p:txBody>
          <a:bodyPr/>
          <a:lstStyle/>
          <a:p>
            <a:pPr algn="ctr"/>
            <a:r>
              <a:rPr lang="pl-PL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Działalność warmińsko - mazurskich agencji pośrednictwa pracy za granicą </a:t>
            </a:r>
            <a:br>
              <a:rPr lang="pl-PL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</a:br>
            <a:r>
              <a:rPr lang="pl-PL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w roku 2015</a:t>
            </a:r>
            <a:endParaRPr lang="pl-PL" sz="3600" dirty="0">
              <a:solidFill>
                <a:schemeClr val="accent2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331640" y="1424680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Najczęściej występujące grupy zawodów</a:t>
            </a:r>
            <a:endParaRPr lang="pl-PL" sz="2400" b="1" dirty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155533"/>
              </p:ext>
            </p:extLst>
          </p:nvPr>
        </p:nvGraphicFramePr>
        <p:xfrm>
          <a:off x="683568" y="1556792"/>
          <a:ext cx="7560840" cy="4926018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495584"/>
                <a:gridCol w="1977932"/>
                <a:gridCol w="5087324"/>
              </a:tblGrid>
              <a:tr h="379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L.P.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2" marR="533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Kraj</a:t>
                      </a:r>
                      <a:endParaRPr lang="pl-PL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2" marR="533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Nazwa grup elementarnych zawodów</a:t>
                      </a:r>
                      <a:endParaRPr lang="pl-PL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2" marR="53342" marT="0" marB="0"/>
                </a:tc>
              </a:tr>
              <a:tr h="954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1.</a:t>
                      </a:r>
                      <a:endParaRPr lang="pl-PL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2" marR="533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</a:rPr>
                        <a:t>Holandia</a:t>
                      </a:r>
                      <a:endParaRPr lang="pl-PL" sz="1400" b="1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53342" marR="533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-Robotnicy wykonujący prace proste w przemyśle, gdzie indziej </a:t>
                      </a:r>
                      <a:r>
                        <a:rPr lang="pl-PL" sz="1400" dirty="0" smtClean="0">
                          <a:effectLst/>
                        </a:rPr>
                        <a:t>niesklasyfikowani,</a:t>
                      </a:r>
                      <a:r>
                        <a:rPr lang="pl-PL" sz="1400" baseline="0" dirty="0" smtClean="0">
                          <a:effectLst/>
                        </a:rPr>
                        <a:t> </a:t>
                      </a:r>
                      <a:r>
                        <a:rPr lang="pl-PL" sz="1400" dirty="0" smtClean="0">
                          <a:effectLst/>
                        </a:rPr>
                        <a:t>spawacze </a:t>
                      </a:r>
                      <a:r>
                        <a:rPr lang="pl-PL" sz="1400" dirty="0">
                          <a:effectLst/>
                        </a:rPr>
                        <a:t>i </a:t>
                      </a:r>
                      <a:r>
                        <a:rPr lang="pl-PL" sz="1400" dirty="0" smtClean="0">
                          <a:effectLst/>
                        </a:rPr>
                        <a:t>pokrewni,</a:t>
                      </a:r>
                      <a:r>
                        <a:rPr lang="pl-PL" sz="1400" baseline="0" dirty="0" smtClean="0">
                          <a:effectLst/>
                        </a:rPr>
                        <a:t> </a:t>
                      </a:r>
                      <a:r>
                        <a:rPr lang="pl-PL" sz="1400" dirty="0" smtClean="0">
                          <a:effectLst/>
                        </a:rPr>
                        <a:t>hodowcy </a:t>
                      </a:r>
                      <a:r>
                        <a:rPr lang="pl-PL" sz="1400" dirty="0">
                          <a:effectLst/>
                        </a:rPr>
                        <a:t>zwierząt gospodarskich i pokrewni,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400" b="1" dirty="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53342" marR="53342" marT="0" marB="0"/>
                </a:tc>
              </a:tr>
              <a:tr h="763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2.</a:t>
                      </a:r>
                      <a:endParaRPr lang="pl-PL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2" marR="533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</a:rPr>
                        <a:t>Niemcy</a:t>
                      </a:r>
                      <a:endParaRPr lang="pl-PL" sz="1400" b="1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53342" marR="533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-pracownicy domowej opieki </a:t>
                      </a:r>
                      <a:r>
                        <a:rPr lang="pl-PL" sz="1400" dirty="0" smtClean="0">
                          <a:effectLst/>
                        </a:rPr>
                        <a:t>osobistej, robotnicy </a:t>
                      </a:r>
                      <a:r>
                        <a:rPr lang="pl-PL" sz="1400" dirty="0">
                          <a:effectLst/>
                        </a:rPr>
                        <a:t>pracujący przy przeładunku </a:t>
                      </a:r>
                      <a:r>
                        <a:rPr lang="pl-PL" sz="1400" dirty="0" smtClean="0">
                          <a:effectLst/>
                        </a:rPr>
                        <a:t>towaru,</a:t>
                      </a:r>
                      <a:r>
                        <a:rPr lang="pl-PL" sz="1400" baseline="0" dirty="0" smtClean="0">
                          <a:effectLst/>
                        </a:rPr>
                        <a:t> </a:t>
                      </a:r>
                      <a:r>
                        <a:rPr lang="pl-PL" sz="1400" dirty="0" smtClean="0">
                          <a:effectLst/>
                        </a:rPr>
                        <a:t>robotnicy </a:t>
                      </a:r>
                      <a:r>
                        <a:rPr lang="pl-PL" sz="1400" dirty="0">
                          <a:effectLst/>
                        </a:rPr>
                        <a:t>wykonujący prace proste w budownictwie ogólnym</a:t>
                      </a:r>
                      <a:endParaRPr lang="pl-PL" sz="1400" b="1" dirty="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53342" marR="53342" marT="0" marB="0"/>
                </a:tc>
              </a:tr>
              <a:tr h="5725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3.</a:t>
                      </a:r>
                      <a:endParaRPr lang="pl-PL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2" marR="533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</a:rPr>
                        <a:t>Norwegia</a:t>
                      </a:r>
                      <a:endParaRPr lang="pl-PL" sz="1400" b="1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53342" marR="533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-</a:t>
                      </a:r>
                      <a:r>
                        <a:rPr lang="pl-PL" sz="1400" dirty="0" smtClean="0">
                          <a:effectLst/>
                        </a:rPr>
                        <a:t>ogrodnicy, magazynierzy </a:t>
                      </a:r>
                      <a:r>
                        <a:rPr lang="pl-PL" sz="1400" dirty="0">
                          <a:effectLst/>
                        </a:rPr>
                        <a:t>i </a:t>
                      </a:r>
                      <a:r>
                        <a:rPr lang="pl-PL" sz="1400" dirty="0" smtClean="0">
                          <a:effectLst/>
                        </a:rPr>
                        <a:t>pokrewni, kierowcy </a:t>
                      </a:r>
                      <a:r>
                        <a:rPr lang="pl-PL" sz="1400" dirty="0">
                          <a:effectLst/>
                        </a:rPr>
                        <a:t>samochodów osobowych i dostawczych</a:t>
                      </a:r>
                      <a:endParaRPr lang="pl-PL" sz="1400" b="1" dirty="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53342" marR="53342" marT="0" marB="0"/>
                </a:tc>
              </a:tr>
              <a:tr h="381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4.</a:t>
                      </a:r>
                      <a:endParaRPr lang="pl-PL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2" marR="533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</a:rPr>
                        <a:t>Czechy</a:t>
                      </a:r>
                      <a:endParaRPr lang="pl-PL" sz="1400" b="1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53342" marR="533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-operatorzy maszyn i urządzeń do produkcji i przetwórstwa metali</a:t>
                      </a:r>
                      <a:endParaRPr lang="pl-PL" sz="1400" b="1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53342" marR="53342" marT="0" marB="0"/>
                </a:tc>
              </a:tr>
              <a:tr h="381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5.</a:t>
                      </a:r>
                      <a:endParaRPr lang="pl-PL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2" marR="533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</a:rPr>
                        <a:t>Wielka Brytania</a:t>
                      </a:r>
                      <a:endParaRPr lang="pl-PL" sz="1400" b="1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53342" marR="533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-pracownicy wsparcia rodziny, pomocy społecznej i pracy socjalnej</a:t>
                      </a:r>
                      <a:endParaRPr lang="pl-PL" sz="1400" b="1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53342" marR="53342" marT="0" marB="0"/>
                </a:tc>
              </a:tr>
              <a:tr h="1908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6.</a:t>
                      </a:r>
                      <a:endParaRPr lang="pl-PL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2" marR="533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</a:rPr>
                        <a:t>Belgia</a:t>
                      </a:r>
                      <a:endParaRPr lang="pl-PL" sz="1400" b="1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53342" marR="533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-ręczni pakowacze i </a:t>
                      </a:r>
                      <a:r>
                        <a:rPr lang="pl-PL" sz="1400" dirty="0" err="1">
                          <a:effectLst/>
                        </a:rPr>
                        <a:t>znakowacze</a:t>
                      </a:r>
                      <a:endParaRPr lang="pl-PL" sz="1400" b="1" dirty="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53342" marR="53342" marT="0" marB="0"/>
                </a:tc>
              </a:tr>
              <a:tr h="5725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7.</a:t>
                      </a:r>
                      <a:endParaRPr lang="pl-PL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2" marR="533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</a:rPr>
                        <a:t>Irlandia</a:t>
                      </a:r>
                      <a:endParaRPr lang="pl-PL" sz="1400" b="1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53342" marR="533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- cieśle i stolarze </a:t>
                      </a:r>
                      <a:r>
                        <a:rPr lang="pl-PL" sz="1400" dirty="0" smtClean="0">
                          <a:effectLst/>
                        </a:rPr>
                        <a:t>budowlani,</a:t>
                      </a:r>
                      <a:r>
                        <a:rPr lang="pl-PL" sz="1400" baseline="0" dirty="0" smtClean="0">
                          <a:effectLst/>
                        </a:rPr>
                        <a:t> </a:t>
                      </a:r>
                      <a:r>
                        <a:rPr lang="pl-PL" sz="1400" dirty="0" smtClean="0">
                          <a:effectLst/>
                        </a:rPr>
                        <a:t>mechanicy </a:t>
                      </a:r>
                      <a:r>
                        <a:rPr lang="pl-PL" sz="1400" dirty="0">
                          <a:effectLst/>
                        </a:rPr>
                        <a:t>maszyn i urządzeń rolniczych i przemysłowych</a:t>
                      </a:r>
                      <a:endParaRPr lang="pl-PL" sz="1400" b="1" dirty="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53342" marR="53342" marT="0" marB="0"/>
                </a:tc>
              </a:tr>
              <a:tr h="381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8.</a:t>
                      </a:r>
                      <a:endParaRPr lang="pl-PL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2" marR="533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Malta</a:t>
                      </a:r>
                      <a:endParaRPr lang="pl-PL" sz="1400" b="1" dirty="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53342" marR="533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-operatorzy maszyn i urządzeń do produkcji wyrobów spożywczych i pokrewni</a:t>
                      </a:r>
                      <a:endParaRPr lang="pl-PL" sz="1400" b="1" dirty="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53342" marR="53342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48680"/>
            <a:ext cx="8229600" cy="1224136"/>
          </a:xfrm>
        </p:spPr>
        <p:txBody>
          <a:bodyPr/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36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Działalność warmińsko - mazurskich agencji doradztwa personalnego w 2015 roku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848884"/>
              </p:ext>
            </p:extLst>
          </p:nvPr>
        </p:nvGraphicFramePr>
        <p:xfrm>
          <a:off x="395536" y="2276872"/>
          <a:ext cx="8424936" cy="4104456"/>
        </p:xfrm>
        <a:graphic>
          <a:graphicData uri="http://schemas.openxmlformats.org/drawingml/2006/table">
            <a:tbl>
              <a:tblPr/>
              <a:tblGrid>
                <a:gridCol w="4248472"/>
                <a:gridCol w="883772"/>
                <a:gridCol w="770111"/>
                <a:gridCol w="1268095"/>
                <a:gridCol w="1254486"/>
              </a:tblGrid>
              <a:tr h="948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Garamond" pitchFamily="18" charset="0"/>
                          <a:ea typeface="Calibri"/>
                          <a:cs typeface="Calibri"/>
                        </a:rPr>
                        <a:t>2014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Garamond" pitchFamily="18" charset="0"/>
                          <a:ea typeface="Calibri"/>
                          <a:cs typeface="Calibri"/>
                        </a:rPr>
                        <a:t>rok</a:t>
                      </a:r>
                      <a:endParaRPr lang="pl-PL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Garamond" pitchFamily="18" charset="0"/>
                          <a:ea typeface="Calibri"/>
                          <a:cs typeface="Calibri"/>
                        </a:rPr>
                        <a:t>2015 rok</a:t>
                      </a:r>
                      <a:endParaRPr lang="pl-PL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Garamond" pitchFamily="18" charset="0"/>
                          <a:ea typeface="Calibri"/>
                          <a:cs typeface="Calibri"/>
                        </a:rPr>
                        <a:t>Zmiana</a:t>
                      </a:r>
                      <a:br>
                        <a:rPr lang="pl-PL" sz="1800" b="1" dirty="0" smtClean="0">
                          <a:latin typeface="Garamond" pitchFamily="18" charset="0"/>
                          <a:ea typeface="Calibri"/>
                          <a:cs typeface="Calibri"/>
                        </a:rPr>
                      </a:br>
                      <a:r>
                        <a:rPr lang="pl-PL" sz="1800" b="1" dirty="0" smtClean="0">
                          <a:latin typeface="Garamond" pitchFamily="18" charset="0"/>
                          <a:ea typeface="Calibri"/>
                          <a:cs typeface="Calibri"/>
                        </a:rPr>
                        <a:t> </a:t>
                      </a:r>
                      <a:r>
                        <a:rPr lang="pl-PL" sz="1800" b="1" dirty="0">
                          <a:latin typeface="Garamond" pitchFamily="18" charset="0"/>
                          <a:ea typeface="Calibri"/>
                          <a:cs typeface="Calibri"/>
                        </a:rPr>
                        <a:t>w liczbach</a:t>
                      </a:r>
                      <a:endParaRPr lang="pl-PL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Garamond" pitchFamily="18" charset="0"/>
                          <a:ea typeface="Calibri"/>
                          <a:cs typeface="Calibri"/>
                        </a:rPr>
                        <a:t>Zmiana</a:t>
                      </a:r>
                      <a:r>
                        <a:rPr lang="pl-PL" sz="1800" b="1" dirty="0">
                          <a:latin typeface="Garamond" pitchFamily="18" charset="0"/>
                          <a:ea typeface="Calibri"/>
                          <a:cs typeface="Calibri"/>
                        </a:rPr>
                        <a:t/>
                      </a:r>
                      <a:br>
                        <a:rPr lang="pl-PL" sz="1800" b="1" dirty="0">
                          <a:latin typeface="Garamond" pitchFamily="18" charset="0"/>
                          <a:ea typeface="Calibri"/>
                          <a:cs typeface="Calibri"/>
                        </a:rPr>
                      </a:br>
                      <a:r>
                        <a:rPr lang="pl-PL" sz="1800" b="1" dirty="0">
                          <a:latin typeface="Garamond" pitchFamily="18" charset="0"/>
                          <a:ea typeface="Calibri"/>
                          <a:cs typeface="Calibri"/>
                        </a:rPr>
                        <a:t>w %</a:t>
                      </a:r>
                      <a:endParaRPr lang="pl-PL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31557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Garamond" pitchFamily="18" charset="0"/>
                          <a:ea typeface="Calibri"/>
                          <a:cs typeface="Calibri"/>
                        </a:rPr>
                        <a:t>Liczba pracodawców korzystających z usług </a:t>
                      </a:r>
                      <a:r>
                        <a:rPr lang="pl-PL" sz="1800" b="1" dirty="0" smtClean="0">
                          <a:latin typeface="Garamond" pitchFamily="18" charset="0"/>
                          <a:ea typeface="Calibri"/>
                          <a:cs typeface="Calibri"/>
                        </a:rPr>
                        <a:t>agencji doradztwa personalnego</a:t>
                      </a:r>
                      <a:endParaRPr lang="pl-PL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Garamond" pitchFamily="18" charset="0"/>
                          <a:ea typeface="Calibri"/>
                          <a:cs typeface="Calibri"/>
                        </a:rPr>
                        <a:t>150</a:t>
                      </a:r>
                      <a:endParaRPr lang="pl-PL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9784" marR="59784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484</a:t>
                      </a:r>
                      <a:endParaRPr lang="pl-PL" sz="1800" b="1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9784" marR="59784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+334</a:t>
                      </a:r>
                      <a:endParaRPr lang="pl-PL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9784" marR="59784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solidFill>
                            <a:srgbClr val="FF0000"/>
                          </a:solidFill>
                          <a:latin typeface="Garamond" pitchFamily="18" charset="0"/>
                          <a:ea typeface="Calibri"/>
                          <a:cs typeface="Calibri"/>
                        </a:rPr>
                        <a:t>222,0</a:t>
                      </a:r>
                      <a:endParaRPr lang="pl-PL" sz="1800" dirty="0">
                        <a:solidFill>
                          <a:srgbClr val="FF0000"/>
                        </a:solidFill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9784" marR="59784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11560" y="476672"/>
            <a:ext cx="8229600" cy="1224136"/>
          </a:xfrm>
        </p:spPr>
        <p:txBody>
          <a:bodyPr/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32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Działalność warmińsko - mazurskich agencji poradnictwa zawodowego w 2015 roku</a:t>
            </a:r>
            <a:endParaRPr lang="pl-PL" sz="3200" b="1" dirty="0" smtClean="0">
              <a:solidFill>
                <a:schemeClr val="accent2">
                  <a:lumMod val="75000"/>
                </a:schemeClr>
              </a:solidFill>
              <a:latin typeface="Garamond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603426"/>
              </p:ext>
            </p:extLst>
          </p:nvPr>
        </p:nvGraphicFramePr>
        <p:xfrm>
          <a:off x="611560" y="2060848"/>
          <a:ext cx="8064896" cy="3816424"/>
        </p:xfrm>
        <a:graphic>
          <a:graphicData uri="http://schemas.openxmlformats.org/drawingml/2006/table">
            <a:tbl>
              <a:tblPr/>
              <a:tblGrid>
                <a:gridCol w="3923427"/>
                <a:gridCol w="740172"/>
                <a:gridCol w="703221"/>
                <a:gridCol w="1173139"/>
                <a:gridCol w="1524937"/>
              </a:tblGrid>
              <a:tr h="6398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latin typeface="Garamond" pitchFamily="18" charset="0"/>
                          <a:ea typeface="Calibri"/>
                          <a:cs typeface="Calibri"/>
                        </a:rPr>
                        <a:t>2014 rok</a:t>
                      </a:r>
                      <a:endParaRPr lang="pl-PL" sz="16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latin typeface="Garamond" pitchFamily="18" charset="0"/>
                          <a:ea typeface="Calibri"/>
                          <a:cs typeface="Calibri"/>
                        </a:rPr>
                        <a:t>2015</a:t>
                      </a:r>
                      <a:r>
                        <a:rPr lang="pl-PL" sz="1600" b="1" baseline="0" dirty="0" smtClean="0">
                          <a:solidFill>
                            <a:srgbClr val="FFFFFF"/>
                          </a:solidFill>
                          <a:latin typeface="Garamond" pitchFamily="18" charset="0"/>
                          <a:ea typeface="Calibri"/>
                          <a:cs typeface="Calibri"/>
                        </a:rPr>
                        <a:t> </a:t>
                      </a:r>
                      <a:r>
                        <a:rPr lang="pl-PL" sz="1600" b="1" dirty="0" smtClean="0">
                          <a:solidFill>
                            <a:srgbClr val="FFFFFF"/>
                          </a:solidFill>
                          <a:latin typeface="Garamond" pitchFamily="18" charset="0"/>
                          <a:ea typeface="Calibri"/>
                          <a:cs typeface="Calibri"/>
                        </a:rPr>
                        <a:t>rok</a:t>
                      </a:r>
                      <a:endParaRPr lang="pl-PL" sz="16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FFFFFF"/>
                          </a:solidFill>
                          <a:latin typeface="Garamond" pitchFamily="18" charset="0"/>
                          <a:ea typeface="Calibri"/>
                          <a:cs typeface="Calibri"/>
                        </a:rPr>
                        <a:t>Zmiana w liczbach</a:t>
                      </a:r>
                      <a:endParaRPr lang="pl-PL" sz="16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FFFFFF"/>
                          </a:solidFill>
                          <a:latin typeface="Garamond" pitchFamily="18" charset="0"/>
                          <a:ea typeface="Calibri"/>
                          <a:cs typeface="Calibri"/>
                        </a:rPr>
                        <a:t>Zmiana w %</a:t>
                      </a:r>
                      <a:endParaRPr lang="pl-PL" sz="16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3196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Garamond" pitchFamily="18" charset="0"/>
                          <a:ea typeface="Calibri"/>
                          <a:cs typeface="Times New Roman"/>
                        </a:rPr>
                        <a:t>Liczba osób korzystających z </a:t>
                      </a:r>
                      <a:r>
                        <a:rPr lang="pl-PL" sz="18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usług poradnictwa zawodowego </a:t>
                      </a:r>
                      <a:endParaRPr lang="pl-PL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6 859</a:t>
                      </a:r>
                      <a:endParaRPr lang="pl-PL" sz="16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14 700</a:t>
                      </a:r>
                      <a:endParaRPr lang="pl-PL" sz="1600" b="1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+7841</a:t>
                      </a:r>
                      <a:endParaRPr lang="pl-PL" sz="1600" b="1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rgbClr val="FF0000"/>
                          </a:solidFill>
                          <a:latin typeface="Garamond" pitchFamily="18" charset="0"/>
                          <a:ea typeface="Calibri"/>
                          <a:cs typeface="Times New Roman"/>
                        </a:rPr>
                        <a:t>114,0%</a:t>
                      </a:r>
                      <a:endParaRPr lang="pl-PL" sz="1600" b="1" dirty="0">
                        <a:solidFill>
                          <a:srgbClr val="FF0000"/>
                        </a:solidFill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18569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Garamond" pitchFamily="18" charset="0"/>
                          <a:ea typeface="Calibri"/>
                          <a:cs typeface="Times New Roman"/>
                        </a:rPr>
                        <a:t>Liczba </a:t>
                      </a:r>
                      <a:r>
                        <a:rPr lang="pl-PL" sz="18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pracodawców korzystających z usług poradnictwa zawodowego </a:t>
                      </a:r>
                      <a:endParaRPr lang="pl-PL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354</a:t>
                      </a:r>
                      <a:endParaRPr lang="pl-PL" sz="16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616</a:t>
                      </a:r>
                      <a:endParaRPr lang="pl-PL" sz="1600" b="1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+262</a:t>
                      </a:r>
                      <a:endParaRPr lang="pl-PL" sz="1600" b="1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rgbClr val="FF0000"/>
                          </a:solidFill>
                          <a:latin typeface="Garamond" pitchFamily="18" charset="0"/>
                          <a:ea typeface="Calibri"/>
                          <a:cs typeface="Times New Roman"/>
                        </a:rPr>
                        <a:t>74,0%</a:t>
                      </a:r>
                      <a:endParaRPr lang="pl-PL" sz="1600" b="1" dirty="0">
                        <a:solidFill>
                          <a:srgbClr val="FF0000"/>
                        </a:solidFill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04664"/>
            <a:ext cx="8229600" cy="1080120"/>
          </a:xfrm>
        </p:spPr>
        <p:txBody>
          <a:bodyPr/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32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Działalność warmińsko - mazurskich agencji pracy tymczasowej w latach 2014 - 2015</a:t>
            </a:r>
            <a:endParaRPr lang="pl-PL" sz="2000" b="1" dirty="0" smtClean="0">
              <a:solidFill>
                <a:srgbClr val="0070C0"/>
              </a:solidFill>
              <a:latin typeface="Garamond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189435"/>
              </p:ext>
            </p:extLst>
          </p:nvPr>
        </p:nvGraphicFramePr>
        <p:xfrm>
          <a:off x="539552" y="1772816"/>
          <a:ext cx="8280920" cy="4479418"/>
        </p:xfrm>
        <a:graphic>
          <a:graphicData uri="http://schemas.openxmlformats.org/drawingml/2006/table">
            <a:tbl>
              <a:tblPr/>
              <a:tblGrid>
                <a:gridCol w="4392488"/>
                <a:gridCol w="792088"/>
                <a:gridCol w="845208"/>
                <a:gridCol w="1015205"/>
                <a:gridCol w="1235931"/>
              </a:tblGrid>
              <a:tr h="12335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67" marR="67367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solidFill>
                            <a:srgbClr val="FFFFFF"/>
                          </a:solidFill>
                          <a:latin typeface="Garamond" pitchFamily="18" charset="0"/>
                          <a:ea typeface="Calibri"/>
                          <a:cs typeface="Times New Roman"/>
                        </a:rPr>
                        <a:t>2014 </a:t>
                      </a:r>
                      <a:r>
                        <a:rPr lang="pl-PL" sz="1800" b="1" dirty="0">
                          <a:solidFill>
                            <a:srgbClr val="FFFFFF"/>
                          </a:solidFill>
                          <a:latin typeface="Garamond" pitchFamily="18" charset="0"/>
                          <a:ea typeface="Calibri"/>
                          <a:cs typeface="Times New Roman"/>
                        </a:rPr>
                        <a:t>rok</a:t>
                      </a:r>
                      <a:endParaRPr lang="pl-PL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7367" marR="6736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solidFill>
                            <a:srgbClr val="FFFFFF"/>
                          </a:solidFill>
                          <a:latin typeface="Garamond" pitchFamily="18" charset="0"/>
                          <a:ea typeface="Calibri"/>
                          <a:cs typeface="Times New Roman"/>
                        </a:rPr>
                        <a:t>2015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solidFill>
                            <a:srgbClr val="FFFFFF"/>
                          </a:solidFill>
                          <a:latin typeface="Garamond" pitchFamily="18" charset="0"/>
                          <a:ea typeface="Calibri"/>
                          <a:cs typeface="Times New Roman"/>
                        </a:rPr>
                        <a:t>rok</a:t>
                      </a:r>
                      <a:endParaRPr lang="pl-PL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7367" marR="6736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FFFFFF"/>
                          </a:solidFill>
                          <a:latin typeface="Garamond" pitchFamily="18" charset="0"/>
                          <a:ea typeface="Calibri"/>
                          <a:cs typeface="Times New Roman"/>
                        </a:rPr>
                        <a:t>zmiana w liczbach</a:t>
                      </a:r>
                      <a:endParaRPr lang="pl-PL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7367" marR="6736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FFFFFF"/>
                          </a:solidFill>
                          <a:latin typeface="Garamond" pitchFamily="18" charset="0"/>
                          <a:ea typeface="Calibri"/>
                          <a:cs typeface="Times New Roman"/>
                        </a:rPr>
                        <a:t>zmiana </a:t>
                      </a:r>
                      <a:r>
                        <a:rPr lang="pl-PL" sz="1800" b="1" dirty="0" smtClean="0">
                          <a:solidFill>
                            <a:srgbClr val="FFFFFF"/>
                          </a:solidFill>
                          <a:latin typeface="Garamond" pitchFamily="18" charset="0"/>
                          <a:ea typeface="Calibri"/>
                          <a:cs typeface="Times New Roman"/>
                        </a:rPr>
                        <a:t/>
                      </a:r>
                      <a:br>
                        <a:rPr lang="pl-PL" sz="1800" b="1" dirty="0" smtClean="0">
                          <a:solidFill>
                            <a:srgbClr val="FFFFFF"/>
                          </a:solidFill>
                          <a:latin typeface="Garamond" pitchFamily="18" charset="0"/>
                          <a:ea typeface="Calibri"/>
                          <a:cs typeface="Times New Roman"/>
                        </a:rPr>
                      </a:br>
                      <a:r>
                        <a:rPr lang="pl-PL" sz="1800" b="1" dirty="0" smtClean="0">
                          <a:solidFill>
                            <a:srgbClr val="FFFFFF"/>
                          </a:solidFill>
                          <a:latin typeface="Garamond" pitchFamily="18" charset="0"/>
                          <a:ea typeface="Calibri"/>
                          <a:cs typeface="Times New Roman"/>
                        </a:rPr>
                        <a:t>w </a:t>
                      </a:r>
                      <a:r>
                        <a:rPr lang="pl-PL" sz="1800" b="1" dirty="0">
                          <a:solidFill>
                            <a:srgbClr val="FFFFFF"/>
                          </a:solidFill>
                          <a:latin typeface="Garamond" pitchFamily="18" charset="0"/>
                          <a:ea typeface="Calibri"/>
                          <a:cs typeface="Times New Roman"/>
                        </a:rPr>
                        <a:t>%</a:t>
                      </a:r>
                      <a:endParaRPr lang="pl-PL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7367" marR="67367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</a:tr>
              <a:tr h="9417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Garamond" pitchFamily="18" charset="0"/>
                          <a:ea typeface="Calibri"/>
                          <a:cs typeface="Times New Roman"/>
                        </a:rPr>
                        <a:t>Liczba osób skierowanych przez agencję zatrudnienia do wykonywania pracy tymczasowej</a:t>
                      </a:r>
                      <a:endParaRPr lang="pl-PL" sz="11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7367" marR="67367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4 954</a:t>
                      </a:r>
                      <a:endParaRPr lang="pl-PL" sz="1600" b="1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7367" marR="6736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5603</a:t>
                      </a:r>
                      <a:endParaRPr lang="pl-PL" sz="1600" b="1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7367" marR="6736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+649</a:t>
                      </a:r>
                      <a:endParaRPr lang="pl-PL" sz="1600" b="1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7367" marR="6736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rgbClr val="FF0000"/>
                          </a:solidFill>
                          <a:latin typeface="Garamond" pitchFamily="18" charset="0"/>
                          <a:ea typeface="Calibri"/>
                          <a:cs typeface="Times New Roman"/>
                        </a:rPr>
                        <a:t>13,0</a:t>
                      </a:r>
                      <a:endParaRPr lang="pl-PL" sz="1600" b="1" dirty="0">
                        <a:solidFill>
                          <a:srgbClr val="FF0000"/>
                        </a:solidFill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7367" marR="67367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11133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Garamond" pitchFamily="18" charset="0"/>
                          <a:ea typeface="Calibri"/>
                          <a:cs typeface="Times New Roman"/>
                        </a:rPr>
                        <a:t>z tego zatrudnionych w agencji zatrudnienia na podstawie umowy o pracę na czas określonej i umowy o prace na czas wykonywania określonej pracy</a:t>
                      </a:r>
                      <a:endParaRPr lang="pl-PL" sz="110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7367" marR="67367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2 388</a:t>
                      </a:r>
                      <a:endParaRPr lang="pl-PL" sz="1600" b="1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7367" marR="6736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pl-PL" sz="1600" b="1" baseline="0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 192</a:t>
                      </a:r>
                      <a:endParaRPr lang="pl-PL" sz="1600" b="1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7367" marR="6736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+ 804</a:t>
                      </a:r>
                      <a:endParaRPr lang="pl-PL" sz="1600" b="1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7367" marR="6736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rgbClr val="FF0000"/>
                          </a:solidFill>
                          <a:latin typeface="Garamond" pitchFamily="18" charset="0"/>
                          <a:ea typeface="Calibri"/>
                          <a:cs typeface="Times New Roman"/>
                        </a:rPr>
                        <a:t>33,6</a:t>
                      </a:r>
                      <a:endParaRPr lang="pl-PL" sz="1600" b="1" dirty="0">
                        <a:solidFill>
                          <a:srgbClr val="FF0000"/>
                        </a:solidFill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7367" marR="67367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0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Garamond" pitchFamily="18" charset="0"/>
                          <a:ea typeface="Calibri"/>
                          <a:cs typeface="Times New Roman"/>
                        </a:rPr>
                        <a:t>Liczba pracodawców użytkowników korzystających z usług agencji zatrudnienia</a:t>
                      </a:r>
                      <a:endParaRPr lang="pl-PL" sz="11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7367" marR="67367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215</a:t>
                      </a:r>
                      <a:endParaRPr lang="pl-PL" sz="1600" b="1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7367" marR="6736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327</a:t>
                      </a:r>
                      <a:endParaRPr lang="pl-PL" sz="1600" b="1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7367" marR="6736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+112</a:t>
                      </a:r>
                      <a:endParaRPr lang="pl-PL" sz="1600" b="1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7367" marR="6736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rgbClr val="FF0000"/>
                          </a:solidFill>
                          <a:latin typeface="Garamond" pitchFamily="18" charset="0"/>
                          <a:ea typeface="Calibri"/>
                          <a:cs typeface="Times New Roman"/>
                        </a:rPr>
                        <a:t>52,0</a:t>
                      </a:r>
                      <a:endParaRPr lang="pl-PL" sz="1600" b="1" dirty="0">
                        <a:solidFill>
                          <a:srgbClr val="FF0000"/>
                        </a:solidFill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7367" marR="67367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2"/>
          <p:cNvSpPr txBox="1">
            <a:spLocks noChangeArrowheads="1"/>
          </p:cNvSpPr>
          <p:nvPr/>
        </p:nvSpPr>
        <p:spPr bwMode="auto">
          <a:xfrm>
            <a:off x="663575" y="3998913"/>
            <a:ext cx="8012113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29700" name="Text Box 3"/>
          <p:cNvSpPr txBox="1">
            <a:spLocks noChangeArrowheads="1"/>
          </p:cNvSpPr>
          <p:nvPr/>
        </p:nvSpPr>
        <p:spPr bwMode="auto">
          <a:xfrm>
            <a:off x="1979613" y="4292600"/>
            <a:ext cx="2757487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1455738" y="4503738"/>
            <a:ext cx="2611437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467544" y="332656"/>
            <a:ext cx="81956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Działalność agencji pracy tymczasowej </a:t>
            </a:r>
            <a:br>
              <a:rPr lang="pl-PL" sz="32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</a:br>
            <a:r>
              <a:rPr lang="pl-PL" sz="32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na Warmii i Mazurach w 2015 roku</a:t>
            </a:r>
            <a:endParaRPr lang="pl-PL" sz="3200" b="1" dirty="0">
              <a:solidFill>
                <a:srgbClr val="0070C0"/>
              </a:solidFill>
              <a:latin typeface="Garamond" pitchFamily="18" charset="0"/>
              <a:cs typeface="Times New Roman" pitchFamily="18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724219"/>
              </p:ext>
            </p:extLst>
          </p:nvPr>
        </p:nvGraphicFramePr>
        <p:xfrm>
          <a:off x="827585" y="1988840"/>
          <a:ext cx="7848104" cy="3816424"/>
        </p:xfrm>
        <a:graphic>
          <a:graphicData uri="http://schemas.openxmlformats.org/drawingml/2006/table">
            <a:tbl>
              <a:tblPr/>
              <a:tblGrid>
                <a:gridCol w="3827889"/>
                <a:gridCol w="2077111"/>
                <a:gridCol w="1943104"/>
              </a:tblGrid>
              <a:tr h="3289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Garamond" pitchFamily="18" charset="0"/>
                          <a:ea typeface="Times New Roman"/>
                        </a:rPr>
                        <a:t>Nazwa grupy elementarnej zawodów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Garamond" pitchFamily="18" charset="0"/>
                          <a:ea typeface="Times New Roman"/>
                        </a:rPr>
                        <a:t>ogółem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Garamond" pitchFamily="18" charset="0"/>
                          <a:ea typeface="Times New Roman"/>
                        </a:rPr>
                        <a:t>%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23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Garamond" pitchFamily="18" charset="0"/>
                          <a:ea typeface="Times New Roman"/>
                        </a:rPr>
                        <a:t>Robotnicy wykonujący prace proste w przemyśle gdzie indziej niesklasyfikowani</a:t>
                      </a:r>
                      <a:endParaRPr lang="pl-PL" sz="1400" b="1" dirty="0">
                        <a:latin typeface="Garamond" pitchFamily="18" charset="0"/>
                        <a:ea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Garamond" pitchFamily="18" charset="0"/>
                          <a:ea typeface="Times New Roman"/>
                        </a:rPr>
                        <a:t>2812</a:t>
                      </a:r>
                      <a:endParaRPr lang="pl-PL" sz="1400" b="1" dirty="0">
                        <a:latin typeface="Garamond" pitchFamily="18" charset="0"/>
                        <a:ea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rgbClr val="FF0000"/>
                          </a:solidFill>
                          <a:latin typeface="Garamond" pitchFamily="18" charset="0"/>
                          <a:ea typeface="Times New Roman"/>
                        </a:rPr>
                        <a:t>50,0</a:t>
                      </a:r>
                      <a:endParaRPr lang="pl-PL" sz="1400" b="1" dirty="0">
                        <a:solidFill>
                          <a:srgbClr val="FF0000"/>
                        </a:solidFill>
                        <a:latin typeface="Garamond" pitchFamily="18" charset="0"/>
                        <a:ea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430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Garamond" pitchFamily="18" charset="0"/>
                          <a:ea typeface="Times New Roman"/>
                        </a:rPr>
                        <a:t>Monterzy gdzie indziej niesklasyfikowani</a:t>
                      </a:r>
                      <a:endParaRPr lang="pl-PL" sz="1400" b="1" dirty="0">
                        <a:latin typeface="Garamond" pitchFamily="18" charset="0"/>
                        <a:ea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Garamond" pitchFamily="18" charset="0"/>
                          <a:ea typeface="Times New Roman"/>
                        </a:rPr>
                        <a:t>676</a:t>
                      </a:r>
                      <a:endParaRPr lang="pl-PL" sz="1400" b="1" dirty="0">
                        <a:latin typeface="Garamond" pitchFamily="18" charset="0"/>
                        <a:ea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rgbClr val="FF0000"/>
                          </a:solidFill>
                          <a:latin typeface="Garamond" pitchFamily="18" charset="0"/>
                          <a:ea typeface="Times New Roman"/>
                        </a:rPr>
                        <a:t>12,0</a:t>
                      </a:r>
                      <a:endParaRPr lang="pl-PL" sz="1400" b="1" dirty="0">
                        <a:solidFill>
                          <a:srgbClr val="FF0000"/>
                        </a:solidFill>
                        <a:latin typeface="Garamond" pitchFamily="18" charset="0"/>
                        <a:ea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Garamond" pitchFamily="18" charset="0"/>
                          <a:ea typeface="Times New Roman"/>
                        </a:rPr>
                        <a:t>Pracownicy domowej opieki osobistej</a:t>
                      </a:r>
                      <a:r>
                        <a:rPr lang="pl-PL" sz="1400" b="1" baseline="0" dirty="0" smtClean="0">
                          <a:latin typeface="Garamond" pitchFamily="18" charset="0"/>
                          <a:ea typeface="Times New Roman"/>
                        </a:rPr>
                        <a:t> </a:t>
                      </a:r>
                      <a:endParaRPr lang="pl-PL" sz="1400" b="1" dirty="0">
                        <a:latin typeface="Garamond" pitchFamily="18" charset="0"/>
                        <a:ea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Garamond" pitchFamily="18" charset="0"/>
                          <a:ea typeface="Times New Roman"/>
                        </a:rPr>
                        <a:t>380</a:t>
                      </a:r>
                      <a:endParaRPr lang="pl-PL" sz="1400" b="1" dirty="0">
                        <a:latin typeface="Garamond" pitchFamily="18" charset="0"/>
                        <a:ea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rgbClr val="FF0000"/>
                          </a:solidFill>
                          <a:latin typeface="Garamond" pitchFamily="18" charset="0"/>
                          <a:ea typeface="Times New Roman"/>
                        </a:rPr>
                        <a:t>6,8</a:t>
                      </a:r>
                      <a:endParaRPr lang="pl-PL" sz="1400" b="1" dirty="0">
                        <a:solidFill>
                          <a:srgbClr val="FF0000"/>
                        </a:solidFill>
                        <a:latin typeface="Garamond" pitchFamily="18" charset="0"/>
                        <a:ea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430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Garamond" pitchFamily="18" charset="0"/>
                          <a:ea typeface="Times New Roman"/>
                        </a:rPr>
                        <a:t>Sprzedawcy sklepowi</a:t>
                      </a:r>
                      <a:endParaRPr lang="pl-PL" sz="1400" b="1" dirty="0">
                        <a:latin typeface="Garamond" pitchFamily="18" charset="0"/>
                        <a:ea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Garamond" pitchFamily="18" charset="0"/>
                          <a:ea typeface="Times New Roman"/>
                        </a:rPr>
                        <a:t>379</a:t>
                      </a:r>
                      <a:endParaRPr lang="pl-PL" sz="1400" b="1" dirty="0">
                        <a:latin typeface="Garamond" pitchFamily="18" charset="0"/>
                        <a:ea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rgbClr val="FF0000"/>
                          </a:solidFill>
                          <a:latin typeface="Garamond" pitchFamily="18" charset="0"/>
                          <a:ea typeface="Times New Roman"/>
                        </a:rPr>
                        <a:t>6,8</a:t>
                      </a:r>
                      <a:endParaRPr lang="pl-PL" sz="1400" b="1" dirty="0">
                        <a:solidFill>
                          <a:srgbClr val="FF0000"/>
                        </a:solidFill>
                        <a:latin typeface="Garamond" pitchFamily="18" charset="0"/>
                        <a:ea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Garamond" pitchFamily="18" charset="0"/>
                          <a:ea typeface="Times New Roman"/>
                        </a:rPr>
                        <a:t>Układacze towarów na półkach</a:t>
                      </a:r>
                      <a:endParaRPr lang="pl-PL" sz="1400" b="1" dirty="0">
                        <a:latin typeface="Garamond" pitchFamily="18" charset="0"/>
                        <a:ea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Garamond" pitchFamily="18" charset="0"/>
                          <a:ea typeface="Times New Roman"/>
                        </a:rPr>
                        <a:t>205</a:t>
                      </a:r>
                      <a:endParaRPr lang="pl-PL" sz="1400" b="1" dirty="0">
                        <a:latin typeface="Garamond" pitchFamily="18" charset="0"/>
                        <a:ea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rgbClr val="FF0000"/>
                          </a:solidFill>
                          <a:latin typeface="Garamond" pitchFamily="18" charset="0"/>
                          <a:ea typeface="Times New Roman"/>
                        </a:rPr>
                        <a:t>3,6</a:t>
                      </a:r>
                      <a:endParaRPr lang="pl-PL" sz="1400" b="1" dirty="0">
                        <a:solidFill>
                          <a:srgbClr val="FF0000"/>
                        </a:solidFill>
                        <a:latin typeface="Garamond" pitchFamily="18" charset="0"/>
                        <a:ea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23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Garamond" pitchFamily="18" charset="0"/>
                          <a:ea typeface="Times New Roman"/>
                        </a:rPr>
                        <a:t>Kasjerzy bankowi i</a:t>
                      </a:r>
                      <a:r>
                        <a:rPr lang="pl-PL" sz="1400" b="1" baseline="0" dirty="0" smtClean="0">
                          <a:latin typeface="Garamond" pitchFamily="18" charset="0"/>
                          <a:ea typeface="Times New Roman"/>
                        </a:rPr>
                        <a:t> pokrewni</a:t>
                      </a:r>
                      <a:endParaRPr lang="pl-PL" sz="1400" b="1" dirty="0">
                        <a:latin typeface="Garamond" pitchFamily="18" charset="0"/>
                        <a:ea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Garamond" pitchFamily="18" charset="0"/>
                          <a:ea typeface="Times New Roman"/>
                        </a:rPr>
                        <a:t>120</a:t>
                      </a:r>
                      <a:endParaRPr lang="pl-PL" sz="1400" b="1" dirty="0">
                        <a:latin typeface="Garamond" pitchFamily="18" charset="0"/>
                        <a:ea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rgbClr val="FF0000"/>
                          </a:solidFill>
                          <a:latin typeface="Garamond" pitchFamily="18" charset="0"/>
                          <a:ea typeface="Times New Roman"/>
                        </a:rPr>
                        <a:t>2,1</a:t>
                      </a:r>
                      <a:endParaRPr lang="pl-PL" sz="1400" b="1" dirty="0">
                        <a:solidFill>
                          <a:srgbClr val="FF0000"/>
                        </a:solidFill>
                        <a:latin typeface="Garamond" pitchFamily="18" charset="0"/>
                        <a:ea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88640"/>
            <a:ext cx="8712968" cy="194421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2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pl-PL" sz="2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l-PL" sz="2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pl-PL" sz="2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l-PL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Kraje, do których warmińsko-mazurskie agencje pracy tymczasowej kierowały pracowników tymczasowych w roku 2015</a:t>
            </a:r>
            <a:endParaRPr lang="pl-PL" sz="36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27717"/>
              </p:ext>
            </p:extLst>
          </p:nvPr>
        </p:nvGraphicFramePr>
        <p:xfrm>
          <a:off x="755576" y="2555657"/>
          <a:ext cx="7848871" cy="3366526"/>
        </p:xfrm>
        <a:graphic>
          <a:graphicData uri="http://schemas.openxmlformats.org/drawingml/2006/table">
            <a:tbl>
              <a:tblPr/>
              <a:tblGrid>
                <a:gridCol w="4030501"/>
                <a:gridCol w="2192027"/>
                <a:gridCol w="1626343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Kraj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Liczba skierowań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% Ogółu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4879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Polska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5076</a:t>
                      </a:r>
                      <a:endParaRPr lang="pl-PL" sz="1800" b="1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solidFill>
                            <a:srgbClr val="FF0000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91,3</a:t>
                      </a:r>
                      <a:endParaRPr lang="pl-PL" sz="1800" b="1" dirty="0">
                        <a:solidFill>
                          <a:srgbClr val="FF0000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  <a:tr h="6661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b="1">
                          <a:latin typeface="Garamond" pitchFamily="18" charset="0"/>
                          <a:ea typeface="Times New Roman"/>
                          <a:cs typeface="Times New Roman"/>
                        </a:rPr>
                        <a:t>Francja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53</a:t>
                      </a:r>
                      <a:endParaRPr lang="pl-PL" sz="1800" b="1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solidFill>
                            <a:srgbClr val="FF0000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1,3</a:t>
                      </a:r>
                      <a:endParaRPr lang="pl-PL" sz="1800" b="1" dirty="0">
                        <a:solidFill>
                          <a:srgbClr val="FF0000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6051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Niemcy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pl-PL" sz="1800" b="1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462</a:t>
                      </a:r>
                      <a:endParaRPr lang="pl-PL" sz="1800" b="1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solidFill>
                            <a:srgbClr val="FF0000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7,3</a:t>
                      </a:r>
                      <a:endParaRPr lang="pl-PL" sz="1800" b="1" dirty="0">
                        <a:solidFill>
                          <a:srgbClr val="FF0000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4569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Dania</a:t>
                      </a:r>
                      <a:endParaRPr lang="pl-PL" sz="1800" b="1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12</a:t>
                      </a:r>
                      <a:endParaRPr lang="pl-PL" sz="1800" b="1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800" b="1" dirty="0">
                        <a:solidFill>
                          <a:srgbClr val="FF0000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8761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Ogółem we wszystkich państwach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5603</a:t>
                      </a:r>
                      <a:endParaRPr lang="pl-PL" sz="1800" b="1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solidFill>
                            <a:srgbClr val="FF0000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100,0</a:t>
                      </a:r>
                      <a:endParaRPr lang="pl-PL" sz="1800" b="1" dirty="0">
                        <a:solidFill>
                          <a:srgbClr val="FF0000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3"/>
            <a:ext cx="8229600" cy="647849"/>
          </a:xfrm>
          <a:noFill/>
          <a:ln/>
        </p:spPr>
        <p:txBody>
          <a:bodyPr lIns="90000" tIns="46800" rIns="90000" bIns="46800"/>
          <a:lstStyle/>
          <a:p>
            <a:pPr algn="ctr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Działalność agencji zatrudnienia w regionie</a:t>
            </a:r>
            <a:br>
              <a:rPr lang="pl-PL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</a:br>
            <a:r>
              <a:rPr lang="pl-PL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- podsumowanie</a:t>
            </a:r>
            <a:r>
              <a:rPr lang="pl-PL" sz="3200" b="1" dirty="0" smtClean="0">
                <a:latin typeface="Garamond" pitchFamily="18" charset="0"/>
              </a:rPr>
              <a:t>  2015 roku</a:t>
            </a:r>
          </a:p>
        </p:txBody>
      </p:sp>
      <p:sp>
        <p:nvSpPr>
          <p:cNvPr id="156791" name="Line 119"/>
          <p:cNvSpPr>
            <a:spLocks noChangeShapeType="1"/>
          </p:cNvSpPr>
          <p:nvPr/>
        </p:nvSpPr>
        <p:spPr bwMode="auto">
          <a:xfrm>
            <a:off x="3800475" y="24003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graphicFrame>
        <p:nvGraphicFramePr>
          <p:cNvPr id="157011" name="Group 3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442284"/>
              </p:ext>
            </p:extLst>
          </p:nvPr>
        </p:nvGraphicFramePr>
        <p:xfrm>
          <a:off x="467544" y="1628800"/>
          <a:ext cx="8352927" cy="4448843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104456"/>
                <a:gridCol w="2007536"/>
                <a:gridCol w="2240935"/>
              </a:tblGrid>
              <a:tr h="67057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aramond" pitchFamily="18" charset="0"/>
                        </a:rPr>
                        <a:t>Działania Agencji Zatrudnienia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aramond" pitchFamily="18" charset="0"/>
                        </a:rPr>
                        <a:t>Liczba osób, objętych działaniem agencji zatrudnienia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3753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aramond" pitchFamily="18" charset="0"/>
                        </a:rPr>
                        <a:t>2014 rok</a:t>
                      </a:r>
                      <a:endParaRPr kumimoji="0" lang="pl-P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aramond" pitchFamily="18" charset="0"/>
                        </a:rPr>
                        <a:t>2015 rok</a:t>
                      </a:r>
                      <a:endParaRPr kumimoji="0" lang="pl-P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/>
                </a:tc>
              </a:tr>
              <a:tr h="6879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aramond" pitchFamily="18" charset="0"/>
                        </a:rPr>
                        <a:t>Pośrednictwo pracy na terenie RP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(liczba osób, które podjęły zatrudnienie)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rgbClr val="FF0000"/>
                          </a:solidFill>
                          <a:latin typeface="Garamond" pitchFamily="18" charset="0"/>
                        </a:rPr>
                        <a:t>811</a:t>
                      </a:r>
                      <a:endParaRPr lang="pl-PL" sz="1600" dirty="0">
                        <a:solidFill>
                          <a:srgbClr val="FF0000"/>
                        </a:solidFill>
                        <a:latin typeface="Garamond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rgbClr val="FF0000"/>
                          </a:solidFill>
                          <a:latin typeface="Garamond" panose="02020404030301010803" pitchFamily="18" charset="0"/>
                        </a:rPr>
                        <a:t>1484</a:t>
                      </a:r>
                      <a:endParaRPr lang="pl-PL" sz="1600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horzOverflow="overflow"/>
                </a:tc>
              </a:tr>
              <a:tr h="6879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aramond" pitchFamily="18" charset="0"/>
                        </a:rPr>
                        <a:t>Pośrednictwo do pracy za granicą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(liczba osób skierowanych do pracy)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rgbClr val="FF0000"/>
                          </a:solidFill>
                          <a:latin typeface="Garamond" pitchFamily="18" charset="0"/>
                        </a:rPr>
                        <a:t>426</a:t>
                      </a:r>
                      <a:endParaRPr lang="pl-PL" sz="1600" dirty="0">
                        <a:solidFill>
                          <a:srgbClr val="FF0000"/>
                        </a:solidFill>
                        <a:latin typeface="Garamond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rgbClr val="FF0000"/>
                          </a:solidFill>
                          <a:latin typeface="Garamond" panose="02020404030301010803" pitchFamily="18" charset="0"/>
                        </a:rPr>
                        <a:t>1826</a:t>
                      </a:r>
                      <a:endParaRPr lang="pl-PL" sz="1600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horzOverflow="overflow"/>
                </a:tc>
              </a:tr>
              <a:tr h="70533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aramond" pitchFamily="18" charset="0"/>
                        </a:rPr>
                        <a:t>Doradztwo personalne </a:t>
                      </a:r>
                      <a:br>
                        <a:rPr kumimoji="0" lang="pl-PL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aramond" pitchFamily="18" charset="0"/>
                        </a:rPr>
                      </a:br>
                      <a:r>
                        <a:rPr kumimoji="0" lang="pl-PL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aramond" pitchFamily="18" charset="0"/>
                        </a:rPr>
                        <a:t>(liczba pracodawców)</a:t>
                      </a:r>
                      <a:endParaRPr kumimoji="0" 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rgbClr val="FF0000"/>
                          </a:solidFill>
                          <a:latin typeface="Garamond" pitchFamily="18" charset="0"/>
                        </a:rPr>
                        <a:t>150</a:t>
                      </a:r>
                      <a:endParaRPr lang="pl-PL" sz="1600" dirty="0">
                        <a:solidFill>
                          <a:srgbClr val="FF0000"/>
                        </a:solidFill>
                        <a:latin typeface="Garamond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rgbClr val="FF0000"/>
                          </a:solidFill>
                          <a:latin typeface="Garamond" panose="02020404030301010803" pitchFamily="18" charset="0"/>
                        </a:rPr>
                        <a:t>484</a:t>
                      </a:r>
                      <a:endParaRPr lang="pl-PL" sz="1600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horzOverflow="overflow"/>
                </a:tc>
              </a:tr>
              <a:tr h="6786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aramond" pitchFamily="18" charset="0"/>
                        </a:rPr>
                        <a:t>Poradnictwo zawodowe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(liczba osób, które skorzystały z usług)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rgbClr val="FF0000"/>
                          </a:solidFill>
                          <a:latin typeface="Garamond" pitchFamily="18" charset="0"/>
                        </a:rPr>
                        <a:t>6 859</a:t>
                      </a:r>
                      <a:endParaRPr lang="pl-PL" sz="1600" dirty="0">
                        <a:solidFill>
                          <a:srgbClr val="FF0000"/>
                        </a:solidFill>
                        <a:latin typeface="Garamond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rgbClr val="FF0000"/>
                          </a:solidFill>
                          <a:latin typeface="Garamond" panose="02020404030301010803" pitchFamily="18" charset="0"/>
                        </a:rPr>
                        <a:t>14 700</a:t>
                      </a:r>
                      <a:endParaRPr lang="pl-PL" sz="1600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horzOverflow="overflow"/>
                </a:tc>
              </a:tr>
              <a:tr h="68079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aramond" pitchFamily="18" charset="0"/>
                        </a:rPr>
                        <a:t>Praca tymczasowa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(liczba osób skierowanych do pracy)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rgbClr val="FF0000"/>
                          </a:solidFill>
                          <a:latin typeface="Garamond" pitchFamily="18" charset="0"/>
                        </a:rPr>
                        <a:t>4 954</a:t>
                      </a:r>
                      <a:endParaRPr lang="pl-PL" sz="1600" dirty="0">
                        <a:solidFill>
                          <a:srgbClr val="FF0000"/>
                        </a:solidFill>
                        <a:latin typeface="Garamond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rgbClr val="FF0000"/>
                          </a:solidFill>
                          <a:latin typeface="Garamond" panose="02020404030301010803" pitchFamily="18" charset="0"/>
                        </a:rPr>
                        <a:t>5 603</a:t>
                      </a:r>
                      <a:endParaRPr lang="pl-PL" sz="1600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200" b="1" dirty="0" smtClean="0">
                <a:latin typeface="Garamond" panose="02020404030301010803" pitchFamily="18" charset="0"/>
              </a:rPr>
              <a:t>Działalność agencji zatrudnienia w Polsce w zakresie pośrednictwa pracy oraz pracy tymczasowej w latach 2003 - 2015</a:t>
            </a:r>
            <a:endParaRPr lang="pl-PL" sz="3200" b="1" dirty="0">
              <a:latin typeface="Garamond" panose="02020404030301010803" pitchFamily="18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5553623"/>
              </p:ext>
            </p:extLst>
          </p:nvPr>
        </p:nvGraphicFramePr>
        <p:xfrm>
          <a:off x="827586" y="2060853"/>
          <a:ext cx="7700072" cy="4416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0169"/>
                <a:gridCol w="1540169"/>
                <a:gridCol w="1540169"/>
                <a:gridCol w="1539396"/>
                <a:gridCol w="1540169"/>
              </a:tblGrid>
              <a:tr h="481384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Garamond" panose="02020404030301010803" pitchFamily="18" charset="0"/>
                        </a:rPr>
                        <a:t>    Lata</a:t>
                      </a:r>
                      <a:endParaRPr lang="pl-PL" sz="1400" dirty="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Garamond" panose="02020404030301010803" pitchFamily="18" charset="0"/>
                        </a:rPr>
                        <a:t>Osoby zatrudnione za pośrednictwem agencji zatrudnienia </a:t>
                      </a:r>
                      <a:br>
                        <a:rPr lang="pl-PL" sz="1400" dirty="0">
                          <a:effectLst/>
                          <a:latin typeface="Garamond" panose="02020404030301010803" pitchFamily="18" charset="0"/>
                        </a:rPr>
                      </a:br>
                      <a:r>
                        <a:rPr lang="pl-PL" sz="1400" dirty="0">
                          <a:effectLst/>
                          <a:latin typeface="Garamond" panose="02020404030301010803" pitchFamily="18" charset="0"/>
                        </a:rPr>
                        <a:t>w zakresie:</a:t>
                      </a:r>
                      <a:endParaRPr lang="pl-PL" sz="1400" dirty="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3343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Garamond" panose="02020404030301010803" pitchFamily="18" charset="0"/>
                        </a:rPr>
                        <a:t>Pośrednictwa pracy</a:t>
                      </a:r>
                      <a:endParaRPr lang="pl-PL" sz="1400" b="1" dirty="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  <a:latin typeface="Garamond" panose="02020404030301010803" pitchFamily="18" charset="0"/>
                        </a:rPr>
                        <a:t>Pracy tymczasowej</a:t>
                      </a:r>
                      <a:endParaRPr lang="pl-PL" sz="1400" b="1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343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  <a:latin typeface="Garamond" panose="02020404030301010803" pitchFamily="18" charset="0"/>
                        </a:rPr>
                        <a:t>ogółem</a:t>
                      </a:r>
                      <a:endParaRPr lang="pl-PL" sz="1400" b="1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Garamond" panose="02020404030301010803" pitchFamily="18" charset="0"/>
                        </a:rPr>
                        <a:t>w tym</a:t>
                      </a:r>
                      <a:endParaRPr lang="pl-PL" sz="1400" b="1" dirty="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3343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  <a:latin typeface="Garamond" panose="02020404030301010803" pitchFamily="18" charset="0"/>
                        </a:rPr>
                        <a:t>Na terenie RP</a:t>
                      </a:r>
                      <a:endParaRPr lang="pl-PL" sz="1400" b="1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Garamond" panose="02020404030301010803" pitchFamily="18" charset="0"/>
                        </a:rPr>
                        <a:t>Za granicą</a:t>
                      </a:r>
                      <a:endParaRPr lang="pl-PL" sz="1400" b="1" dirty="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33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anose="02020404030301010803" pitchFamily="18" charset="0"/>
                        </a:rPr>
                        <a:t>2003r.</a:t>
                      </a:r>
                      <a:endParaRPr lang="pl-PL" sz="140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anose="02020404030301010803" pitchFamily="18" charset="0"/>
                        </a:rPr>
                        <a:t>125 127</a:t>
                      </a:r>
                      <a:endParaRPr lang="pl-PL" sz="140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anose="02020404030301010803" pitchFamily="18" charset="0"/>
                        </a:rPr>
                        <a:t>83 961</a:t>
                      </a:r>
                      <a:endParaRPr lang="pl-PL" sz="140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anose="02020404030301010803" pitchFamily="18" charset="0"/>
                        </a:rPr>
                        <a:t>41 166</a:t>
                      </a:r>
                      <a:endParaRPr lang="pl-PL" sz="140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anose="02020404030301010803" pitchFamily="18" charset="0"/>
                        </a:rPr>
                        <a:t>31 628</a:t>
                      </a:r>
                      <a:endParaRPr lang="pl-PL" sz="140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3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anose="02020404030301010803" pitchFamily="18" charset="0"/>
                        </a:rPr>
                        <a:t>2004r.</a:t>
                      </a:r>
                      <a:endParaRPr lang="pl-PL" sz="140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anose="02020404030301010803" pitchFamily="18" charset="0"/>
                        </a:rPr>
                        <a:t>98 888</a:t>
                      </a:r>
                      <a:endParaRPr lang="pl-PL" sz="140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anose="02020404030301010803" pitchFamily="18" charset="0"/>
                        </a:rPr>
                        <a:t>46 572</a:t>
                      </a:r>
                      <a:endParaRPr lang="pl-PL" sz="140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anose="02020404030301010803" pitchFamily="18" charset="0"/>
                        </a:rPr>
                        <a:t>52 316</a:t>
                      </a:r>
                      <a:endParaRPr lang="pl-PL" sz="140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anose="02020404030301010803" pitchFamily="18" charset="0"/>
                        </a:rPr>
                        <a:t>167 644</a:t>
                      </a:r>
                      <a:endParaRPr lang="pl-PL" sz="140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3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anose="02020404030301010803" pitchFamily="18" charset="0"/>
                        </a:rPr>
                        <a:t>2005r.</a:t>
                      </a:r>
                      <a:endParaRPr lang="pl-PL" sz="140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anose="02020404030301010803" pitchFamily="18" charset="0"/>
                        </a:rPr>
                        <a:t>162 656</a:t>
                      </a:r>
                      <a:endParaRPr lang="pl-PL" sz="140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anose="02020404030301010803" pitchFamily="18" charset="0"/>
                        </a:rPr>
                        <a:t>81 624</a:t>
                      </a:r>
                      <a:endParaRPr lang="pl-PL" sz="140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anose="02020404030301010803" pitchFamily="18" charset="0"/>
                        </a:rPr>
                        <a:t>81 032</a:t>
                      </a:r>
                      <a:endParaRPr lang="pl-PL" sz="140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anose="02020404030301010803" pitchFamily="18" charset="0"/>
                        </a:rPr>
                        <a:t>206 665</a:t>
                      </a:r>
                      <a:endParaRPr lang="pl-PL" sz="140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3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anose="02020404030301010803" pitchFamily="18" charset="0"/>
                        </a:rPr>
                        <a:t>2006r.</a:t>
                      </a:r>
                      <a:endParaRPr lang="pl-PL" sz="140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anose="02020404030301010803" pitchFamily="18" charset="0"/>
                        </a:rPr>
                        <a:t>247 761</a:t>
                      </a:r>
                      <a:endParaRPr lang="pl-PL" sz="140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anose="02020404030301010803" pitchFamily="18" charset="0"/>
                        </a:rPr>
                        <a:t>128 514</a:t>
                      </a:r>
                      <a:endParaRPr lang="pl-PL" sz="140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anose="02020404030301010803" pitchFamily="18" charset="0"/>
                        </a:rPr>
                        <a:t>119 247</a:t>
                      </a:r>
                      <a:endParaRPr lang="pl-PL" sz="140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anose="02020404030301010803" pitchFamily="18" charset="0"/>
                        </a:rPr>
                        <a:t>288 440</a:t>
                      </a:r>
                      <a:endParaRPr lang="pl-PL" sz="140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3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anose="02020404030301010803" pitchFamily="18" charset="0"/>
                        </a:rPr>
                        <a:t>2007r.</a:t>
                      </a:r>
                      <a:endParaRPr lang="pl-PL" sz="140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anose="02020404030301010803" pitchFamily="18" charset="0"/>
                        </a:rPr>
                        <a:t>356 163</a:t>
                      </a:r>
                      <a:endParaRPr lang="pl-PL" sz="140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anose="02020404030301010803" pitchFamily="18" charset="0"/>
                        </a:rPr>
                        <a:t>207 140</a:t>
                      </a:r>
                      <a:endParaRPr lang="pl-PL" sz="140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anose="02020404030301010803" pitchFamily="18" charset="0"/>
                        </a:rPr>
                        <a:t>149 023</a:t>
                      </a:r>
                      <a:endParaRPr lang="pl-PL" sz="140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anose="02020404030301010803" pitchFamily="18" charset="0"/>
                        </a:rPr>
                        <a:t>486 591</a:t>
                      </a:r>
                      <a:endParaRPr lang="pl-PL" sz="140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3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anose="02020404030301010803" pitchFamily="18" charset="0"/>
                        </a:rPr>
                        <a:t>2008r.</a:t>
                      </a:r>
                      <a:endParaRPr lang="pl-PL" sz="140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anose="02020404030301010803" pitchFamily="18" charset="0"/>
                        </a:rPr>
                        <a:t>327 860</a:t>
                      </a:r>
                      <a:endParaRPr lang="pl-PL" sz="140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anose="02020404030301010803" pitchFamily="18" charset="0"/>
                        </a:rPr>
                        <a:t>195 888</a:t>
                      </a:r>
                      <a:endParaRPr lang="pl-PL" sz="140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anose="02020404030301010803" pitchFamily="18" charset="0"/>
                        </a:rPr>
                        <a:t>131 972</a:t>
                      </a:r>
                      <a:endParaRPr lang="pl-PL" sz="140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anose="02020404030301010803" pitchFamily="18" charset="0"/>
                        </a:rPr>
                        <a:t>474 747</a:t>
                      </a:r>
                      <a:endParaRPr lang="pl-PL" sz="140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3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anose="02020404030301010803" pitchFamily="18" charset="0"/>
                        </a:rPr>
                        <a:t>2009r.</a:t>
                      </a:r>
                      <a:endParaRPr lang="pl-PL" sz="140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anose="02020404030301010803" pitchFamily="18" charset="0"/>
                        </a:rPr>
                        <a:t>275 539</a:t>
                      </a:r>
                      <a:endParaRPr lang="pl-PL" sz="140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anose="02020404030301010803" pitchFamily="18" charset="0"/>
                        </a:rPr>
                        <a:t>178 242</a:t>
                      </a:r>
                      <a:endParaRPr lang="pl-PL" sz="140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anose="02020404030301010803" pitchFamily="18" charset="0"/>
                        </a:rPr>
                        <a:t>97 297</a:t>
                      </a:r>
                      <a:endParaRPr lang="pl-PL" sz="140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anose="02020404030301010803" pitchFamily="18" charset="0"/>
                        </a:rPr>
                        <a:t>379 103</a:t>
                      </a:r>
                      <a:endParaRPr lang="pl-PL" sz="140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3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anose="02020404030301010803" pitchFamily="18" charset="0"/>
                        </a:rPr>
                        <a:t>2010r.</a:t>
                      </a:r>
                      <a:endParaRPr lang="pl-PL" sz="140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anose="02020404030301010803" pitchFamily="18" charset="0"/>
                        </a:rPr>
                        <a:t>298 937</a:t>
                      </a:r>
                      <a:endParaRPr lang="pl-PL" sz="140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anose="02020404030301010803" pitchFamily="18" charset="0"/>
                        </a:rPr>
                        <a:t>208 872</a:t>
                      </a:r>
                      <a:endParaRPr lang="pl-PL" sz="140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anose="02020404030301010803" pitchFamily="18" charset="0"/>
                        </a:rPr>
                        <a:t>90 065</a:t>
                      </a:r>
                      <a:endParaRPr lang="pl-PL" sz="140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anose="02020404030301010803" pitchFamily="18" charset="0"/>
                        </a:rPr>
                        <a:t>433 102</a:t>
                      </a:r>
                      <a:endParaRPr lang="pl-PL" sz="140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3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anose="02020404030301010803" pitchFamily="18" charset="0"/>
                        </a:rPr>
                        <a:t>2011r.</a:t>
                      </a:r>
                      <a:endParaRPr lang="pl-PL" sz="140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anose="02020404030301010803" pitchFamily="18" charset="0"/>
                        </a:rPr>
                        <a:t>317 952</a:t>
                      </a:r>
                      <a:endParaRPr lang="pl-PL" sz="140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anose="02020404030301010803" pitchFamily="18" charset="0"/>
                        </a:rPr>
                        <a:t>209 146</a:t>
                      </a:r>
                      <a:endParaRPr lang="pl-PL" sz="140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anose="02020404030301010803" pitchFamily="18" charset="0"/>
                        </a:rPr>
                        <a:t>108 806</a:t>
                      </a:r>
                      <a:endParaRPr lang="pl-PL" sz="140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anose="02020404030301010803" pitchFamily="18" charset="0"/>
                        </a:rPr>
                        <a:t>499 024</a:t>
                      </a:r>
                      <a:endParaRPr lang="pl-PL" sz="140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3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anose="02020404030301010803" pitchFamily="18" charset="0"/>
                        </a:rPr>
                        <a:t>2012r.</a:t>
                      </a:r>
                      <a:endParaRPr lang="pl-PL" sz="140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anose="02020404030301010803" pitchFamily="18" charset="0"/>
                        </a:rPr>
                        <a:t>296 412</a:t>
                      </a:r>
                      <a:endParaRPr lang="pl-PL" sz="140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anose="02020404030301010803" pitchFamily="18" charset="0"/>
                        </a:rPr>
                        <a:t>194 412</a:t>
                      </a:r>
                      <a:endParaRPr lang="pl-PL" sz="140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anose="02020404030301010803" pitchFamily="18" charset="0"/>
                        </a:rPr>
                        <a:t>102 000</a:t>
                      </a:r>
                      <a:endParaRPr lang="pl-PL" sz="140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anose="02020404030301010803" pitchFamily="18" charset="0"/>
                        </a:rPr>
                        <a:t>509 347</a:t>
                      </a:r>
                      <a:endParaRPr lang="pl-PL" sz="140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3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anose="02020404030301010803" pitchFamily="18" charset="0"/>
                        </a:rPr>
                        <a:t>2013r.</a:t>
                      </a:r>
                      <a:endParaRPr lang="pl-PL" sz="140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anose="02020404030301010803" pitchFamily="18" charset="0"/>
                        </a:rPr>
                        <a:t>373 373</a:t>
                      </a:r>
                      <a:endParaRPr lang="pl-PL" sz="140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anose="02020404030301010803" pitchFamily="18" charset="0"/>
                        </a:rPr>
                        <a:t>162 574</a:t>
                      </a:r>
                      <a:endParaRPr lang="pl-PL" sz="140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anose="02020404030301010803" pitchFamily="18" charset="0"/>
                        </a:rPr>
                        <a:t>110 799</a:t>
                      </a:r>
                      <a:endParaRPr lang="pl-PL" sz="140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anose="02020404030301010803" pitchFamily="18" charset="0"/>
                        </a:rPr>
                        <a:t>559 465</a:t>
                      </a:r>
                      <a:endParaRPr lang="pl-PL" sz="140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3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anose="02020404030301010803" pitchFamily="18" charset="0"/>
                        </a:rPr>
                        <a:t>2014r.</a:t>
                      </a:r>
                      <a:endParaRPr lang="pl-PL" sz="140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anose="02020404030301010803" pitchFamily="18" charset="0"/>
                        </a:rPr>
                        <a:t>329 455</a:t>
                      </a:r>
                      <a:endParaRPr lang="pl-PL" sz="140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anose="02020404030301010803" pitchFamily="18" charset="0"/>
                        </a:rPr>
                        <a:t>220 422</a:t>
                      </a:r>
                      <a:endParaRPr lang="pl-PL" sz="140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anose="02020404030301010803" pitchFamily="18" charset="0"/>
                        </a:rPr>
                        <a:t>109 033</a:t>
                      </a:r>
                      <a:endParaRPr lang="pl-PL" sz="140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anose="02020404030301010803" pitchFamily="18" charset="0"/>
                        </a:rPr>
                        <a:t>699 278</a:t>
                      </a:r>
                      <a:endParaRPr lang="pl-PL" sz="140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3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anose="02020404030301010803" pitchFamily="18" charset="0"/>
                        </a:rPr>
                        <a:t>2015r.</a:t>
                      </a:r>
                      <a:endParaRPr lang="pl-PL" sz="140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anose="02020404030301010803" pitchFamily="18" charset="0"/>
                        </a:rPr>
                        <a:t>412 361</a:t>
                      </a:r>
                      <a:endParaRPr lang="pl-PL" sz="140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anose="02020404030301010803" pitchFamily="18" charset="0"/>
                        </a:rPr>
                        <a:t>278 062</a:t>
                      </a:r>
                      <a:endParaRPr lang="pl-PL" sz="140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anose="02020404030301010803" pitchFamily="18" charset="0"/>
                        </a:rPr>
                        <a:t>134 299</a:t>
                      </a:r>
                      <a:endParaRPr lang="pl-PL" sz="140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Garamond" panose="02020404030301010803" pitchFamily="18" charset="0"/>
                        </a:rPr>
                        <a:t>799 727</a:t>
                      </a:r>
                      <a:endParaRPr lang="pl-PL" sz="1400" dirty="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81578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LOGO-WUP mał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476250"/>
            <a:ext cx="1843088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619250" y="548680"/>
            <a:ext cx="669716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</a:t>
            </a:r>
            <a:r>
              <a:rPr lang="pl-PL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Wojewódzki Urząd Pracy </a:t>
            </a:r>
            <a:br>
              <a:rPr lang="pl-PL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</a:br>
            <a:r>
              <a:rPr lang="pl-PL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                     w Olsztynie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539750" y="1720850"/>
            <a:ext cx="8280722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endParaRPr lang="pl-PL" sz="3600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algn="ctr">
              <a:defRPr/>
            </a:pPr>
            <a:r>
              <a:rPr lang="pl-PL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Działalność kontrolna Wojewódzkiego Urzędu Pracy </a:t>
            </a:r>
          </a:p>
          <a:p>
            <a:pPr algn="ctr">
              <a:defRPr/>
            </a:pPr>
            <a:r>
              <a:rPr lang="pl-PL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w Olsztynie w roku 2014</a:t>
            </a:r>
            <a:r>
              <a:rPr lang="pl-PL" sz="4400" b="1" dirty="0" smtClean="0"/>
              <a:t/>
            </a:r>
            <a:br>
              <a:rPr lang="pl-PL" sz="4400" b="1" dirty="0" smtClean="0"/>
            </a:br>
            <a:endParaRPr lang="pl-PL" sz="3600" b="1" dirty="0">
              <a:latin typeface="Times New Roman" pitchFamily="18" charset="0"/>
            </a:endParaRPr>
          </a:p>
        </p:txBody>
      </p:sp>
      <p:sp>
        <p:nvSpPr>
          <p:cNvPr id="10245" name="Text Box 11"/>
          <p:cNvSpPr txBox="1">
            <a:spLocks noChangeArrowheads="1"/>
          </p:cNvSpPr>
          <p:nvPr/>
        </p:nvSpPr>
        <p:spPr bwMode="auto">
          <a:xfrm>
            <a:off x="611188" y="4816475"/>
            <a:ext cx="5329237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dirty="0">
                <a:latin typeface="Garamond" pitchFamily="18" charset="0"/>
              </a:rPr>
              <a:t>Kamila Skalska</a:t>
            </a:r>
          </a:p>
          <a:p>
            <a:endParaRPr lang="pl-PL" dirty="0">
              <a:latin typeface="Garamond" pitchFamily="18" charset="0"/>
            </a:endParaRPr>
          </a:p>
          <a:p>
            <a:r>
              <a:rPr lang="pl-PL" dirty="0">
                <a:latin typeface="Garamond" pitchFamily="18" charset="0"/>
              </a:rPr>
              <a:t>Pośrednik pracy </a:t>
            </a:r>
          </a:p>
          <a:p>
            <a:r>
              <a:rPr lang="pl-PL" dirty="0">
                <a:latin typeface="Garamond" pitchFamily="18" charset="0"/>
              </a:rPr>
              <a:t>Wojewódzki Urząd Pracy </a:t>
            </a:r>
          </a:p>
          <a:p>
            <a:r>
              <a:rPr lang="pl-PL" dirty="0">
                <a:latin typeface="Garamond" pitchFamily="18" charset="0"/>
              </a:rPr>
              <a:t>w Olsztynie</a:t>
            </a:r>
          </a:p>
        </p:txBody>
      </p:sp>
      <p:sp>
        <p:nvSpPr>
          <p:cNvPr id="10246" name="Text Box 12"/>
          <p:cNvSpPr txBox="1">
            <a:spLocks noChangeArrowheads="1"/>
          </p:cNvSpPr>
          <p:nvPr/>
        </p:nvSpPr>
        <p:spPr bwMode="auto">
          <a:xfrm>
            <a:off x="3348038" y="6165850"/>
            <a:ext cx="2016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dirty="0">
                <a:latin typeface="Garamond" pitchFamily="18" charset="0"/>
              </a:rPr>
              <a:t>Olsztyn </a:t>
            </a:r>
            <a:r>
              <a:rPr lang="pl-PL" dirty="0" smtClean="0">
                <a:latin typeface="Garamond" pitchFamily="18" charset="0"/>
              </a:rPr>
              <a:t>2015</a:t>
            </a:r>
            <a:endParaRPr lang="pl-PL" dirty="0">
              <a:latin typeface="Garamond" pitchFamily="18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339975" y="2132856"/>
            <a:ext cx="4176713" cy="1626344"/>
          </a:xfrm>
        </p:spPr>
        <p:txBody>
          <a:bodyPr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2400" b="1" dirty="0" smtClean="0">
                <a:solidFill>
                  <a:srgbClr val="FF3300"/>
                </a:solidFill>
              </a:rPr>
              <a:t>                 </a:t>
            </a:r>
            <a:br>
              <a:rPr lang="pl-PL" sz="2400" b="1" dirty="0" smtClean="0">
                <a:solidFill>
                  <a:srgbClr val="FF3300"/>
                </a:solidFill>
              </a:rPr>
            </a:br>
            <a:r>
              <a:rPr lang="pl-PL" sz="2400" b="1" dirty="0" smtClean="0">
                <a:solidFill>
                  <a:srgbClr val="FF3300"/>
                </a:solidFill>
              </a:rPr>
              <a:t/>
            </a:r>
            <a:br>
              <a:rPr lang="pl-PL" sz="2400" b="1" dirty="0" smtClean="0">
                <a:solidFill>
                  <a:srgbClr val="FF3300"/>
                </a:solidFill>
              </a:rPr>
            </a:br>
            <a:r>
              <a:rPr lang="pl-PL" sz="2400" b="1" dirty="0" smtClean="0">
                <a:solidFill>
                  <a:srgbClr val="FF3300"/>
                </a:solidFill>
              </a:rPr>
              <a:t/>
            </a:r>
            <a:br>
              <a:rPr lang="pl-PL" sz="2400" b="1" dirty="0" smtClean="0">
                <a:solidFill>
                  <a:srgbClr val="FF3300"/>
                </a:solidFill>
              </a:rPr>
            </a:br>
            <a:r>
              <a:rPr lang="pl-PL" sz="2400" b="1" dirty="0" smtClean="0">
                <a:solidFill>
                  <a:srgbClr val="FF3300"/>
                </a:solidFill>
              </a:rPr>
              <a:t/>
            </a:r>
            <a:br>
              <a:rPr lang="pl-PL" sz="2400" b="1" dirty="0" smtClean="0">
                <a:solidFill>
                  <a:srgbClr val="FF3300"/>
                </a:solidFill>
              </a:rPr>
            </a:br>
            <a:r>
              <a:rPr lang="pl-PL" sz="2400" b="1" dirty="0" smtClean="0">
                <a:solidFill>
                  <a:srgbClr val="FF3300"/>
                </a:solidFill>
              </a:rPr>
              <a:t/>
            </a:r>
            <a:br>
              <a:rPr lang="pl-PL" sz="2400" b="1" dirty="0" smtClean="0">
                <a:solidFill>
                  <a:srgbClr val="FF3300"/>
                </a:solidFill>
              </a:rPr>
            </a:br>
            <a:r>
              <a:rPr lang="pl-PL" sz="2400" b="1" dirty="0" smtClean="0">
                <a:solidFill>
                  <a:srgbClr val="FF3300"/>
                </a:solidFill>
              </a:rPr>
              <a:t/>
            </a:r>
            <a:br>
              <a:rPr lang="pl-PL" sz="2400" b="1" dirty="0" smtClean="0">
                <a:solidFill>
                  <a:srgbClr val="FF3300"/>
                </a:solidFill>
              </a:rPr>
            </a:br>
            <a:r>
              <a:rPr lang="pl-PL" sz="2400" b="1" dirty="0" smtClean="0">
                <a:solidFill>
                  <a:srgbClr val="FF3300"/>
                </a:solidFill>
              </a:rPr>
              <a:t/>
            </a:r>
            <a:br>
              <a:rPr lang="pl-PL" sz="2400" b="1" dirty="0" smtClean="0">
                <a:solidFill>
                  <a:srgbClr val="FF3300"/>
                </a:solidFill>
              </a:rPr>
            </a:br>
            <a:r>
              <a:rPr lang="pl-PL" sz="2400" b="1" dirty="0" smtClean="0">
                <a:solidFill>
                  <a:srgbClr val="FF3300"/>
                </a:solidFill>
              </a:rPr>
              <a:t>                  </a:t>
            </a:r>
            <a:br>
              <a:rPr lang="pl-PL" sz="2400" b="1" dirty="0" smtClean="0">
                <a:solidFill>
                  <a:srgbClr val="FF3300"/>
                </a:solidFill>
              </a:rPr>
            </a:br>
            <a:r>
              <a:rPr lang="pl-PL" sz="2400" b="1" dirty="0" smtClean="0">
                <a:solidFill>
                  <a:srgbClr val="FF3300"/>
                </a:solidFill>
              </a:rPr>
              <a:t/>
            </a:r>
            <a:br>
              <a:rPr lang="pl-PL" sz="2400" b="1" dirty="0" smtClean="0">
                <a:solidFill>
                  <a:srgbClr val="FF3300"/>
                </a:solidFill>
              </a:rPr>
            </a:br>
            <a:r>
              <a:rPr lang="pl-PL" sz="2400" b="1" dirty="0" smtClean="0">
                <a:solidFill>
                  <a:srgbClr val="FF3300"/>
                </a:solidFill>
              </a:rPr>
              <a:t/>
            </a:r>
            <a:br>
              <a:rPr lang="pl-PL" sz="2400" b="1" dirty="0" smtClean="0">
                <a:solidFill>
                  <a:srgbClr val="FF3300"/>
                </a:solidFill>
              </a:rPr>
            </a:br>
            <a:r>
              <a:rPr lang="pl-PL" sz="2400" b="1" dirty="0" smtClean="0">
                <a:solidFill>
                  <a:srgbClr val="FF3300"/>
                </a:solidFill>
              </a:rPr>
              <a:t/>
            </a:r>
            <a:br>
              <a:rPr lang="pl-PL" sz="2400" b="1" dirty="0" smtClean="0">
                <a:solidFill>
                  <a:srgbClr val="FF3300"/>
                </a:solidFill>
              </a:rPr>
            </a:br>
            <a:r>
              <a:rPr lang="pl-PL" sz="2400" b="1" dirty="0" smtClean="0">
                <a:solidFill>
                  <a:srgbClr val="FF3300"/>
                </a:solidFill>
              </a:rPr>
              <a:t/>
            </a:r>
            <a:br>
              <a:rPr lang="pl-PL" sz="2400" b="1" dirty="0" smtClean="0">
                <a:solidFill>
                  <a:srgbClr val="FF3300"/>
                </a:solidFill>
              </a:rPr>
            </a:br>
            <a:r>
              <a:rPr lang="pl-PL" sz="2400" b="1" dirty="0" smtClean="0">
                <a:solidFill>
                  <a:srgbClr val="FF3300"/>
                </a:solidFill>
              </a:rPr>
              <a:t/>
            </a:r>
            <a:br>
              <a:rPr lang="pl-PL" sz="2400" b="1" dirty="0" smtClean="0">
                <a:solidFill>
                  <a:srgbClr val="FF3300"/>
                </a:solidFill>
              </a:rPr>
            </a:br>
            <a:r>
              <a:rPr lang="pl-PL" sz="2400" b="1" dirty="0" smtClean="0">
                <a:solidFill>
                  <a:srgbClr val="FF3300"/>
                </a:solidFill>
              </a:rPr>
              <a:t/>
            </a:r>
            <a:br>
              <a:rPr lang="pl-PL" sz="2400" b="1" dirty="0" smtClean="0">
                <a:solidFill>
                  <a:srgbClr val="FF3300"/>
                </a:solidFill>
              </a:rPr>
            </a:br>
            <a:r>
              <a:rPr lang="pl-PL" sz="2400" b="1" dirty="0" smtClean="0">
                <a:solidFill>
                  <a:srgbClr val="FF3300"/>
                </a:solidFill>
              </a:rPr>
              <a:t/>
            </a:r>
            <a:br>
              <a:rPr lang="pl-PL" sz="2400" b="1" dirty="0" smtClean="0">
                <a:solidFill>
                  <a:srgbClr val="FF3300"/>
                </a:solidFill>
              </a:rPr>
            </a:br>
            <a:r>
              <a:rPr lang="pl-PL" sz="2400" b="1" dirty="0" smtClean="0">
                <a:solidFill>
                  <a:srgbClr val="FF3300"/>
                </a:solidFill>
              </a:rPr>
              <a:t/>
            </a:r>
            <a:br>
              <a:rPr lang="pl-PL" sz="2400" b="1" dirty="0" smtClean="0">
                <a:solidFill>
                  <a:srgbClr val="FF3300"/>
                </a:solidFill>
              </a:rPr>
            </a:br>
            <a:r>
              <a:rPr lang="pl-PL" sz="2400" b="1" dirty="0" smtClean="0">
                <a:solidFill>
                  <a:srgbClr val="FF3300"/>
                </a:solidFill>
              </a:rPr>
              <a:t>            </a:t>
            </a:r>
            <a:br>
              <a:rPr lang="pl-PL" sz="2400" b="1" dirty="0" smtClean="0">
                <a:solidFill>
                  <a:srgbClr val="FF3300"/>
                </a:solidFill>
              </a:rPr>
            </a:br>
            <a:r>
              <a:rPr lang="pl-PL" sz="2400" b="1" dirty="0" smtClean="0">
                <a:solidFill>
                  <a:srgbClr val="FF3300"/>
                </a:solidFill>
              </a:rPr>
              <a:t/>
            </a:r>
            <a:br>
              <a:rPr lang="pl-PL" sz="2400" b="1" dirty="0" smtClean="0">
                <a:solidFill>
                  <a:srgbClr val="FF3300"/>
                </a:solidFill>
              </a:rPr>
            </a:br>
            <a:r>
              <a:rPr lang="pl-PL" sz="2400" b="1" dirty="0" smtClean="0">
                <a:solidFill>
                  <a:srgbClr val="FF3300"/>
                </a:solidFill>
              </a:rPr>
              <a:t/>
            </a:r>
            <a:br>
              <a:rPr lang="pl-PL" sz="2400" b="1" dirty="0" smtClean="0">
                <a:solidFill>
                  <a:srgbClr val="FF3300"/>
                </a:solidFill>
              </a:rPr>
            </a:br>
            <a:r>
              <a:rPr lang="pl-PL" sz="2400" b="1" dirty="0" smtClean="0">
                <a:solidFill>
                  <a:srgbClr val="FF3300"/>
                </a:solidFill>
              </a:rPr>
              <a:t/>
            </a:r>
            <a:br>
              <a:rPr lang="pl-PL" sz="2400" b="1" dirty="0" smtClean="0">
                <a:solidFill>
                  <a:srgbClr val="FF3300"/>
                </a:solidFill>
              </a:rPr>
            </a:br>
            <a:r>
              <a:rPr lang="pl-PL" sz="2400" b="1" dirty="0" smtClean="0">
                <a:solidFill>
                  <a:srgbClr val="FF3300"/>
                </a:solidFill>
              </a:rPr>
              <a:t/>
            </a:r>
            <a:br>
              <a:rPr lang="pl-PL" sz="2400" b="1" dirty="0" smtClean="0">
                <a:solidFill>
                  <a:srgbClr val="FF3300"/>
                </a:solidFill>
              </a:rPr>
            </a:br>
            <a:r>
              <a:rPr lang="pl-PL" sz="2400" b="1" dirty="0" smtClean="0">
                <a:solidFill>
                  <a:srgbClr val="FF3300"/>
                </a:solidFill>
              </a:rPr>
              <a:t/>
            </a:r>
            <a:br>
              <a:rPr lang="pl-PL" sz="2400" b="1" dirty="0" smtClean="0">
                <a:solidFill>
                  <a:srgbClr val="FF3300"/>
                </a:solidFill>
              </a:rPr>
            </a:br>
            <a:r>
              <a:rPr lang="pl-PL" sz="2400" b="1" dirty="0" smtClean="0">
                <a:solidFill>
                  <a:srgbClr val="FF3300"/>
                </a:solidFill>
              </a:rPr>
              <a:t>         </a:t>
            </a:r>
            <a:r>
              <a:rPr lang="pl-PL" sz="3800" b="1" dirty="0" smtClean="0">
                <a:solidFill>
                  <a:srgbClr val="339933"/>
                </a:solidFill>
                <a:latin typeface="Tahoma" pitchFamily="34" charset="0"/>
              </a:rPr>
              <a:t/>
            </a:r>
            <a:br>
              <a:rPr lang="pl-PL" sz="3800" b="1" dirty="0" smtClean="0">
                <a:solidFill>
                  <a:srgbClr val="339933"/>
                </a:solidFill>
                <a:latin typeface="Tahoma" pitchFamily="34" charset="0"/>
              </a:rPr>
            </a:br>
            <a:r>
              <a:rPr lang="pl-PL" sz="3800" b="1" dirty="0" smtClean="0">
                <a:solidFill>
                  <a:srgbClr val="339933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467544" y="332656"/>
            <a:ext cx="8369051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l-PL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AGENCJE ZATRUDNIENIA </a:t>
            </a:r>
            <a:endParaRPr lang="pl-PL" sz="36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l-PL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– </a:t>
            </a:r>
            <a:r>
              <a:rPr lang="pl-PL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PODSTAWA  PRAWNA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1700808"/>
            <a:ext cx="8597900" cy="17565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pl-PL" sz="2400" b="1" dirty="0" smtClean="0">
              <a:solidFill>
                <a:srgbClr val="33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l-PL" sz="2400" b="1" dirty="0" smtClean="0">
                <a:solidFill>
                  <a:srgbClr val="0808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Ustawa </a:t>
            </a:r>
            <a:r>
              <a:rPr lang="pl-PL" sz="2400" b="1" dirty="0">
                <a:solidFill>
                  <a:srgbClr val="0808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z dnia 20 kwietnia 2004 r. o promocji zatrudnienia </a:t>
            </a:r>
            <a:r>
              <a:rPr lang="pl-PL" sz="2400" b="1" dirty="0" smtClean="0">
                <a:solidFill>
                  <a:srgbClr val="0808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/>
            </a:r>
            <a:br>
              <a:rPr lang="pl-PL" sz="2400" b="1" dirty="0" smtClean="0">
                <a:solidFill>
                  <a:srgbClr val="0808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</a:br>
            <a:r>
              <a:rPr lang="pl-PL" sz="2400" b="1" dirty="0" smtClean="0">
                <a:solidFill>
                  <a:srgbClr val="0808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 </a:t>
            </a:r>
            <a:r>
              <a:rPr lang="pl-PL" sz="2400" b="1" dirty="0">
                <a:solidFill>
                  <a:srgbClr val="0808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instytucjach rynku pracy </a:t>
            </a:r>
            <a:r>
              <a:rPr lang="pl-PL" sz="2400" b="1" dirty="0" smtClean="0">
                <a:solidFill>
                  <a:srgbClr val="0808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.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l-PL" sz="1800" b="1" dirty="0">
                <a:solidFill>
                  <a:srgbClr val="0808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/>
            </a:r>
            <a:br>
              <a:rPr lang="pl-PL" sz="1800" b="1" dirty="0">
                <a:solidFill>
                  <a:srgbClr val="0808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</a:br>
            <a:r>
              <a:rPr lang="pl-PL" sz="1800" b="1" dirty="0" smtClean="0">
                <a:solidFill>
                  <a:srgbClr val="0808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</a:t>
            </a:r>
            <a:endParaRPr lang="pl-PL" sz="1800" b="1" dirty="0">
              <a:solidFill>
                <a:srgbClr val="0808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286000" y="2951947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000" b="1" dirty="0" smtClean="0">
                <a:solidFill>
                  <a:srgbClr val="FF3300"/>
                </a:solidFill>
              </a:rPr>
              <a:t> </a:t>
            </a:r>
            <a:r>
              <a:rPr lang="pl-PL" b="1" dirty="0" smtClean="0">
                <a:solidFill>
                  <a:srgbClr val="080800"/>
                </a:solidFill>
                <a:latin typeface="Garamond" pitchFamily="18" charset="0"/>
              </a:rPr>
              <a:t>ROZDZIAŁ 6 (</a:t>
            </a:r>
            <a:r>
              <a:rPr lang="pl-PL" b="1" dirty="0" smtClean="0">
                <a:solidFill>
                  <a:srgbClr val="FF0000"/>
                </a:solidFill>
                <a:latin typeface="Garamond" pitchFamily="18" charset="0"/>
              </a:rPr>
              <a:t>art. 18-19 k</a:t>
            </a:r>
            <a:r>
              <a:rPr lang="pl-PL" b="1" dirty="0" smtClean="0">
                <a:solidFill>
                  <a:srgbClr val="080800"/>
                </a:solidFill>
                <a:latin typeface="Garamond" pitchFamily="18" charset="0"/>
              </a:rPr>
              <a:t>)</a:t>
            </a:r>
            <a:br>
              <a:rPr lang="pl-PL" b="1" dirty="0" smtClean="0">
                <a:solidFill>
                  <a:srgbClr val="080800"/>
                </a:solidFill>
                <a:latin typeface="Garamond" pitchFamily="18" charset="0"/>
              </a:rPr>
            </a:br>
            <a:r>
              <a:rPr lang="pl-PL" b="1" dirty="0" smtClean="0">
                <a:solidFill>
                  <a:srgbClr val="080800"/>
                </a:solidFill>
                <a:latin typeface="Garamond" pitchFamily="18" charset="0"/>
              </a:rPr>
              <a:t>            ROZDZIAŁ 16 (</a:t>
            </a:r>
            <a:r>
              <a:rPr lang="pl-PL" b="1" dirty="0" smtClean="0">
                <a:solidFill>
                  <a:srgbClr val="FF0000"/>
                </a:solidFill>
                <a:latin typeface="Garamond" pitchFamily="18" charset="0"/>
              </a:rPr>
              <a:t>art. 84-85</a:t>
            </a:r>
            <a:r>
              <a:rPr lang="pl-PL" b="1" dirty="0" smtClean="0">
                <a:solidFill>
                  <a:srgbClr val="080800"/>
                </a:solidFill>
                <a:latin typeface="Garamond" pitchFamily="18" charset="0"/>
              </a:rPr>
              <a:t>)</a:t>
            </a:r>
            <a:br>
              <a:rPr lang="pl-PL" b="1" dirty="0" smtClean="0">
                <a:solidFill>
                  <a:srgbClr val="080800"/>
                </a:solidFill>
                <a:latin typeface="Garamond" pitchFamily="18" charset="0"/>
              </a:rPr>
            </a:br>
            <a:r>
              <a:rPr lang="pl-PL" b="1" dirty="0" smtClean="0">
                <a:solidFill>
                  <a:srgbClr val="080800"/>
                </a:solidFill>
                <a:latin typeface="Garamond" pitchFamily="18" charset="0"/>
              </a:rPr>
              <a:t>               ROZDZIAŁ 20 (</a:t>
            </a:r>
            <a:r>
              <a:rPr lang="pl-PL" b="1" dirty="0" smtClean="0">
                <a:solidFill>
                  <a:srgbClr val="FF0000"/>
                </a:solidFill>
                <a:latin typeface="Garamond" pitchFamily="18" charset="0"/>
              </a:rPr>
              <a:t>art.121-121c</a:t>
            </a:r>
            <a:r>
              <a:rPr lang="pl-PL" b="1" dirty="0" smtClean="0">
                <a:solidFill>
                  <a:srgbClr val="080800"/>
                </a:solidFill>
                <a:latin typeface="Garamond" pitchFamily="18" charset="0"/>
              </a:rPr>
              <a:t>)</a:t>
            </a:r>
            <a:endParaRPr lang="pl-PL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648"/>
            <a:ext cx="8569325" cy="136815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Działania WUP, związane z prowadzeniem rejestru agencji zatrudnienia </a:t>
            </a:r>
            <a:r>
              <a:rPr lang="pl-PL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w 2015 roku</a:t>
            </a:r>
            <a:endParaRPr lang="pl-PL" sz="3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graphicFrame>
        <p:nvGraphicFramePr>
          <p:cNvPr id="48" name="Symbol zastępczy tabeli 4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180255676"/>
              </p:ext>
            </p:extLst>
          </p:nvPr>
        </p:nvGraphicFramePr>
        <p:xfrm>
          <a:off x="179512" y="1916832"/>
          <a:ext cx="8569325" cy="4206240"/>
        </p:xfrm>
        <a:graphic>
          <a:graphicData uri="http://schemas.openxmlformats.org/drawingml/2006/table">
            <a:tbl>
              <a:tblPr/>
              <a:tblGrid>
                <a:gridCol w="7416824"/>
                <a:gridCol w="1152501"/>
              </a:tblGrid>
              <a:tr h="630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Liczba wniosków o wpis do KRAZ, które wpłynęły do WUP w 2015 roku</a:t>
                      </a:r>
                      <a:endParaRPr kumimoji="0" lang="pl-P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36</a:t>
                      </a:r>
                      <a:endParaRPr kumimoji="0" 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Liczba wydanych certyfikatów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Calibri" pitchFamily="34" charset="0"/>
                          <a:cs typeface="Times New Roman" pitchFamily="18" charset="0"/>
                        </a:rPr>
                        <a:t>Liczba odmów wydania certyfikatu (</a:t>
                      </a:r>
                      <a:r>
                        <a:rPr kumimoji="0" lang="pl-P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Calibri" pitchFamily="34" charset="0"/>
                          <a:cs typeface="Times New Roman" pitchFamily="18" charset="0"/>
                        </a:rPr>
                        <a:t>wniosek złożony w roku 2014)</a:t>
                      </a:r>
                      <a:endParaRPr kumimoji="0" 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Calibri" pitchFamily="34" charset="0"/>
                          <a:cs typeface="Times New Roman" pitchFamily="18" charset="0"/>
                        </a:rPr>
                        <a:t>36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</a:tr>
              <a:tr h="6013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Liczba decyzji administracyjnych w sprawie wykreślenia z KRAZ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Calibri" pitchFamily="34" charset="0"/>
                          <a:cs typeface="Times New Roman" pitchFamily="18" charset="0"/>
                        </a:rPr>
                        <a:t>21</a:t>
                      </a:r>
                      <a:endParaRPr kumimoji="0" 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Liczba kontroli agencji zatrudnienia, przeprowadzonych w 2014 roku</a:t>
                      </a:r>
                      <a:endParaRPr kumimoji="0" lang="pl-P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Calibri" pitchFamily="34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35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W tym liczba stwierdzonych przypadków nieprzestrzegania/uchybień warunków prowadzenia agencji zatrudnienia</a:t>
                      </a:r>
                      <a:endParaRPr kumimoji="0" lang="pl-P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32656"/>
            <a:ext cx="8229600" cy="1080120"/>
          </a:xfrm>
        </p:spPr>
        <p:txBody>
          <a:bodyPr/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32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Działalność kontrolna Wojewódzkiego </a:t>
            </a:r>
            <a:br>
              <a:rPr lang="pl-PL" sz="32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</a:br>
            <a:r>
              <a:rPr lang="pl-PL" sz="32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Urzędu Pracy</a:t>
            </a: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55576" y="1700808"/>
            <a:ext cx="7704212" cy="1152128"/>
          </a:xfrm>
        </p:spPr>
        <p:txBody>
          <a:bodyPr/>
          <a:lstStyle/>
          <a:p>
            <a:pPr indent="-341313" algn="ctr" eaLnBrk="1" hangingPunct="1">
              <a:lnSpc>
                <a:spcPct val="80000"/>
              </a:lnSpc>
              <a:spcBef>
                <a:spcPts val="45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2000" b="1" dirty="0" smtClean="0">
                <a:solidFill>
                  <a:srgbClr val="FF0000"/>
                </a:solidFill>
                <a:latin typeface="Garamond" pitchFamily="18" charset="0"/>
              </a:rPr>
              <a:t>Zgodnie z art. 18 o ustawy z dnia 20 kwietnia 2004r. o promocji zatrudnienia i instytucjach rynku pracy (Dz. U. 2016, poz. 645), marszałek województwa sprawuje kontrolę w zakresie prowadzenia agencji zatrudnienia , o których mowa w art.19, art.19e oraz art.19f.</a:t>
            </a:r>
          </a:p>
        </p:txBody>
      </p:sp>
      <p:graphicFrame>
        <p:nvGraphicFramePr>
          <p:cNvPr id="27668" name="Group 20"/>
          <p:cNvGraphicFramePr>
            <a:graphicFrameLocks noGrp="1"/>
          </p:cNvGraphicFramePr>
          <p:nvPr/>
        </p:nvGraphicFramePr>
        <p:xfrm>
          <a:off x="899592" y="3501008"/>
          <a:ext cx="7488832" cy="1944216"/>
        </p:xfrm>
        <a:graphic>
          <a:graphicData uri="http://schemas.openxmlformats.org/drawingml/2006/table">
            <a:tbl>
              <a:tblPr/>
              <a:tblGrid>
                <a:gridCol w="7488832"/>
              </a:tblGrid>
              <a:tr h="1944216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1)posiadanie zaległości z tytułu podatków, składek na ubezpieczenia społeczne, zdrowotne oraz na FP i Fundusz Gwarantowanych Świadczeń Pracowniczych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2)karalność za wykroczenia z art. 121 - </a:t>
                      </a:r>
                      <a:r>
                        <a:rPr kumimoji="0" lang="pl-P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121</a:t>
                      </a: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 b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3)ogłoszenie likwidacji lub upadłości</a:t>
                      </a:r>
                    </a:p>
                  </a:txBody>
                  <a:tcPr marL="90000" marR="90000" marT="54360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898" name="Text Box 9"/>
          <p:cNvSpPr txBox="1">
            <a:spLocks noChangeArrowheads="1"/>
          </p:cNvSpPr>
          <p:nvPr/>
        </p:nvSpPr>
        <p:spPr bwMode="auto">
          <a:xfrm>
            <a:off x="2771800" y="2708920"/>
            <a:ext cx="4268787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37899" name="Text Box 10"/>
          <p:cNvSpPr txBox="1">
            <a:spLocks noChangeArrowheads="1"/>
          </p:cNvSpPr>
          <p:nvPr/>
        </p:nvSpPr>
        <p:spPr bwMode="auto">
          <a:xfrm>
            <a:off x="971600" y="2924944"/>
            <a:ext cx="1440160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996600"/>
              </a:buClr>
              <a:buFont typeface="Wingdings" pitchFamily="2" charset="2"/>
              <a:buChar char="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2000" b="1" dirty="0">
                <a:solidFill>
                  <a:srgbClr val="006600"/>
                </a:solidFill>
                <a:latin typeface="Garamond" pitchFamily="18" charset="0"/>
              </a:rPr>
              <a:t>art.19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0"/>
            <a:ext cx="8229600" cy="1350987"/>
          </a:xfrm>
        </p:spPr>
        <p:txBody>
          <a:bodyPr/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32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Zakres kontroli prowadzanych przez WUP </a:t>
            </a:r>
            <a:br>
              <a:rPr lang="pl-PL" sz="32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</a:br>
            <a:r>
              <a:rPr lang="pl-PL" sz="32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w agencjach zatrudnienia</a:t>
            </a:r>
          </a:p>
        </p:txBody>
      </p:sp>
      <p:graphicFrame>
        <p:nvGraphicFramePr>
          <p:cNvPr id="28691" name="Group 19"/>
          <p:cNvGraphicFramePr>
            <a:graphicFrameLocks noGrp="1"/>
          </p:cNvGraphicFramePr>
          <p:nvPr/>
        </p:nvGraphicFramePr>
        <p:xfrm>
          <a:off x="899592" y="1988839"/>
          <a:ext cx="7632848" cy="2251524"/>
        </p:xfrm>
        <a:graphic>
          <a:graphicData uri="http://schemas.openxmlformats.org/drawingml/2006/table">
            <a:tbl>
              <a:tblPr/>
              <a:tblGrid>
                <a:gridCol w="7632848"/>
              </a:tblGrid>
              <a:tr h="2088232">
                <a:tc>
                  <a:txBody>
                    <a:bodyPr/>
                    <a:lstStyle/>
                    <a:p>
                      <a:pPr marL="0" marR="0" lvl="0" indent="0" algn="just" defTabSz="449263" rtl="0" eaLnBrk="0" fontAlgn="base" latinLnBrk="0" hangingPunct="0">
                        <a:lnSpc>
                          <a:spcPct val="95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1)dotrzymanie obowiązku informowania marszałka województwa </a:t>
                      </a:r>
                      <a:b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Lucida Sans Unicode" pitchFamily="34" charset="0"/>
                          <a:cs typeface="Lucida Sans Unicode" pitchFamily="34" charset="0"/>
                        </a:rPr>
                      </a:b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o zmianach: </a:t>
                      </a:r>
                    </a:p>
                    <a:p>
                      <a:pPr marL="0" marR="0" lvl="0" indent="0" algn="just" defTabSz="449263" rtl="0" eaLnBrk="0" fontAlgn="base" latinLnBrk="0" hangingPunct="0">
                        <a:lnSpc>
                          <a:spcPct val="95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- danych adresowych i innych objętych wpisem do KRAZ w terminie 14 dni od dnia ich powstania</a:t>
                      </a:r>
                    </a:p>
                    <a:p>
                      <a:pPr marL="0" marR="0" lvl="0" indent="0" algn="just" defTabSz="449263" rtl="0" eaLnBrk="0" fontAlgn="base" latinLnBrk="0" hangingPunct="0">
                        <a:lnSpc>
                          <a:spcPct val="95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- zaprzestaniu działalności</a:t>
                      </a:r>
                    </a:p>
                    <a:p>
                      <a:pPr marL="0" marR="0" lvl="0" indent="0" algn="just" defTabSz="449263" rtl="0" eaLnBrk="0" fontAlgn="base" latinLnBrk="0" hangingPunct="0">
                        <a:lnSpc>
                          <a:spcPct val="95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- zawieszeniu lub wznowieniu działalności w terminie 14 dni od dnia zawieszenia albo wznowienia wykonywania działalności gospodarczej.</a:t>
                      </a:r>
                    </a:p>
                    <a:p>
                      <a:pPr marL="0" marR="0" lvl="0" indent="0" algn="just" defTabSz="449263" rtl="0" eaLnBrk="0" fontAlgn="base" latinLnBrk="0" hangingPunct="0">
                        <a:lnSpc>
                          <a:spcPct val="95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0000" marR="90000" marT="54360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22" name="Text Box 9"/>
          <p:cNvSpPr txBox="1">
            <a:spLocks noChangeArrowheads="1"/>
          </p:cNvSpPr>
          <p:nvPr/>
        </p:nvSpPr>
        <p:spPr bwMode="auto">
          <a:xfrm>
            <a:off x="2484438" y="2924175"/>
            <a:ext cx="4268787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38923" name="Text Box 10"/>
          <p:cNvSpPr txBox="1">
            <a:spLocks noChangeArrowheads="1"/>
          </p:cNvSpPr>
          <p:nvPr/>
        </p:nvSpPr>
        <p:spPr bwMode="auto">
          <a:xfrm>
            <a:off x="827584" y="1340768"/>
            <a:ext cx="1152525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996600"/>
              </a:buClr>
              <a:buFont typeface="Wingdings" pitchFamily="2" charset="2"/>
              <a:buChar char="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2000" b="1" dirty="0">
                <a:solidFill>
                  <a:srgbClr val="006600"/>
                </a:solidFill>
                <a:latin typeface="Garamond" pitchFamily="18" charset="0"/>
              </a:rPr>
              <a:t>art.19e</a:t>
            </a:r>
          </a:p>
        </p:txBody>
      </p:sp>
      <p:sp>
        <p:nvSpPr>
          <p:cNvPr id="38924" name="Text Box 11"/>
          <p:cNvSpPr txBox="1">
            <a:spLocks noChangeArrowheads="1"/>
          </p:cNvSpPr>
          <p:nvPr/>
        </p:nvSpPr>
        <p:spPr bwMode="auto">
          <a:xfrm rot="10800000" flipV="1">
            <a:off x="827584" y="4579392"/>
            <a:ext cx="1584176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996600"/>
              </a:buClr>
              <a:buFont typeface="Wingdings" pitchFamily="2" charset="2"/>
              <a:buChar char="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2000" b="1" dirty="0">
                <a:solidFill>
                  <a:srgbClr val="006600"/>
                </a:solidFill>
                <a:latin typeface="Garamond" pitchFamily="18" charset="0"/>
              </a:rPr>
              <a:t>art.19 f</a:t>
            </a:r>
          </a:p>
        </p:txBody>
      </p:sp>
      <p:graphicFrame>
        <p:nvGraphicFramePr>
          <p:cNvPr id="28692" name="Group 20"/>
          <p:cNvGraphicFramePr>
            <a:graphicFrameLocks noGrp="1"/>
          </p:cNvGraphicFramePr>
          <p:nvPr/>
        </p:nvGraphicFramePr>
        <p:xfrm>
          <a:off x="827584" y="5085184"/>
          <a:ext cx="7848872" cy="1008112"/>
        </p:xfrm>
        <a:graphic>
          <a:graphicData uri="http://schemas.openxmlformats.org/drawingml/2006/table">
            <a:tbl>
              <a:tblPr/>
              <a:tblGrid>
                <a:gridCol w="7848872"/>
              </a:tblGrid>
              <a:tr h="1008112">
                <a:tc>
                  <a:txBody>
                    <a:bodyPr/>
                    <a:lstStyle/>
                    <a:p>
                      <a:pPr marL="0" marR="0" lvl="0" indent="0" algn="just" defTabSz="449263" rtl="0" eaLnBrk="0" fontAlgn="base" latinLnBrk="0" hangingPunct="0">
                        <a:lnSpc>
                          <a:spcPct val="95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1)dotrzymanie obowiązku przedstawiania marszałkowi województwa sprawozdania z działalności agencji zatrudnienia do dnia 31 stycznia każdego roku, za rok poprzedni.</a:t>
                      </a:r>
                    </a:p>
                  </a:txBody>
                  <a:tcPr marL="90000" marR="90000" marT="54360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2"/>
          <p:cNvSpPr txBox="1">
            <a:spLocks noChangeArrowheads="1"/>
          </p:cNvSpPr>
          <p:nvPr/>
        </p:nvSpPr>
        <p:spPr bwMode="auto">
          <a:xfrm>
            <a:off x="2484438" y="2924175"/>
            <a:ext cx="4268787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39940" name="Text Box 3"/>
          <p:cNvSpPr txBox="1">
            <a:spLocks noChangeArrowheads="1"/>
          </p:cNvSpPr>
          <p:nvPr/>
        </p:nvSpPr>
        <p:spPr bwMode="auto">
          <a:xfrm>
            <a:off x="684213" y="2276475"/>
            <a:ext cx="3455987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39941" name="Text Box 4"/>
          <p:cNvSpPr txBox="1">
            <a:spLocks noChangeArrowheads="1"/>
          </p:cNvSpPr>
          <p:nvPr/>
        </p:nvSpPr>
        <p:spPr bwMode="auto">
          <a:xfrm>
            <a:off x="827088" y="2060848"/>
            <a:ext cx="7561262" cy="255672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3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3200" b="1" dirty="0">
                <a:solidFill>
                  <a:srgbClr val="080800"/>
                </a:solidFill>
                <a:latin typeface="Times New Roman" pitchFamily="18" charset="0"/>
                <a:cs typeface="Times New Roman" pitchFamily="18" charset="0"/>
              </a:rPr>
              <a:t>W </a:t>
            </a:r>
            <a:r>
              <a:rPr lang="pl-PL" sz="3200" b="1" dirty="0" smtClean="0">
                <a:solidFill>
                  <a:srgbClr val="080800"/>
                </a:solidFill>
                <a:latin typeface="Times New Roman" pitchFamily="18" charset="0"/>
                <a:cs typeface="Times New Roman" pitchFamily="18" charset="0"/>
              </a:rPr>
              <a:t>2015r. WUP w Olsztynie przeprowadził 27 kontroli warmińsko - mazurskich podmiotów </a:t>
            </a:r>
            <a:r>
              <a:rPr lang="pl-PL" sz="3200" b="1" dirty="0">
                <a:solidFill>
                  <a:srgbClr val="080800"/>
                </a:solidFill>
                <a:latin typeface="Times New Roman" pitchFamily="18" charset="0"/>
                <a:cs typeface="Times New Roman" pitchFamily="18" charset="0"/>
              </a:rPr>
              <a:t>prowadzących agencje </a:t>
            </a:r>
            <a:r>
              <a:rPr lang="pl-PL" sz="3200" b="1" dirty="0" smtClean="0">
                <a:solidFill>
                  <a:srgbClr val="080800"/>
                </a:solidFill>
                <a:latin typeface="Times New Roman" pitchFamily="18" charset="0"/>
                <a:cs typeface="Times New Roman" pitchFamily="18" charset="0"/>
              </a:rPr>
              <a:t>zatrudnienia.</a:t>
            </a:r>
            <a:endParaRPr lang="pl-PL" sz="3200" b="1" dirty="0">
              <a:solidFill>
                <a:srgbClr val="0808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42" name="Text Box 5"/>
          <p:cNvSpPr txBox="1">
            <a:spLocks noChangeArrowheads="1"/>
          </p:cNvSpPr>
          <p:nvPr/>
        </p:nvSpPr>
        <p:spPr bwMode="auto">
          <a:xfrm>
            <a:off x="1258888" y="3716338"/>
            <a:ext cx="6408737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2400" b="1" dirty="0">
                <a:solidFill>
                  <a:srgbClr val="006600"/>
                </a:solidFill>
                <a:latin typeface="Garamond" pitchFamily="18" charset="0"/>
              </a:rPr>
              <a:t>  </a:t>
            </a:r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188641"/>
            <a:ext cx="8229600" cy="1584176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3200" b="1" dirty="0" smtClean="0"/>
              <a:t/>
            </a:r>
            <a:br>
              <a:rPr lang="pl-PL" sz="3200" b="1" dirty="0" smtClean="0"/>
            </a:br>
            <a:r>
              <a:rPr lang="pl-PL" sz="3200" b="1" dirty="0" smtClean="0"/>
              <a:t/>
            </a:r>
            <a:br>
              <a:rPr lang="pl-PL" sz="3200" b="1" dirty="0" smtClean="0"/>
            </a:br>
            <a:endParaRPr lang="pl-PL" sz="3200" b="1" dirty="0" smtClean="0"/>
          </a:p>
        </p:txBody>
      </p:sp>
      <p:sp>
        <p:nvSpPr>
          <p:cNvPr id="8" name="pole tekstowe 7"/>
          <p:cNvSpPr txBox="1"/>
          <p:nvPr/>
        </p:nvSpPr>
        <p:spPr>
          <a:xfrm>
            <a:off x="1187624" y="620688"/>
            <a:ext cx="6912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Kontrole agencji zatrudnienia zrealizowane przez WUP</a:t>
            </a:r>
            <a:endParaRPr lang="pl-PL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548680"/>
            <a:ext cx="8229600" cy="1252537"/>
          </a:xfrm>
        </p:spPr>
        <p:txBody>
          <a:bodyPr/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40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Wyniki kontroli zrealizowanych </a:t>
            </a:r>
            <a:br>
              <a:rPr lang="pl-PL" sz="40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</a:br>
            <a:r>
              <a:rPr lang="pl-PL" sz="40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w roku 2015</a:t>
            </a: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844824"/>
            <a:ext cx="8147050" cy="1252736"/>
          </a:xfrm>
        </p:spPr>
        <p:txBody>
          <a:bodyPr/>
          <a:lstStyle/>
          <a:p>
            <a:pPr indent="-341313" algn="ctr" eaLnBrk="1" hangingPunct="1">
              <a:spcBef>
                <a:spcPts val="45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2400" b="1" dirty="0" smtClean="0">
                <a:solidFill>
                  <a:srgbClr val="080800"/>
                </a:solidFill>
                <a:latin typeface="Garamond" pitchFamily="18" charset="0"/>
                <a:cs typeface="Times New Roman" pitchFamily="18" charset="0"/>
              </a:rPr>
              <a:t>W </a:t>
            </a:r>
            <a:r>
              <a:rPr lang="pl-PL" sz="2800" b="1" dirty="0" smtClean="0">
                <a:solidFill>
                  <a:srgbClr val="080800"/>
                </a:solidFill>
                <a:latin typeface="Garamond" pitchFamily="18" charset="0"/>
                <a:cs typeface="Times New Roman" pitchFamily="18" charset="0"/>
              </a:rPr>
              <a:t>trakcie 27 kontroli, stwierdzono naruszenia warunków prowadzenia agencji zatrudnienia przez 2 podmioty.</a:t>
            </a:r>
          </a:p>
          <a:p>
            <a:pPr indent="-341313" algn="ctr" eaLnBrk="1" hangingPunct="1">
              <a:spcBef>
                <a:spcPts val="45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l-PL" sz="1800" b="1" dirty="0" smtClean="0">
              <a:solidFill>
                <a:srgbClr val="006600"/>
              </a:solidFill>
              <a:latin typeface="Garamond" pitchFamily="18" charset="0"/>
            </a:endParaRPr>
          </a:p>
        </p:txBody>
      </p:sp>
      <p:sp>
        <p:nvSpPr>
          <p:cNvPr id="41988" name="Text Box 3"/>
          <p:cNvSpPr txBox="1">
            <a:spLocks noChangeArrowheads="1"/>
          </p:cNvSpPr>
          <p:nvPr/>
        </p:nvSpPr>
        <p:spPr bwMode="auto">
          <a:xfrm>
            <a:off x="611560" y="3212976"/>
            <a:ext cx="7488832" cy="58695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32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Stwierdzone naruszenia</a:t>
            </a:r>
            <a:endParaRPr lang="pl-PL" sz="3200" b="1" dirty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930358"/>
              </p:ext>
            </p:extLst>
          </p:nvPr>
        </p:nvGraphicFramePr>
        <p:xfrm>
          <a:off x="683568" y="3789040"/>
          <a:ext cx="8208912" cy="2578564"/>
        </p:xfrm>
        <a:graphic>
          <a:graphicData uri="http://schemas.openxmlformats.org/drawingml/2006/table">
            <a:tbl>
              <a:tblPr/>
              <a:tblGrid>
                <a:gridCol w="3672408"/>
                <a:gridCol w="4536504"/>
              </a:tblGrid>
              <a:tr h="2578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1.naruszenie </a:t>
                      </a:r>
                      <a:r>
                        <a:rPr lang="pl-PL" sz="1800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art. </a:t>
                      </a:r>
                      <a:r>
                        <a:rPr lang="pl-PL" sz="1800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19 pkt.</a:t>
                      </a:r>
                      <a:r>
                        <a:rPr lang="pl-PL" sz="1800" baseline="0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800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ustawy </a:t>
                      </a:r>
                      <a:r>
                        <a:rPr lang="pl-PL" sz="1800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z dnia 20 kwietnia 2004r. o promocji zatrudnienia i instytucjach rynku </a:t>
                      </a:r>
                      <a:r>
                        <a:rPr lang="pl-PL" sz="1800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pracy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 smtClean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2.</a:t>
                      </a:r>
                      <a:r>
                        <a:rPr lang="pl-PL" sz="1800" baseline="0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 naruszenie art. 19 h ww. ustawy </a:t>
                      </a:r>
                      <a:endParaRPr lang="pl-PL" sz="1800" dirty="0" smtClean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 smtClean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 smtClean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Posiadanie zaległości</a:t>
                      </a:r>
                      <a:r>
                        <a:rPr lang="pl-PL" sz="1800" b="1" baseline="0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 w płatnościach składek ZUS</a:t>
                      </a:r>
                      <a:endParaRPr lang="pl-PL" sz="1800" b="0" baseline="0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pl-PL" sz="1800" b="0" baseline="0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pl-PL" sz="1800" b="1" baseline="0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- Naruszenie obowiązku współpracy z organami zatrudnienia w zakresie realizacji polityki rynku pracy.</a:t>
                      </a: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774923"/>
          </a:xfrm>
        </p:spPr>
        <p:txBody>
          <a:bodyPr/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36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Konsekwencje naruszeń przepisów ustawy</a:t>
            </a: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124744"/>
            <a:ext cx="8229600" cy="1728191"/>
          </a:xfrm>
        </p:spPr>
        <p:txBody>
          <a:bodyPr/>
          <a:lstStyle/>
          <a:p>
            <a:pPr indent="-341313" algn="ctr" eaLnBrk="1" hangingPunct="1">
              <a:lnSpc>
                <a:spcPct val="80000"/>
              </a:lnSpc>
              <a:spcBef>
                <a:spcPts val="5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24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Stwierdzenie przez WUP lub PIP w trakcie wizyty kontrolnej przynajmniej jednego z niżej wymienionych naruszeń warunków prowadzenia agencji zatrudnienia, skutkować może wykreśleniem, w drodze decyzji agencji zatrudnienia z KRAZ, bez uprzedniego wezwania do usunięcia tych naruszeń . </a:t>
            </a:r>
          </a:p>
        </p:txBody>
      </p:sp>
      <p:sp>
        <p:nvSpPr>
          <p:cNvPr id="43012" name="Text Box 3"/>
          <p:cNvSpPr txBox="1">
            <a:spLocks noChangeArrowheads="1"/>
          </p:cNvSpPr>
          <p:nvPr/>
        </p:nvSpPr>
        <p:spPr bwMode="auto">
          <a:xfrm>
            <a:off x="251520" y="2924944"/>
            <a:ext cx="8569325" cy="4249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>
              <a:buClr>
                <a:srgbClr val="FF3300"/>
              </a:buClr>
              <a:buFont typeface="Wingdings" pitchFamily="2" charset="2"/>
              <a:buChar char="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posiadanie zaległości z tytułu podatków, składek na ubezpieczenia społeczne, ubezpieczenia zdrowotne oraz na Fundusz Pracy i Fundusz Gwarantowanych Świadczeń Pracowniczych;</a:t>
            </a:r>
          </a:p>
          <a:p>
            <a:pPr algn="just">
              <a:buClr>
                <a:srgbClr val="FF3300"/>
              </a:buClr>
              <a:buFont typeface="Wingdings" pitchFamily="2" charset="2"/>
              <a:buChar char="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otwarcie likwidacji lub ogłoszenie upadłości;</a:t>
            </a:r>
          </a:p>
          <a:p>
            <a:pPr algn="just">
              <a:buClr>
                <a:srgbClr val="FF3300"/>
              </a:buClr>
              <a:buFont typeface="Wingdings" pitchFamily="2" charset="2"/>
              <a:buChar char="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karalność za przestępstwa lub wykroczenia, o których mowa w art. </a:t>
            </a:r>
            <a:r>
              <a:rPr lang="pl-PL" b="1" dirty="0" smtClean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121 - 121b </a:t>
            </a:r>
            <a:r>
              <a:rPr lang="pl-PL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ustawy o promocji zatrudnienia i instytucjach rynku pracy; </a:t>
            </a:r>
          </a:p>
          <a:p>
            <a:pPr algn="just">
              <a:buClr>
                <a:srgbClr val="FF3300"/>
              </a:buClr>
              <a:buFont typeface="Wingdings" pitchFamily="2" charset="2"/>
              <a:buChar char="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przetwarzanie danych osobowych niezgodnie z przepisami o ochronie danych osobowych; </a:t>
            </a:r>
          </a:p>
          <a:p>
            <a:pPr algn="just">
              <a:buClr>
                <a:srgbClr val="FF3300"/>
              </a:buClr>
              <a:buFont typeface="Wingdings" pitchFamily="2" charset="2"/>
              <a:buChar char="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dyskryminowanie ze względu </a:t>
            </a:r>
            <a:r>
              <a:rPr lang="pl-PL" b="1" dirty="0" smtClean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na płeć</a:t>
            </a:r>
            <a:r>
              <a:rPr lang="pl-PL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, wiek, niepełnosprawność, rasę, religię, </a:t>
            </a:r>
            <a:r>
              <a:rPr lang="pl-PL" b="1" dirty="0" smtClean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pochodzenie etniczne</a:t>
            </a:r>
            <a:r>
              <a:rPr lang="pl-PL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, narodowość, orientacje seksualną, przekonania polityczne </a:t>
            </a:r>
            <a:r>
              <a:rPr lang="pl-PL" b="1" dirty="0" smtClean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i </a:t>
            </a:r>
            <a:r>
              <a:rPr lang="pl-PL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wyznanie, ani ze względu na przynależność związkową osób, dla których poszukuje zatrudnienia lub innej pracy zarobkowej;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b="1" dirty="0">
              <a:solidFill>
                <a:srgbClr val="000000"/>
              </a:solidFill>
              <a:latin typeface="Garamond" pitchFamily="18" charset="0"/>
              <a:cs typeface="Times New Roman" pitchFamily="18" charset="0"/>
            </a:endParaRPr>
          </a:p>
          <a:p>
            <a:pPr>
              <a:buClr>
                <a:srgbClr val="FF3300"/>
              </a:buClr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b="1" dirty="0">
              <a:solidFill>
                <a:srgbClr val="000000"/>
              </a:solidFill>
              <a:latin typeface="Garamond" pitchFamily="18" charset="0"/>
              <a:cs typeface="Times New Roman" pitchFamily="18" charset="0"/>
            </a:endParaRPr>
          </a:p>
          <a:p>
            <a:pPr>
              <a:buClr>
                <a:srgbClr val="FF3300"/>
              </a:buClr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486891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36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c.d.</a:t>
            </a: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08050"/>
            <a:ext cx="8229600" cy="3817094"/>
          </a:xfrm>
        </p:spPr>
        <p:txBody>
          <a:bodyPr/>
          <a:lstStyle/>
          <a:p>
            <a:pPr marL="341313" indent="-341313" algn="just" eaLnBrk="1" hangingPunct="1">
              <a:lnSpc>
                <a:spcPct val="80000"/>
              </a:lnSpc>
              <a:spcBef>
                <a:spcPts val="400"/>
              </a:spcBef>
              <a:buClr>
                <a:srgbClr val="FF3300"/>
              </a:buClr>
              <a:buSzPct val="65000"/>
              <a:buFont typeface="Wingdings" pitchFamily="2" charset="2"/>
              <a:buChar char="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1800" b="1" dirty="0" smtClean="0">
                <a:latin typeface="Garamond" pitchFamily="18" charset="0"/>
                <a:cs typeface="Times New Roman" pitchFamily="18" charset="0"/>
              </a:rPr>
              <a:t>pobieranie kwot innych niż kwoty należne agencji zatrudnienia z tytułu faktycznie poniesionych kosztów związanych ze skierowaniem do pracy za granicą tj. poniesione na dojazd i powrót osoby skierowanej, wydanie wizy, badania lekarskie, tłumaczenie dokumentów; </a:t>
            </a:r>
          </a:p>
          <a:p>
            <a:pPr marL="341313" indent="-341313" algn="just" eaLnBrk="1" hangingPunct="1">
              <a:lnSpc>
                <a:spcPct val="80000"/>
              </a:lnSpc>
              <a:spcBef>
                <a:spcPts val="400"/>
              </a:spcBef>
              <a:buClr>
                <a:srgbClr val="FF3300"/>
              </a:buClr>
              <a:buSzPct val="65000"/>
              <a:buFont typeface="Wingdings" pitchFamily="2" charset="2"/>
              <a:buChar char="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1800" b="1" dirty="0" smtClean="0">
                <a:latin typeface="Garamond" pitchFamily="18" charset="0"/>
                <a:cs typeface="Times New Roman" pitchFamily="18" charset="0"/>
              </a:rPr>
              <a:t>brak pisemnej umowy z pracodawcą zagranicznym, do którego agencja zatrudnienia zamierza kierować osoby do pracy za granicą, </a:t>
            </a:r>
          </a:p>
          <a:p>
            <a:pPr marL="341313" indent="-341313" algn="just" eaLnBrk="1" hangingPunct="1">
              <a:lnSpc>
                <a:spcPct val="80000"/>
              </a:lnSpc>
              <a:spcBef>
                <a:spcPts val="400"/>
              </a:spcBef>
              <a:buClr>
                <a:srgbClr val="FF3300"/>
              </a:buClr>
              <a:buSzPct val="65000"/>
              <a:buFont typeface="Wingdings" pitchFamily="2" charset="2"/>
              <a:buChar char="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1800" b="1" dirty="0" smtClean="0">
                <a:latin typeface="Garamond" pitchFamily="18" charset="0"/>
                <a:cs typeface="Times New Roman" pitchFamily="18" charset="0"/>
              </a:rPr>
              <a:t>brak informacji na piśmie dla osoby kierowanej do pracy za granicą </a:t>
            </a:r>
            <a:br>
              <a:rPr lang="pl-PL" sz="1800" b="1" dirty="0" smtClean="0">
                <a:latin typeface="Garamond" pitchFamily="18" charset="0"/>
                <a:cs typeface="Times New Roman" pitchFamily="18" charset="0"/>
              </a:rPr>
            </a:br>
            <a:r>
              <a:rPr lang="pl-PL" sz="1800" b="1" dirty="0" smtClean="0">
                <a:latin typeface="Garamond" pitchFamily="18" charset="0"/>
                <a:cs typeface="Times New Roman" pitchFamily="18" charset="0"/>
              </a:rPr>
              <a:t>o przysługujących jej uprawnieniach, o których mowa w art. 86 ustawy </a:t>
            </a:r>
            <a:br>
              <a:rPr lang="pl-PL" sz="1800" b="1" dirty="0" smtClean="0">
                <a:latin typeface="Garamond" pitchFamily="18" charset="0"/>
                <a:cs typeface="Times New Roman" pitchFamily="18" charset="0"/>
              </a:rPr>
            </a:br>
            <a:r>
              <a:rPr lang="pl-PL" sz="1800" b="1" dirty="0" smtClean="0">
                <a:latin typeface="Garamond" pitchFamily="18" charset="0"/>
                <a:cs typeface="Times New Roman" pitchFamily="18" charset="0"/>
              </a:rPr>
              <a:t>o promocji zatrudnienia i instytucjach rynku pracy; </a:t>
            </a:r>
          </a:p>
          <a:p>
            <a:pPr marL="341313" indent="-341313" algn="just" eaLnBrk="1" hangingPunct="1">
              <a:lnSpc>
                <a:spcPct val="80000"/>
              </a:lnSpc>
              <a:spcBef>
                <a:spcPts val="400"/>
              </a:spcBef>
              <a:buClr>
                <a:srgbClr val="FF3300"/>
              </a:buClr>
              <a:buSzPct val="65000"/>
              <a:buFont typeface="Wingdings" pitchFamily="2" charset="2"/>
              <a:buChar char="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1800" b="1" dirty="0" smtClean="0">
                <a:latin typeface="Garamond" pitchFamily="18" charset="0"/>
                <a:cs typeface="Times New Roman" pitchFamily="18" charset="0"/>
              </a:rPr>
              <a:t>nieprzestrzeganie międzynarodowych umów, porozumień i programów dotyczących zatrudnienia wiążących Rzeczpospolitą Polską oraz obowiązujących w państwie zatrudnienia przepisów o zatrudnieniu oraz przepisów regulujących działalność agencji zatrudnienia; </a:t>
            </a:r>
          </a:p>
          <a:p>
            <a:pPr marL="341313" indent="-341313" algn="just" eaLnBrk="1" hangingPunct="1">
              <a:lnSpc>
                <a:spcPct val="80000"/>
              </a:lnSpc>
              <a:spcBef>
                <a:spcPts val="400"/>
              </a:spcBef>
              <a:buClr>
                <a:srgbClr val="FF3300"/>
              </a:buClr>
              <a:buSzPct val="65000"/>
              <a:buFont typeface="Wingdings" pitchFamily="2" charset="2"/>
              <a:buChar char="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1800" b="1" dirty="0" smtClean="0">
                <a:latin typeface="Garamond" pitchFamily="18" charset="0"/>
                <a:cs typeface="Times New Roman" pitchFamily="18" charset="0"/>
              </a:rPr>
              <a:t>złożenie przez podmiot oświadczenia, o którym mowa w art. 18 e ust. 2 </a:t>
            </a:r>
            <a:r>
              <a:rPr lang="pl-PL" sz="1800" b="1" dirty="0" err="1" smtClean="0">
                <a:latin typeface="Garamond" pitchFamily="18" charset="0"/>
                <a:cs typeface="Times New Roman" pitchFamily="18" charset="0"/>
              </a:rPr>
              <a:t>pkt</a:t>
            </a:r>
            <a:r>
              <a:rPr lang="pl-PL" sz="1800" b="1" dirty="0" smtClean="0">
                <a:latin typeface="Garamond" pitchFamily="18" charset="0"/>
                <a:cs typeface="Times New Roman" pitchFamily="18" charset="0"/>
              </a:rPr>
              <a:t> 1 </a:t>
            </a:r>
            <a:br>
              <a:rPr lang="pl-PL" sz="1800" b="1" dirty="0" smtClean="0">
                <a:latin typeface="Garamond" pitchFamily="18" charset="0"/>
                <a:cs typeface="Times New Roman" pitchFamily="18" charset="0"/>
              </a:rPr>
            </a:br>
            <a:r>
              <a:rPr lang="pl-PL" sz="1800" b="1" dirty="0" smtClean="0">
                <a:latin typeface="Garamond" pitchFamily="18" charset="0"/>
                <a:cs typeface="Times New Roman" pitchFamily="18" charset="0"/>
              </a:rPr>
              <a:t>i ust. 3, lub przekazania informacji, o których mowa w art. 19 e pkt. 1 i art. 19 f niezgodnych ze stanem faktycznym.</a:t>
            </a:r>
          </a:p>
        </p:txBody>
      </p:sp>
      <p:sp>
        <p:nvSpPr>
          <p:cNvPr id="44036" name="Text Box 3"/>
          <p:cNvSpPr txBox="1">
            <a:spLocks noChangeArrowheads="1"/>
          </p:cNvSpPr>
          <p:nvPr/>
        </p:nvSpPr>
        <p:spPr bwMode="auto">
          <a:xfrm>
            <a:off x="827088" y="4287838"/>
            <a:ext cx="76327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44037" name="Rectangle 4"/>
          <p:cNvSpPr>
            <a:spLocks noChangeArrowheads="1"/>
          </p:cNvSpPr>
          <p:nvPr/>
        </p:nvSpPr>
        <p:spPr bwMode="auto">
          <a:xfrm>
            <a:off x="611560" y="4922280"/>
            <a:ext cx="8136904" cy="132562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600" b="1" dirty="0" smtClean="0">
                <a:solidFill>
                  <a:srgbClr val="FF3300"/>
                </a:solidFill>
                <a:latin typeface="Garamond" pitchFamily="18" charset="0"/>
                <a:cs typeface="Times New Roman" pitchFamily="18" charset="0"/>
              </a:rPr>
              <a:t>Wykreślenie z Krajowego Rejestru Agencji Zatrudnienia z powodu, któregoś z powyższych naruszeń wiąże się również z brakiem możliwości uzyskania kolejnego wpisu do rejestru agencji w okresie 3 lat od dnia wydania decyzji o zakazie działalności (art. 72 ustawy z dnia 2 lipca 2004 r.  o swobodzie działalności gospodarczej oraz art. 18 l ustawy z dnia 20 kwietnia 2004 r. o promocji zatrudnienia i instytucjach rynku pracy).</a:t>
            </a:r>
            <a:endParaRPr lang="pl-PL" sz="1600" b="1" dirty="0">
              <a:solidFill>
                <a:srgbClr val="FF3300"/>
              </a:solidFill>
              <a:latin typeface="Garamond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339975" y="2708920"/>
            <a:ext cx="4176713" cy="1050280"/>
          </a:xfrm>
        </p:spPr>
        <p:txBody>
          <a:bodyPr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2400" b="1" dirty="0" smtClean="0">
                <a:solidFill>
                  <a:srgbClr val="FF3300"/>
                </a:solidFill>
              </a:rPr>
              <a:t>                 </a:t>
            </a:r>
            <a:br>
              <a:rPr lang="pl-PL" sz="2400" b="1" dirty="0" smtClean="0">
                <a:solidFill>
                  <a:srgbClr val="FF3300"/>
                </a:solidFill>
              </a:rPr>
            </a:br>
            <a:r>
              <a:rPr lang="pl-PL" sz="2400" b="1" dirty="0" smtClean="0">
                <a:solidFill>
                  <a:srgbClr val="FF3300"/>
                </a:solidFill>
              </a:rPr>
              <a:t/>
            </a:r>
            <a:br>
              <a:rPr lang="pl-PL" sz="2400" b="1" dirty="0" smtClean="0">
                <a:solidFill>
                  <a:srgbClr val="FF3300"/>
                </a:solidFill>
              </a:rPr>
            </a:br>
            <a:r>
              <a:rPr lang="pl-PL" sz="2400" b="1" dirty="0" smtClean="0">
                <a:solidFill>
                  <a:srgbClr val="FF3300"/>
                </a:solidFill>
              </a:rPr>
              <a:t/>
            </a:r>
            <a:br>
              <a:rPr lang="pl-PL" sz="2400" b="1" dirty="0" smtClean="0">
                <a:solidFill>
                  <a:srgbClr val="FF3300"/>
                </a:solidFill>
              </a:rPr>
            </a:br>
            <a:r>
              <a:rPr lang="pl-PL" sz="2400" b="1" dirty="0" smtClean="0">
                <a:solidFill>
                  <a:srgbClr val="FF3300"/>
                </a:solidFill>
              </a:rPr>
              <a:t/>
            </a:r>
            <a:br>
              <a:rPr lang="pl-PL" sz="2400" b="1" dirty="0" smtClean="0">
                <a:solidFill>
                  <a:srgbClr val="FF3300"/>
                </a:solidFill>
              </a:rPr>
            </a:br>
            <a:r>
              <a:rPr lang="pl-PL" sz="2400" b="1" dirty="0" smtClean="0">
                <a:solidFill>
                  <a:srgbClr val="FF3300"/>
                </a:solidFill>
              </a:rPr>
              <a:t/>
            </a:r>
            <a:br>
              <a:rPr lang="pl-PL" sz="2400" b="1" dirty="0" smtClean="0">
                <a:solidFill>
                  <a:srgbClr val="FF3300"/>
                </a:solidFill>
              </a:rPr>
            </a:br>
            <a:r>
              <a:rPr lang="pl-PL" sz="2400" b="1" dirty="0" smtClean="0">
                <a:solidFill>
                  <a:srgbClr val="FF3300"/>
                </a:solidFill>
              </a:rPr>
              <a:t/>
            </a:r>
            <a:br>
              <a:rPr lang="pl-PL" sz="2400" b="1" dirty="0" smtClean="0">
                <a:solidFill>
                  <a:srgbClr val="FF3300"/>
                </a:solidFill>
              </a:rPr>
            </a:br>
            <a:r>
              <a:rPr lang="pl-PL" sz="2400" b="1" dirty="0" smtClean="0">
                <a:solidFill>
                  <a:srgbClr val="FF3300"/>
                </a:solidFill>
              </a:rPr>
              <a:t/>
            </a:r>
            <a:br>
              <a:rPr lang="pl-PL" sz="2400" b="1" dirty="0" smtClean="0">
                <a:solidFill>
                  <a:srgbClr val="FF3300"/>
                </a:solidFill>
              </a:rPr>
            </a:br>
            <a:r>
              <a:rPr lang="pl-PL" sz="2400" b="1" dirty="0" smtClean="0">
                <a:solidFill>
                  <a:srgbClr val="FF3300"/>
                </a:solidFill>
              </a:rPr>
              <a:t>                  </a:t>
            </a:r>
            <a:br>
              <a:rPr lang="pl-PL" sz="2400" b="1" dirty="0" smtClean="0">
                <a:solidFill>
                  <a:srgbClr val="FF3300"/>
                </a:solidFill>
              </a:rPr>
            </a:br>
            <a:r>
              <a:rPr lang="pl-PL" sz="2400" b="1" dirty="0" smtClean="0">
                <a:solidFill>
                  <a:srgbClr val="FF3300"/>
                </a:solidFill>
              </a:rPr>
              <a:t/>
            </a:r>
            <a:br>
              <a:rPr lang="pl-PL" sz="2400" b="1" dirty="0" smtClean="0">
                <a:solidFill>
                  <a:srgbClr val="FF3300"/>
                </a:solidFill>
              </a:rPr>
            </a:br>
            <a:r>
              <a:rPr lang="pl-PL" sz="2400" b="1" dirty="0" smtClean="0">
                <a:solidFill>
                  <a:srgbClr val="FF3300"/>
                </a:solidFill>
              </a:rPr>
              <a:t/>
            </a:r>
            <a:br>
              <a:rPr lang="pl-PL" sz="2400" b="1" dirty="0" smtClean="0">
                <a:solidFill>
                  <a:srgbClr val="FF3300"/>
                </a:solidFill>
              </a:rPr>
            </a:br>
            <a:r>
              <a:rPr lang="pl-PL" sz="2400" b="1" dirty="0" smtClean="0">
                <a:solidFill>
                  <a:srgbClr val="FF3300"/>
                </a:solidFill>
              </a:rPr>
              <a:t/>
            </a:r>
            <a:br>
              <a:rPr lang="pl-PL" sz="2400" b="1" dirty="0" smtClean="0">
                <a:solidFill>
                  <a:srgbClr val="FF3300"/>
                </a:solidFill>
              </a:rPr>
            </a:br>
            <a:r>
              <a:rPr lang="pl-PL" sz="2400" b="1" dirty="0" smtClean="0">
                <a:solidFill>
                  <a:srgbClr val="FF3300"/>
                </a:solidFill>
              </a:rPr>
              <a:t/>
            </a:r>
            <a:br>
              <a:rPr lang="pl-PL" sz="2400" b="1" dirty="0" smtClean="0">
                <a:solidFill>
                  <a:srgbClr val="FF3300"/>
                </a:solidFill>
              </a:rPr>
            </a:br>
            <a:r>
              <a:rPr lang="pl-PL" sz="2400" b="1" dirty="0" smtClean="0">
                <a:solidFill>
                  <a:srgbClr val="FF3300"/>
                </a:solidFill>
              </a:rPr>
              <a:t/>
            </a:r>
            <a:br>
              <a:rPr lang="pl-PL" sz="2400" b="1" dirty="0" smtClean="0">
                <a:solidFill>
                  <a:srgbClr val="FF3300"/>
                </a:solidFill>
              </a:rPr>
            </a:br>
            <a:r>
              <a:rPr lang="pl-PL" sz="2400" b="1" dirty="0" smtClean="0">
                <a:solidFill>
                  <a:srgbClr val="FF3300"/>
                </a:solidFill>
              </a:rPr>
              <a:t/>
            </a:r>
            <a:br>
              <a:rPr lang="pl-PL" sz="2400" b="1" dirty="0" smtClean="0">
                <a:solidFill>
                  <a:srgbClr val="FF3300"/>
                </a:solidFill>
              </a:rPr>
            </a:br>
            <a:r>
              <a:rPr lang="pl-PL" sz="2400" b="1" dirty="0" smtClean="0">
                <a:solidFill>
                  <a:srgbClr val="FF3300"/>
                </a:solidFill>
              </a:rPr>
              <a:t/>
            </a:r>
            <a:br>
              <a:rPr lang="pl-PL" sz="2400" b="1" dirty="0" smtClean="0">
                <a:solidFill>
                  <a:srgbClr val="FF3300"/>
                </a:solidFill>
              </a:rPr>
            </a:br>
            <a:r>
              <a:rPr lang="pl-PL" sz="2400" b="1" dirty="0" smtClean="0">
                <a:solidFill>
                  <a:srgbClr val="FF3300"/>
                </a:solidFill>
              </a:rPr>
              <a:t/>
            </a:r>
            <a:br>
              <a:rPr lang="pl-PL" sz="2400" b="1" dirty="0" smtClean="0">
                <a:solidFill>
                  <a:srgbClr val="FF3300"/>
                </a:solidFill>
              </a:rPr>
            </a:br>
            <a:r>
              <a:rPr lang="pl-PL" sz="2400" b="1" dirty="0" smtClean="0">
                <a:solidFill>
                  <a:srgbClr val="FF3300"/>
                </a:solidFill>
              </a:rPr>
              <a:t>            </a:t>
            </a:r>
            <a:endParaRPr lang="pl-PL" sz="3800" b="1" dirty="0" smtClean="0">
              <a:solidFill>
                <a:srgbClr val="339933"/>
              </a:solidFill>
              <a:latin typeface="Tahoma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467544" y="0"/>
            <a:ext cx="8369051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l-PL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AGENCJE ZATRUDNIENIA </a:t>
            </a:r>
            <a:endParaRPr lang="pl-PL" sz="36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l-PL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– Propozycje zmian w przepisach</a:t>
            </a:r>
            <a:endParaRPr lang="pl-PL" sz="3600" b="1" dirty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68288" y="1124744"/>
            <a:ext cx="8597900" cy="956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pl-PL" sz="2000" b="1" dirty="0" smtClean="0">
              <a:solidFill>
                <a:srgbClr val="33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l-PL" sz="1800" b="1" dirty="0">
                <a:solidFill>
                  <a:srgbClr val="0808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/>
            </a:r>
            <a:br>
              <a:rPr lang="pl-PL" sz="1800" b="1" dirty="0">
                <a:solidFill>
                  <a:srgbClr val="0808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</a:br>
            <a:r>
              <a:rPr lang="pl-PL" sz="1800" b="1" dirty="0" smtClean="0">
                <a:solidFill>
                  <a:srgbClr val="0808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</a:t>
            </a:r>
            <a:endParaRPr lang="pl-PL" sz="1800" b="1" dirty="0">
              <a:solidFill>
                <a:srgbClr val="0808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268288" y="1479777"/>
            <a:ext cx="8446783" cy="157184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2400" b="1" dirty="0" smtClean="0">
                <a:solidFill>
                  <a:srgbClr val="FF0000"/>
                </a:solidFill>
                <a:latin typeface="Garamond" pitchFamily="18" charset="0"/>
              </a:rPr>
              <a:t>Departament Rynku Pracy  Ministerstwa Rodziny, Pracy </a:t>
            </a:r>
            <a:br>
              <a:rPr lang="pl-PL" sz="2400" b="1" dirty="0" smtClean="0">
                <a:solidFill>
                  <a:srgbClr val="FF0000"/>
                </a:solidFill>
                <a:latin typeface="Garamond" pitchFamily="18" charset="0"/>
              </a:rPr>
            </a:br>
            <a:r>
              <a:rPr lang="pl-PL" sz="2400" b="1" dirty="0" smtClean="0">
                <a:solidFill>
                  <a:srgbClr val="FF0000"/>
                </a:solidFill>
                <a:latin typeface="Garamond" pitchFamily="18" charset="0"/>
              </a:rPr>
              <a:t>i Polityki Społecznej przygotował projekt ustawy o zmianie ustawy o zatrudnieniu pracowników tymczasowych oraz ustawy o promocji zatrudnienie i instytucjach rynku pracy.</a:t>
            </a:r>
            <a:endParaRPr lang="pl-PL" sz="2400" b="1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611560" y="3360509"/>
            <a:ext cx="79928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latin typeface="Garamond" panose="02020404030301010803" pitchFamily="18" charset="0"/>
              </a:rPr>
              <a:t>Zmiany zaproponowane w zapisach ustawy mają na celu wzmocnienie ochrony klientów agencji pracy tymczasowej oraz zapobieganie nadużyciom i nieporozumieniom związanym z zatrudnieniem cudzoziemców. </a:t>
            </a:r>
            <a:endParaRPr lang="pl-PL" sz="24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6019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846931"/>
          </a:xfrm>
        </p:spPr>
        <p:txBody>
          <a:bodyPr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4000" b="1" dirty="0" smtClean="0">
                <a:solidFill>
                  <a:srgbClr val="0070C0"/>
                </a:solidFill>
                <a:latin typeface="Garamond" pitchFamily="18" charset="0"/>
              </a:rPr>
              <a:t>Zakres proponowanych zmian:</a:t>
            </a:r>
          </a:p>
        </p:txBody>
      </p:sp>
      <p:sp>
        <p:nvSpPr>
          <p:cNvPr id="19467" name="Text Box 12"/>
          <p:cNvSpPr txBox="1">
            <a:spLocks noChangeArrowheads="1"/>
          </p:cNvSpPr>
          <p:nvPr/>
        </p:nvSpPr>
        <p:spPr bwMode="auto">
          <a:xfrm>
            <a:off x="3255963" y="1622425"/>
            <a:ext cx="523875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539552" y="1484784"/>
            <a:ext cx="8456033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pl-PL" b="1" dirty="0" smtClean="0">
                <a:latin typeface="Garamond" panose="02020404030301010803" pitchFamily="18" charset="0"/>
              </a:rPr>
              <a:t>Wprowadzono obowiązek certyfikowania usługi pośrednictwa pracy </a:t>
            </a:r>
            <a:br>
              <a:rPr lang="pl-PL" b="1" dirty="0" smtClean="0">
                <a:latin typeface="Garamond" panose="02020404030301010803" pitchFamily="18" charset="0"/>
              </a:rPr>
            </a:br>
            <a:r>
              <a:rPr lang="pl-PL" b="1" dirty="0" smtClean="0">
                <a:latin typeface="Garamond" panose="02020404030301010803" pitchFamily="18" charset="0"/>
              </a:rPr>
              <a:t>w zakresie kierowania cudzoziemców do podmiotów działających</a:t>
            </a:r>
            <a:br>
              <a:rPr lang="pl-PL" b="1" dirty="0" smtClean="0">
                <a:latin typeface="Garamond" panose="02020404030301010803" pitchFamily="18" charset="0"/>
              </a:rPr>
            </a:br>
            <a:r>
              <a:rPr lang="pl-PL" b="1" dirty="0" smtClean="0">
                <a:latin typeface="Garamond" panose="02020404030301010803" pitchFamily="18" charset="0"/>
              </a:rPr>
              <a:t>na terytorium RP. Przepis dotyczyłby zarówno podmiotów posiadających </a:t>
            </a:r>
            <a:br>
              <a:rPr lang="pl-PL" b="1" dirty="0" smtClean="0">
                <a:latin typeface="Garamond" panose="02020404030301010803" pitchFamily="18" charset="0"/>
              </a:rPr>
            </a:br>
            <a:r>
              <a:rPr lang="pl-PL" b="1" dirty="0" smtClean="0">
                <a:latin typeface="Garamond" panose="02020404030301010803" pitchFamily="18" charset="0"/>
              </a:rPr>
              <a:t>siedzibę w Polsce jak również nie mających siedziby w Polsce.</a:t>
            </a:r>
          </a:p>
          <a:p>
            <a:pPr marL="342900" indent="-342900">
              <a:buAutoNum type="arabicPeriod"/>
            </a:pPr>
            <a:endParaRPr lang="pl-PL" b="1" dirty="0" smtClean="0">
              <a:latin typeface="Garamond" panose="02020404030301010803" pitchFamily="18" charset="0"/>
            </a:endParaRPr>
          </a:p>
          <a:p>
            <a:pPr marL="342900" indent="-342900">
              <a:buAutoNum type="arabicPeriod"/>
            </a:pPr>
            <a:r>
              <a:rPr lang="pl-PL" b="1" dirty="0" smtClean="0">
                <a:latin typeface="Garamond" panose="02020404030301010803" pitchFamily="18" charset="0"/>
              </a:rPr>
              <a:t>Na agencje pracy tymczasowej wprowadzono obowiązek składania marszałkowi </a:t>
            </a:r>
            <a:br>
              <a:rPr lang="pl-PL" b="1" dirty="0" smtClean="0">
                <a:latin typeface="Garamond" panose="02020404030301010803" pitchFamily="18" charset="0"/>
              </a:rPr>
            </a:br>
            <a:r>
              <a:rPr lang="pl-PL" b="1" dirty="0" smtClean="0">
                <a:latin typeface="Garamond" panose="02020404030301010803" pitchFamily="18" charset="0"/>
              </a:rPr>
              <a:t>przez okres pierwszych 12 miesięcy od rejestracji co miesiąc zaświadczeń </a:t>
            </a:r>
            <a:br>
              <a:rPr lang="pl-PL" b="1" dirty="0" smtClean="0">
                <a:latin typeface="Garamond" panose="02020404030301010803" pitchFamily="18" charset="0"/>
              </a:rPr>
            </a:br>
            <a:r>
              <a:rPr lang="pl-PL" b="1" dirty="0" smtClean="0">
                <a:latin typeface="Garamond" panose="02020404030301010803" pitchFamily="18" charset="0"/>
              </a:rPr>
              <a:t>dotyczących płatności ZUS. Marszałek będzie dokonywał czynności sprawdzają-</a:t>
            </a:r>
            <a:br>
              <a:rPr lang="pl-PL" b="1" dirty="0" smtClean="0">
                <a:latin typeface="Garamond" panose="02020404030301010803" pitchFamily="18" charset="0"/>
              </a:rPr>
            </a:br>
            <a:r>
              <a:rPr lang="pl-PL" b="1" dirty="0" err="1" smtClean="0">
                <a:latin typeface="Garamond" panose="02020404030301010803" pitchFamily="18" charset="0"/>
              </a:rPr>
              <a:t>cych</a:t>
            </a:r>
            <a:r>
              <a:rPr lang="pl-PL" b="1" dirty="0" smtClean="0">
                <a:latin typeface="Garamond" panose="02020404030301010803" pitchFamily="18" charset="0"/>
              </a:rPr>
              <a:t> co kwartał i zobowiązywał podmioty do usuwania ewentualnych zaległości, </a:t>
            </a:r>
            <a:br>
              <a:rPr lang="pl-PL" b="1" dirty="0" smtClean="0">
                <a:latin typeface="Garamond" panose="02020404030301010803" pitchFamily="18" charset="0"/>
              </a:rPr>
            </a:br>
            <a:r>
              <a:rPr lang="pl-PL" b="1" dirty="0" smtClean="0">
                <a:latin typeface="Garamond" panose="02020404030301010803" pitchFamily="18" charset="0"/>
              </a:rPr>
              <a:t>a także wykreślał z rejestru w przypadku ich nieusunięcia.</a:t>
            </a:r>
          </a:p>
          <a:p>
            <a:pPr marL="342900" indent="-342900">
              <a:buAutoNum type="arabicPeriod"/>
            </a:pPr>
            <a:endParaRPr lang="pl-PL" b="1" dirty="0">
              <a:latin typeface="Garamond" panose="02020404030301010803" pitchFamily="18" charset="0"/>
            </a:endParaRPr>
          </a:p>
          <a:p>
            <a:pPr marL="342900" indent="-342900">
              <a:buAutoNum type="arabicPeriod"/>
            </a:pPr>
            <a:r>
              <a:rPr lang="pl-PL" b="1" dirty="0" smtClean="0">
                <a:latin typeface="Garamond" panose="02020404030301010803" pitchFamily="18" charset="0"/>
              </a:rPr>
              <a:t>Agencje pracy tymczasowej będą zobowiązane posiadać zabezpieczenie </a:t>
            </a:r>
            <a:br>
              <a:rPr lang="pl-PL" b="1" dirty="0" smtClean="0">
                <a:latin typeface="Garamond" panose="02020404030301010803" pitchFamily="18" charset="0"/>
              </a:rPr>
            </a:br>
            <a:r>
              <a:rPr lang="pl-PL" b="1" dirty="0" smtClean="0">
                <a:latin typeface="Garamond" panose="02020404030301010803" pitchFamily="18" charset="0"/>
              </a:rPr>
              <a:t>zobowiązań finansowych w formie gwarancji bankowej lub ubezpieczeniowej. </a:t>
            </a:r>
          </a:p>
          <a:p>
            <a:r>
              <a:rPr lang="pl-PL" b="1" dirty="0">
                <a:latin typeface="Garamond" panose="02020404030301010803" pitchFamily="18" charset="0"/>
              </a:rPr>
              <a:t> </a:t>
            </a:r>
            <a:r>
              <a:rPr lang="pl-PL" b="1" dirty="0" smtClean="0">
                <a:latin typeface="Garamond" panose="02020404030301010803" pitchFamily="18" charset="0"/>
              </a:rPr>
              <a:t>    Zabezpieczenia zobowiązań finansowych zobowiązany będzie także posiadać </a:t>
            </a:r>
            <a:br>
              <a:rPr lang="pl-PL" b="1" dirty="0" smtClean="0">
                <a:latin typeface="Garamond" panose="02020404030301010803" pitchFamily="18" charset="0"/>
              </a:rPr>
            </a:br>
            <a:r>
              <a:rPr lang="pl-PL" b="1" dirty="0" smtClean="0">
                <a:latin typeface="Garamond" panose="02020404030301010803" pitchFamily="18" charset="0"/>
              </a:rPr>
              <a:t>     przedsiębiorca zagraniczny, składający zawiadomienie o zamiarze prowadzenia</a:t>
            </a:r>
            <a:br>
              <a:rPr lang="pl-PL" b="1" dirty="0" smtClean="0">
                <a:latin typeface="Garamond" panose="02020404030301010803" pitchFamily="18" charset="0"/>
              </a:rPr>
            </a:br>
            <a:r>
              <a:rPr lang="pl-PL" b="1" dirty="0" smtClean="0">
                <a:latin typeface="Garamond" panose="02020404030301010803" pitchFamily="18" charset="0"/>
              </a:rPr>
              <a:t>     działalności. </a:t>
            </a:r>
          </a:p>
          <a:p>
            <a:pPr marL="342900" indent="-342900">
              <a:buAutoNum type="arabicPeriod"/>
            </a:pPr>
            <a:endParaRPr lang="pl-PL" dirty="0" smtClean="0"/>
          </a:p>
          <a:p>
            <a:pPr marL="342900" indent="-342900">
              <a:buAutoNum type="arabicPeriod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8570208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062955"/>
          </a:xfrm>
        </p:spPr>
        <p:txBody>
          <a:bodyPr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4000" b="1" dirty="0" smtClean="0">
                <a:solidFill>
                  <a:srgbClr val="0070C0"/>
                </a:solidFill>
                <a:latin typeface="Garamond" pitchFamily="18" charset="0"/>
              </a:rPr>
              <a:t>Zakres proponowanych zmian:</a:t>
            </a:r>
          </a:p>
        </p:txBody>
      </p:sp>
      <p:sp>
        <p:nvSpPr>
          <p:cNvPr id="19467" name="Text Box 12"/>
          <p:cNvSpPr txBox="1">
            <a:spLocks noChangeArrowheads="1"/>
          </p:cNvSpPr>
          <p:nvPr/>
        </p:nvSpPr>
        <p:spPr bwMode="auto">
          <a:xfrm>
            <a:off x="3255963" y="1622425"/>
            <a:ext cx="523875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521866" y="1558669"/>
            <a:ext cx="8605882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 startAt="4"/>
            </a:pPr>
            <a:r>
              <a:rPr lang="pl-PL" b="1" dirty="0" smtClean="0">
                <a:latin typeface="Garamond" panose="02020404030301010803" pitchFamily="18" charset="0"/>
              </a:rPr>
              <a:t>Zabezpieczenie zobowiązań finansowych w przypadku niewypłacalności</a:t>
            </a:r>
            <a:br>
              <a:rPr lang="pl-PL" b="1" dirty="0" smtClean="0">
                <a:latin typeface="Garamond" panose="02020404030301010803" pitchFamily="18" charset="0"/>
              </a:rPr>
            </a:br>
            <a:r>
              <a:rPr lang="pl-PL" b="1" dirty="0" smtClean="0">
                <a:latin typeface="Garamond" panose="02020404030301010803" pitchFamily="18" charset="0"/>
              </a:rPr>
              <a:t>agencji zatrudnienia będzie służyło zaspokojeniu roszczeń pracowniczych.</a:t>
            </a:r>
          </a:p>
          <a:p>
            <a:pPr marL="342900" indent="-342900">
              <a:buFont typeface="+mj-lt"/>
              <a:buAutoNum type="arabicPeriod" startAt="4"/>
            </a:pPr>
            <a:endParaRPr lang="pl-PL" b="1" dirty="0" smtClean="0">
              <a:latin typeface="Garamond" panose="02020404030301010803" pitchFamily="18" charset="0"/>
            </a:endParaRPr>
          </a:p>
          <a:p>
            <a:pPr marL="342900" indent="-342900">
              <a:buFont typeface="+mj-lt"/>
              <a:buAutoNum type="arabicPeriod" startAt="4"/>
            </a:pPr>
            <a:r>
              <a:rPr lang="pl-PL" b="1" dirty="0" smtClean="0">
                <a:latin typeface="Garamond" panose="02020404030301010803" pitchFamily="18" charset="0"/>
              </a:rPr>
              <a:t>W przypadku niewypłacalności agencji  zatrudnienia marszałek województwa</a:t>
            </a:r>
            <a:br>
              <a:rPr lang="pl-PL" b="1" dirty="0" smtClean="0">
                <a:latin typeface="Garamond" panose="02020404030301010803" pitchFamily="18" charset="0"/>
              </a:rPr>
            </a:br>
            <a:r>
              <a:rPr lang="pl-PL" b="1" dirty="0" smtClean="0">
                <a:latin typeface="Garamond" panose="02020404030301010803" pitchFamily="18" charset="0"/>
              </a:rPr>
              <a:t>rozpoczyna postepowanie wyjaśniające w sprawie wypłaty środków z </a:t>
            </a:r>
            <a:r>
              <a:rPr lang="pl-PL" b="1" dirty="0" err="1" smtClean="0">
                <a:latin typeface="Garamond" panose="02020404030301010803" pitchFamily="18" charset="0"/>
              </a:rPr>
              <a:t>zabezp</a:t>
            </a:r>
            <a:r>
              <a:rPr lang="pl-PL" b="1" dirty="0" smtClean="0">
                <a:latin typeface="Garamond" panose="02020404030301010803" pitchFamily="18" charset="0"/>
              </a:rPr>
              <a:t>.</a:t>
            </a:r>
          </a:p>
          <a:p>
            <a:r>
              <a:rPr lang="pl-PL" b="1" dirty="0">
                <a:latin typeface="Garamond" panose="02020404030301010803" pitchFamily="18" charset="0"/>
              </a:rPr>
              <a:t> </a:t>
            </a:r>
            <a:r>
              <a:rPr lang="pl-PL" b="1" dirty="0" smtClean="0">
                <a:latin typeface="Garamond" panose="02020404030301010803" pitchFamily="18" charset="0"/>
              </a:rPr>
              <a:t>    zobowiązań finansowych na wniosek osoby poszkodowanej lub na wniosek</a:t>
            </a:r>
          </a:p>
          <a:p>
            <a:r>
              <a:rPr lang="pl-PL" b="1" dirty="0">
                <a:latin typeface="Garamond" panose="02020404030301010803" pitchFamily="18" charset="0"/>
              </a:rPr>
              <a:t> </a:t>
            </a:r>
            <a:r>
              <a:rPr lang="pl-PL" b="1" dirty="0" smtClean="0">
                <a:latin typeface="Garamond" panose="02020404030301010803" pitchFamily="18" charset="0"/>
              </a:rPr>
              <a:t>    niewypłacalnej agencji zatrudnienia.</a:t>
            </a:r>
          </a:p>
          <a:p>
            <a:endParaRPr lang="pl-PL" b="1" dirty="0" smtClean="0">
              <a:latin typeface="Garamond" panose="02020404030301010803" pitchFamily="18" charset="0"/>
            </a:endParaRPr>
          </a:p>
          <a:p>
            <a:pPr marL="342900" indent="-342900">
              <a:buAutoNum type="arabicPeriod" startAt="6"/>
            </a:pPr>
            <a:r>
              <a:rPr lang="pl-PL" b="1" dirty="0" smtClean="0">
                <a:latin typeface="Garamond" panose="02020404030301010803" pitchFamily="18" charset="0"/>
              </a:rPr>
              <a:t>Obowiązek prowadzenia przez marszałka wykazu przedsiębiorców zagranicznych,</a:t>
            </a:r>
          </a:p>
          <a:p>
            <a:r>
              <a:rPr lang="pl-PL" b="1" dirty="0">
                <a:latin typeface="Garamond" panose="02020404030301010803" pitchFamily="18" charset="0"/>
              </a:rPr>
              <a:t> </a:t>
            </a:r>
            <a:r>
              <a:rPr lang="pl-PL" b="1" dirty="0" smtClean="0">
                <a:latin typeface="Garamond" panose="02020404030301010803" pitchFamily="18" charset="0"/>
              </a:rPr>
              <a:t>    którzy złożyli zawiadomienie o zamiarze świadczenia usług.</a:t>
            </a:r>
          </a:p>
          <a:p>
            <a:endParaRPr lang="pl-PL" b="1" dirty="0" smtClean="0">
              <a:latin typeface="Garamond" panose="02020404030301010803" pitchFamily="18" charset="0"/>
            </a:endParaRPr>
          </a:p>
          <a:p>
            <a:r>
              <a:rPr lang="pl-PL" b="1" dirty="0" smtClean="0">
                <a:latin typeface="Garamond" panose="02020404030301010803" pitchFamily="18" charset="0"/>
              </a:rPr>
              <a:t>7.  Do informacji sprawozdawczych wprowadzono dodatkową informacje dotyczącą</a:t>
            </a:r>
          </a:p>
          <a:p>
            <a:r>
              <a:rPr lang="pl-PL" b="1" dirty="0">
                <a:latin typeface="Garamond" panose="02020404030301010803" pitchFamily="18" charset="0"/>
              </a:rPr>
              <a:t> </a:t>
            </a:r>
            <a:r>
              <a:rPr lang="pl-PL" b="1" dirty="0" smtClean="0">
                <a:latin typeface="Garamond" panose="02020404030301010803" pitchFamily="18" charset="0"/>
              </a:rPr>
              <a:t>    obywatelstwa zatrudnionych osób.  Dopuszczono także możliwość składania </a:t>
            </a:r>
            <a:br>
              <a:rPr lang="pl-PL" b="1" dirty="0" smtClean="0">
                <a:latin typeface="Garamond" panose="02020404030301010803" pitchFamily="18" charset="0"/>
              </a:rPr>
            </a:br>
            <a:r>
              <a:rPr lang="pl-PL" b="1" dirty="0" smtClean="0">
                <a:latin typeface="Garamond" panose="02020404030301010803" pitchFamily="18" charset="0"/>
              </a:rPr>
              <a:t>     korekt informacji sprawozdawczej do dnia 01.03.2016r.</a:t>
            </a:r>
          </a:p>
          <a:p>
            <a:endParaRPr lang="pl-PL" b="1" dirty="0" smtClean="0">
              <a:latin typeface="Garamond" panose="02020404030301010803" pitchFamily="18" charset="0"/>
            </a:endParaRPr>
          </a:p>
          <a:p>
            <a:r>
              <a:rPr lang="pl-PL" b="1" dirty="0" smtClean="0">
                <a:latin typeface="Garamond" panose="02020404030301010803" pitchFamily="18" charset="0"/>
              </a:rPr>
              <a:t>8.  Przywrócono obowiązek posiadania lokalu na biuro agencji zatrudnienia.</a:t>
            </a:r>
          </a:p>
          <a:p>
            <a:endParaRPr lang="pl-PL" dirty="0" smtClean="0"/>
          </a:p>
          <a:p>
            <a:endParaRPr lang="pl-PL" dirty="0" smtClean="0"/>
          </a:p>
          <a:p>
            <a:pPr marL="342900" indent="-342900">
              <a:buAutoNum type="arabicPeriod" startAt="4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564261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062955"/>
          </a:xfrm>
        </p:spPr>
        <p:txBody>
          <a:bodyPr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4000" b="1" dirty="0" smtClean="0">
                <a:solidFill>
                  <a:srgbClr val="0070C0"/>
                </a:solidFill>
                <a:latin typeface="Garamond" pitchFamily="18" charset="0"/>
              </a:rPr>
              <a:t>Zakres proponowanych zmian:</a:t>
            </a:r>
          </a:p>
        </p:txBody>
      </p:sp>
      <p:sp>
        <p:nvSpPr>
          <p:cNvPr id="19467" name="Text Box 12"/>
          <p:cNvSpPr txBox="1">
            <a:spLocks noChangeArrowheads="1"/>
          </p:cNvSpPr>
          <p:nvPr/>
        </p:nvSpPr>
        <p:spPr bwMode="auto">
          <a:xfrm>
            <a:off x="3255963" y="1622425"/>
            <a:ext cx="523875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521866" y="1558669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pPr marL="342900" indent="-342900">
              <a:buAutoNum type="arabicPeriod" startAt="4"/>
            </a:pPr>
            <a:endParaRPr lang="pl-PL" dirty="0" smtClean="0"/>
          </a:p>
        </p:txBody>
      </p:sp>
      <p:sp>
        <p:nvSpPr>
          <p:cNvPr id="4" name="pole tekstowe 3"/>
          <p:cNvSpPr txBox="1"/>
          <p:nvPr/>
        </p:nvSpPr>
        <p:spPr>
          <a:xfrm>
            <a:off x="787323" y="1813985"/>
            <a:ext cx="819583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9"/>
            </a:pPr>
            <a:r>
              <a:rPr lang="pl-PL" b="1" dirty="0" smtClean="0">
                <a:latin typeface="Garamond" panose="02020404030301010803" pitchFamily="18" charset="0"/>
              </a:rPr>
              <a:t>Obowiązek prowadzenia przez agencje zatrudnienia wykazu podmiotów, </a:t>
            </a:r>
            <a:br>
              <a:rPr lang="pl-PL" b="1" dirty="0" smtClean="0">
                <a:latin typeface="Garamond" panose="02020404030301010803" pitchFamily="18" charset="0"/>
              </a:rPr>
            </a:br>
            <a:r>
              <a:rPr lang="pl-PL" b="1" dirty="0" smtClean="0">
                <a:latin typeface="Garamond" panose="02020404030301010803" pitchFamily="18" charset="0"/>
              </a:rPr>
              <a:t>do których są kierowani cudzoziemcy (oznaczenie i siedziba podmiotu) oraz obowiązek wykazu cudzoziemców.</a:t>
            </a:r>
          </a:p>
          <a:p>
            <a:pPr marL="342900" indent="-342900">
              <a:buFont typeface="+mj-lt"/>
              <a:buAutoNum type="arabicPeriod" startAt="9"/>
            </a:pPr>
            <a:endParaRPr lang="pl-PL" b="1" dirty="0" smtClean="0">
              <a:latin typeface="Garamond" panose="02020404030301010803" pitchFamily="18" charset="0"/>
            </a:endParaRPr>
          </a:p>
          <a:p>
            <a:pPr marL="342900" indent="-342900">
              <a:buFont typeface="+mj-lt"/>
              <a:buAutoNum type="arabicPeriod" startAt="9"/>
            </a:pPr>
            <a:r>
              <a:rPr lang="pl-PL" b="1" dirty="0" smtClean="0">
                <a:latin typeface="Garamond" panose="02020404030301010803" pitchFamily="18" charset="0"/>
              </a:rPr>
              <a:t>Zaostrzono sankcje i kary  w poniższych kwestiach: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b="1" dirty="0" smtClean="0">
                <a:latin typeface="Garamond" panose="02020404030301010803" pitchFamily="18" charset="0"/>
              </a:rPr>
              <a:t>Za kierowanie do pracy cudzoziemca bez wpisu do rejestru 3000 zł. zarówno dla pracodawcy użytkownika, jak i agencji pracy tymczasowej,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b="1" dirty="0" smtClean="0">
                <a:latin typeface="Garamond" panose="02020404030301010803" pitchFamily="18" charset="0"/>
              </a:rPr>
              <a:t>Od 3.000 zł.  do 10.000 zł. za działanie bez certyfikatu w ramach doradztwa personalnego, poradnictwa zawodowego i pośrednictwa pracy na terenie RP,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b="1" dirty="0" smtClean="0">
                <a:latin typeface="Garamond" panose="02020404030301010803" pitchFamily="18" charset="0"/>
              </a:rPr>
              <a:t>Od 3.000 zł. do 100.000 zł. za działanie bez certyfikatu w ramach pośrednictwa pracy za granicą i pracy tymczasowej,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b="1" dirty="0" smtClean="0">
                <a:latin typeface="Garamond" panose="02020404030301010803" pitchFamily="18" charset="0"/>
              </a:rPr>
              <a:t>Kara dla podmiotu zagranicznego za niezłożenie zawiadomienia o działalności(3.000 zł. – 100.000 zł.)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b="1" dirty="0" smtClean="0">
                <a:latin typeface="Garamond" panose="02020404030301010803" pitchFamily="18" charset="0"/>
              </a:rPr>
              <a:t>4.000 zł. za kierowanie do kolejnego pośrednika pracy za granicą.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b="1" dirty="0" smtClean="0">
                <a:latin typeface="Garamond" panose="02020404030301010803" pitchFamily="18" charset="0"/>
              </a:rPr>
              <a:t>4.000 zł. za niezawieranie z cudzoziemcem umów i za nie prowadzenie wykazów przedsiębiorców i cudzoziemców,</a:t>
            </a:r>
          </a:p>
          <a:p>
            <a:endParaRPr lang="pl-PL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555199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620688"/>
            <a:ext cx="8640960" cy="72008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600" b="1" dirty="0" smtClean="0">
                <a:latin typeface="Garamond" pitchFamily="18" charset="0"/>
              </a:rPr>
              <a:t>LICZBA AGENCJI ZATRUDNIENIA</a:t>
            </a:r>
            <a:endParaRPr lang="pl-PL" sz="3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060575"/>
            <a:ext cx="8510587" cy="4032250"/>
          </a:xfrm>
        </p:spPr>
        <p:txBody>
          <a:bodyPr>
            <a:normAutofit/>
          </a:bodyPr>
          <a:lstStyle/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pl-PL" sz="1600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pl-PL" sz="1600" dirty="0">
              <a:solidFill>
                <a:srgbClr val="FF3300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pl-PL" sz="1600" dirty="0">
              <a:solidFill>
                <a:srgbClr val="FF3300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pl-PL" sz="300" b="1" dirty="0">
                <a:latin typeface="Tahoma" pitchFamily="34" charset="0"/>
                <a:cs typeface="Tahoma" pitchFamily="34" charset="0"/>
              </a:rPr>
              <a:t> 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endParaRPr lang="pl-PL" sz="300" b="1" dirty="0">
              <a:cs typeface="Arial" charset="0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endParaRPr lang="pl-PL" sz="300" b="1" dirty="0">
              <a:cs typeface="Arial" charset="0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endParaRPr lang="pl-PL" sz="300" b="1" dirty="0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sz="3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467544" y="1484784"/>
            <a:ext cx="8280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l-PL" sz="20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251520" y="1844824"/>
            <a:ext cx="7488832" cy="90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pl-PL" b="1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pl-PL" dirty="0" smtClean="0">
              <a:solidFill>
                <a:srgbClr val="FF3300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pl-PL" dirty="0" smtClean="0">
              <a:solidFill>
                <a:srgbClr val="FF3300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pl-PL" sz="400" b="1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endParaRPr lang="pl-PL" sz="400" b="1" dirty="0" smtClean="0">
              <a:cs typeface="Arial" charset="0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endParaRPr lang="pl-PL" sz="400" b="1" dirty="0">
              <a:cs typeface="Arial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251520" y="1700808"/>
            <a:ext cx="85689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l-PL" sz="2800" b="1" dirty="0" smtClean="0">
                <a:solidFill>
                  <a:srgbClr val="000000"/>
                </a:solidFill>
                <a:latin typeface="Garamond" pitchFamily="18" charset="0"/>
                <a:ea typeface="Times New Roman" pitchFamily="18" charset="0"/>
                <a:cs typeface="Arial" pitchFamily="34" charset="0"/>
              </a:rPr>
              <a:t>Według stanu na koniec grudnia 2015r. w Polsce funkcjonowało </a:t>
            </a:r>
            <a:r>
              <a:rPr lang="pl-PL" sz="2800" b="1" dirty="0" smtClean="0">
                <a:solidFill>
                  <a:srgbClr val="FF3300"/>
                </a:solidFill>
                <a:latin typeface="Garamond" pitchFamily="18" charset="0"/>
                <a:ea typeface="Times New Roman" pitchFamily="18" charset="0"/>
                <a:cs typeface="Arial" pitchFamily="34" charset="0"/>
              </a:rPr>
              <a:t>6.081</a:t>
            </a:r>
            <a:r>
              <a:rPr lang="pl-PL" sz="2800" b="1" dirty="0" smtClean="0">
                <a:solidFill>
                  <a:srgbClr val="000000"/>
                </a:solidFill>
                <a:latin typeface="Garamond" pitchFamily="18" charset="0"/>
                <a:ea typeface="Times New Roman" pitchFamily="18" charset="0"/>
                <a:cs typeface="Arial" pitchFamily="34" charset="0"/>
              </a:rPr>
              <a:t> agencji zatrudnienia. Na terenie województwa warmińsko-mazurskiego działały w tym czasie 122 agencje zatrudnienia, z czego: 40 świadczyło usługi w zakresie pośrednictwa pracy na terenie Rzeczypospolitej Polskiej, </a:t>
            </a:r>
            <a:r>
              <a:rPr lang="pl-PL" sz="2800" b="1" dirty="0" smtClean="0">
                <a:solidFill>
                  <a:srgbClr val="FF3300"/>
                </a:solidFill>
                <a:latin typeface="Garamond" pitchFamily="18" charset="0"/>
                <a:ea typeface="Times New Roman" pitchFamily="18" charset="0"/>
                <a:cs typeface="Arial" pitchFamily="34" charset="0"/>
              </a:rPr>
              <a:t>11</a:t>
            </a:r>
            <a:r>
              <a:rPr lang="pl-PL" sz="2800" b="1" dirty="0" smtClean="0">
                <a:solidFill>
                  <a:srgbClr val="000000"/>
                </a:solidFill>
                <a:latin typeface="Garamond" pitchFamily="18" charset="0"/>
                <a:ea typeface="Times New Roman" pitchFamily="18" charset="0"/>
                <a:cs typeface="Arial" pitchFamily="34" charset="0"/>
              </a:rPr>
              <a:t>– pośrednictwa obywateli polskich do pracy za granicą u pracodawców zagranicznych, </a:t>
            </a:r>
            <a:r>
              <a:rPr lang="pl-PL" sz="2800" b="1" dirty="0" smtClean="0">
                <a:solidFill>
                  <a:srgbClr val="FF3300"/>
                </a:solidFill>
                <a:latin typeface="Garamond" pitchFamily="18" charset="0"/>
                <a:ea typeface="Times New Roman" pitchFamily="18" charset="0"/>
                <a:cs typeface="Arial" pitchFamily="34" charset="0"/>
              </a:rPr>
              <a:t>24</a:t>
            </a:r>
            <a:r>
              <a:rPr lang="pl-PL" sz="2800" b="1" dirty="0" smtClean="0">
                <a:solidFill>
                  <a:srgbClr val="000000"/>
                </a:solidFill>
                <a:latin typeface="Garamond" pitchFamily="18" charset="0"/>
                <a:ea typeface="Times New Roman" pitchFamily="18" charset="0"/>
                <a:cs typeface="Arial" pitchFamily="34" charset="0"/>
              </a:rPr>
              <a:t> – doradztwa personalnego, </a:t>
            </a:r>
            <a:r>
              <a:rPr lang="pl-PL" sz="2800" b="1" dirty="0" smtClean="0">
                <a:solidFill>
                  <a:srgbClr val="FF3300"/>
                </a:solidFill>
                <a:latin typeface="Garamond" pitchFamily="18" charset="0"/>
                <a:ea typeface="Times New Roman" pitchFamily="18" charset="0"/>
                <a:cs typeface="Arial" pitchFamily="34" charset="0"/>
              </a:rPr>
              <a:t>20</a:t>
            </a:r>
            <a:r>
              <a:rPr lang="pl-PL" sz="2800" b="1" dirty="0" smtClean="0">
                <a:solidFill>
                  <a:srgbClr val="000000"/>
                </a:solidFill>
                <a:latin typeface="Garamond" pitchFamily="18" charset="0"/>
                <a:ea typeface="Times New Roman" pitchFamily="18" charset="0"/>
                <a:cs typeface="Arial" pitchFamily="34" charset="0"/>
              </a:rPr>
              <a:t> – poradnictwa zawodowego, oraz </a:t>
            </a:r>
            <a:r>
              <a:rPr lang="pl-PL" sz="2800" b="1" dirty="0" smtClean="0">
                <a:solidFill>
                  <a:srgbClr val="FF3300"/>
                </a:solidFill>
                <a:latin typeface="Garamond" pitchFamily="18" charset="0"/>
                <a:ea typeface="Times New Roman" pitchFamily="18" charset="0"/>
                <a:cs typeface="Arial" pitchFamily="34" charset="0"/>
              </a:rPr>
              <a:t>30 </a:t>
            </a:r>
            <a:r>
              <a:rPr lang="pl-PL" sz="2800" b="1" dirty="0" smtClean="0">
                <a:solidFill>
                  <a:srgbClr val="000000"/>
                </a:solidFill>
                <a:latin typeface="Garamond" pitchFamily="18" charset="0"/>
                <a:ea typeface="Times New Roman" pitchFamily="18" charset="0"/>
                <a:cs typeface="Arial" pitchFamily="34" charset="0"/>
              </a:rPr>
              <a:t>w zakresie pracy tymczasowej. </a:t>
            </a:r>
            <a:endParaRPr lang="pl-PL" sz="2800" b="1" dirty="0" smtClean="0">
              <a:latin typeface="Garamond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062955"/>
          </a:xfrm>
        </p:spPr>
        <p:txBody>
          <a:bodyPr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4000" b="1" dirty="0" smtClean="0">
                <a:solidFill>
                  <a:srgbClr val="0070C0"/>
                </a:solidFill>
                <a:latin typeface="Garamond" pitchFamily="18" charset="0"/>
              </a:rPr>
              <a:t>Zakres proponowanych zmian:</a:t>
            </a:r>
          </a:p>
        </p:txBody>
      </p:sp>
      <p:sp>
        <p:nvSpPr>
          <p:cNvPr id="19467" name="Text Box 12"/>
          <p:cNvSpPr txBox="1">
            <a:spLocks noChangeArrowheads="1"/>
          </p:cNvSpPr>
          <p:nvPr/>
        </p:nvSpPr>
        <p:spPr bwMode="auto">
          <a:xfrm>
            <a:off x="3255963" y="1622425"/>
            <a:ext cx="523875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521866" y="1558669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pPr marL="342900" indent="-342900">
              <a:buAutoNum type="arabicPeriod" startAt="4"/>
            </a:pPr>
            <a:endParaRPr lang="pl-PL" dirty="0" smtClean="0"/>
          </a:p>
        </p:txBody>
      </p:sp>
      <p:sp>
        <p:nvSpPr>
          <p:cNvPr id="4" name="pole tekstowe 3"/>
          <p:cNvSpPr txBox="1"/>
          <p:nvPr/>
        </p:nvSpPr>
        <p:spPr>
          <a:xfrm>
            <a:off x="787323" y="1813985"/>
            <a:ext cx="81958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b="1" dirty="0" smtClean="0">
                <a:latin typeface="Garamond" panose="02020404030301010803" pitchFamily="18" charset="0"/>
              </a:rPr>
              <a:t>Kara dla agencji pracy tymczasowej za nieposiadanie zabezpieczenia zobowiązań finansowych lub niedopełnienie obowiązku przekazywania marszałkowi informacji o zabezpieczeniu (do 100.000 zł.),</a:t>
            </a:r>
          </a:p>
          <a:p>
            <a:endParaRPr lang="pl-PL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825380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1124744"/>
            <a:ext cx="8135938" cy="792087"/>
          </a:xfrm>
        </p:spPr>
        <p:txBody>
          <a:bodyPr/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200" b="1" dirty="0" smtClean="0">
                <a:solidFill>
                  <a:srgbClr val="006600"/>
                </a:solidFill>
                <a:latin typeface="Garamond" pitchFamily="18" charset="0"/>
                <a:cs typeface="Times New Roman" pitchFamily="18" charset="0"/>
              </a:rPr>
              <a:t>Dziękuję za uwagę!</a:t>
            </a:r>
          </a:p>
        </p:txBody>
      </p:sp>
      <p:sp>
        <p:nvSpPr>
          <p:cNvPr id="45059" name="Text Box 2"/>
          <p:cNvSpPr txBox="1">
            <a:spLocks noChangeArrowheads="1"/>
          </p:cNvSpPr>
          <p:nvPr/>
        </p:nvSpPr>
        <p:spPr bwMode="auto">
          <a:xfrm>
            <a:off x="611560" y="2636912"/>
            <a:ext cx="7776864" cy="21463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11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2000" b="1" dirty="0">
                <a:solidFill>
                  <a:srgbClr val="000000"/>
                </a:solidFill>
                <a:latin typeface="Garamond" pitchFamily="18" charset="0"/>
              </a:rPr>
              <a:t>Kamila Skalska</a:t>
            </a:r>
          </a:p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2000" dirty="0">
                <a:solidFill>
                  <a:srgbClr val="000000"/>
                </a:solidFill>
                <a:latin typeface="Garamond" pitchFamily="18" charset="0"/>
              </a:rPr>
              <a:t>Pośrednik </a:t>
            </a:r>
            <a:r>
              <a:rPr lang="pl-PL" sz="2000" dirty="0" smtClean="0">
                <a:solidFill>
                  <a:srgbClr val="000000"/>
                </a:solidFill>
                <a:latin typeface="Garamond" pitchFamily="18" charset="0"/>
              </a:rPr>
              <a:t>pracy</a:t>
            </a:r>
            <a:endParaRPr lang="pl-PL" sz="2000" dirty="0">
              <a:solidFill>
                <a:srgbClr val="000000"/>
              </a:solidFill>
              <a:latin typeface="Garamond" pitchFamily="18" charset="0"/>
            </a:endParaRPr>
          </a:p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2000" dirty="0">
                <a:solidFill>
                  <a:srgbClr val="000000"/>
                </a:solidFill>
                <a:latin typeface="Garamond" pitchFamily="18" charset="0"/>
              </a:rPr>
              <a:t>Wojewódzkiego Urzędu Pracy w Olsztynie</a:t>
            </a:r>
          </a:p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2000" dirty="0">
                <a:solidFill>
                  <a:srgbClr val="000000"/>
                </a:solidFill>
                <a:latin typeface="Garamond" pitchFamily="18" charset="0"/>
              </a:rPr>
              <a:t>Telefon:</a:t>
            </a:r>
            <a:r>
              <a:rPr lang="pl-PL" sz="2000" b="1" dirty="0">
                <a:solidFill>
                  <a:srgbClr val="000000"/>
                </a:solidFill>
                <a:latin typeface="Garamond" pitchFamily="18" charset="0"/>
              </a:rPr>
              <a:t>89/522 79 90</a:t>
            </a:r>
          </a:p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2000" dirty="0">
                <a:solidFill>
                  <a:srgbClr val="000000"/>
                </a:solidFill>
                <a:latin typeface="Garamond" pitchFamily="18" charset="0"/>
              </a:rPr>
              <a:t>e- mail: </a:t>
            </a:r>
            <a:r>
              <a:rPr lang="pl-PL" sz="2000" b="1" dirty="0" err="1">
                <a:solidFill>
                  <a:srgbClr val="000000"/>
                </a:solidFill>
                <a:latin typeface="Garamond" pitchFamily="18" charset="0"/>
              </a:rPr>
              <a:t>k.skalska@up.gov.pl</a:t>
            </a:r>
            <a:endParaRPr lang="pl-PL" sz="2000" b="1" dirty="0">
              <a:solidFill>
                <a:srgbClr val="000000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0"/>
            <a:ext cx="8964488" cy="126841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Liczba </a:t>
            </a:r>
            <a:r>
              <a:rPr lang="pl-PL" sz="40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agencji </a:t>
            </a:r>
            <a:r>
              <a:rPr lang="pl-PL" sz="4000" b="1" dirty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zatrudnienia w kraju, </a:t>
            </a:r>
            <a:r>
              <a:rPr lang="pl-PL" sz="40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/>
            </a:r>
            <a:br>
              <a:rPr lang="pl-PL" sz="40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</a:br>
            <a:r>
              <a:rPr lang="pl-PL" sz="40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według </a:t>
            </a:r>
            <a:r>
              <a:rPr lang="pl-PL" sz="4000" b="1" dirty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stanu na dzień </a:t>
            </a:r>
            <a:r>
              <a:rPr lang="pl-PL" sz="40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30.12.2015r</a:t>
            </a:r>
            <a:r>
              <a:rPr lang="pl-PL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.</a:t>
            </a:r>
            <a:r>
              <a:rPr lang="pl-PL" sz="22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pl-PL" sz="22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pl-PL" sz="2200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340" name="pole tekstowe 7"/>
          <p:cNvSpPr txBox="1">
            <a:spLocks noChangeArrowheads="1"/>
          </p:cNvSpPr>
          <p:nvPr/>
        </p:nvSpPr>
        <p:spPr bwMode="auto">
          <a:xfrm>
            <a:off x="323850" y="6453336"/>
            <a:ext cx="85169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pl-PL" dirty="0"/>
          </a:p>
          <a:p>
            <a:endParaRPr lang="pl-PL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052736"/>
            <a:ext cx="7560840" cy="561662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" name="pole tekstowe 7"/>
          <p:cNvSpPr txBox="1"/>
          <p:nvPr/>
        </p:nvSpPr>
        <p:spPr>
          <a:xfrm>
            <a:off x="3419872" y="1772816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413</a:t>
            </a:r>
            <a:endParaRPr lang="pl-PL" sz="1600" b="1" dirty="0"/>
          </a:p>
        </p:txBody>
      </p:sp>
      <p:sp>
        <p:nvSpPr>
          <p:cNvPr id="9" name="pole tekstowe 8"/>
          <p:cNvSpPr txBox="1"/>
          <p:nvPr/>
        </p:nvSpPr>
        <p:spPr>
          <a:xfrm>
            <a:off x="5436096" y="2060848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122</a:t>
            </a:r>
            <a:endParaRPr lang="pl-PL" sz="1600" b="1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3779912" y="2780928"/>
            <a:ext cx="5693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243</a:t>
            </a:r>
            <a:endParaRPr lang="pl-PL" sz="1600" b="1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7020272" y="2708920"/>
            <a:ext cx="5563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73</a:t>
            </a:r>
            <a:endParaRPr lang="pl-PL" sz="1600" b="1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5580112" y="3501008"/>
            <a:ext cx="10576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1201</a:t>
            </a:r>
            <a:endParaRPr lang="pl-PL" sz="1600" b="1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7164288" y="4797152"/>
            <a:ext cx="5261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195</a:t>
            </a:r>
            <a:endParaRPr lang="pl-PL" sz="1600" b="1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2051720" y="479715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b="1" dirty="0" smtClean="0"/>
              <a:t>500</a:t>
            </a:r>
            <a:endParaRPr lang="pl-PL" sz="1600" b="1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1187624" y="3789040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b="1" dirty="0" smtClean="0"/>
              <a:t>164</a:t>
            </a:r>
            <a:endParaRPr lang="pl-PL" sz="1600" b="1" dirty="0"/>
          </a:p>
        </p:txBody>
      </p:sp>
      <p:sp>
        <p:nvSpPr>
          <p:cNvPr id="16" name="pole tekstowe 15"/>
          <p:cNvSpPr txBox="1"/>
          <p:nvPr/>
        </p:nvSpPr>
        <p:spPr>
          <a:xfrm>
            <a:off x="4355976" y="4365104"/>
            <a:ext cx="670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256</a:t>
            </a:r>
            <a:endParaRPr lang="pl-PL" sz="1600" b="1" dirty="0"/>
          </a:p>
        </p:txBody>
      </p:sp>
      <p:sp>
        <p:nvSpPr>
          <p:cNvPr id="17" name="pole tekstowe 16"/>
          <p:cNvSpPr txBox="1"/>
          <p:nvPr/>
        </p:nvSpPr>
        <p:spPr>
          <a:xfrm>
            <a:off x="4932040" y="6021288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569</a:t>
            </a:r>
            <a:endParaRPr lang="pl-PL" sz="1600" b="1" dirty="0"/>
          </a:p>
        </p:txBody>
      </p:sp>
      <p:sp>
        <p:nvSpPr>
          <p:cNvPr id="18" name="pole tekstowe 17"/>
          <p:cNvSpPr txBox="1"/>
          <p:nvPr/>
        </p:nvSpPr>
        <p:spPr>
          <a:xfrm>
            <a:off x="3131840" y="5301208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b="1" dirty="0" smtClean="0"/>
              <a:t>249</a:t>
            </a:r>
            <a:endParaRPr lang="pl-PL" sz="1600" b="1" dirty="0"/>
          </a:p>
        </p:txBody>
      </p:sp>
      <p:sp>
        <p:nvSpPr>
          <p:cNvPr id="19" name="pole tekstowe 18"/>
          <p:cNvSpPr txBox="1"/>
          <p:nvPr/>
        </p:nvSpPr>
        <p:spPr>
          <a:xfrm>
            <a:off x="6588224" y="5949280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b="1" dirty="0" smtClean="0"/>
              <a:t>252</a:t>
            </a:r>
            <a:endParaRPr lang="pl-PL" sz="1600" b="1" dirty="0"/>
          </a:p>
        </p:txBody>
      </p:sp>
      <p:sp>
        <p:nvSpPr>
          <p:cNvPr id="20" name="pole tekstowe 19"/>
          <p:cNvSpPr txBox="1"/>
          <p:nvPr/>
        </p:nvSpPr>
        <p:spPr>
          <a:xfrm>
            <a:off x="3923928" y="5589240"/>
            <a:ext cx="5261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646</a:t>
            </a:r>
            <a:endParaRPr lang="pl-PL" sz="1600" b="1" dirty="0"/>
          </a:p>
        </p:txBody>
      </p:sp>
      <p:sp>
        <p:nvSpPr>
          <p:cNvPr id="21" name="pole tekstowe 20"/>
          <p:cNvSpPr txBox="1"/>
          <p:nvPr/>
        </p:nvSpPr>
        <p:spPr>
          <a:xfrm>
            <a:off x="5580112" y="5085184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105</a:t>
            </a:r>
            <a:endParaRPr lang="pl-PL" sz="1600" b="1" dirty="0"/>
          </a:p>
        </p:txBody>
      </p:sp>
      <p:sp>
        <p:nvSpPr>
          <p:cNvPr id="22" name="pole tekstowe 21"/>
          <p:cNvSpPr txBox="1"/>
          <p:nvPr/>
        </p:nvSpPr>
        <p:spPr>
          <a:xfrm>
            <a:off x="2699792" y="3717032"/>
            <a:ext cx="7200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782</a:t>
            </a:r>
            <a:endParaRPr lang="pl-PL" sz="1600" b="1" dirty="0"/>
          </a:p>
        </p:txBody>
      </p:sp>
      <p:sp>
        <p:nvSpPr>
          <p:cNvPr id="23" name="pole tekstowe 22"/>
          <p:cNvSpPr txBox="1"/>
          <p:nvPr/>
        </p:nvSpPr>
        <p:spPr>
          <a:xfrm>
            <a:off x="1351414" y="2348880"/>
            <a:ext cx="5147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b="1" dirty="0" smtClean="0"/>
              <a:t>311</a:t>
            </a:r>
            <a:endParaRPr lang="pl-PL" sz="1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ytu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36904" cy="1152128"/>
          </a:xfrm>
        </p:spPr>
        <p:txBody>
          <a:bodyPr/>
          <a:lstStyle/>
          <a:p>
            <a:pPr algn="ctr" eaLnBrk="1" hangingPunct="1"/>
            <a:r>
              <a:rPr lang="pl-PL" sz="36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Liczba agencji zatrudnienia na Warmii </a:t>
            </a:r>
            <a:br>
              <a:rPr lang="pl-PL" sz="36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</a:br>
            <a:r>
              <a:rPr lang="pl-PL" sz="36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i Mazurach  w latach 2012 - 2014</a:t>
            </a:r>
            <a:endParaRPr lang="pl-PL" sz="3600" dirty="0" smtClean="0">
              <a:solidFill>
                <a:schemeClr val="accent2">
                  <a:lumMod val="75000"/>
                </a:schemeClr>
              </a:solidFill>
              <a:latin typeface="Garamond" pitchFamily="18" charset="0"/>
              <a:cs typeface="Times New Roman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222681"/>
              </p:ext>
            </p:extLst>
          </p:nvPr>
        </p:nvGraphicFramePr>
        <p:xfrm>
          <a:off x="539553" y="1988840"/>
          <a:ext cx="8136902" cy="4392738"/>
        </p:xfrm>
        <a:graphic>
          <a:graphicData uri="http://schemas.openxmlformats.org/drawingml/2006/table">
            <a:tbl>
              <a:tblPr/>
              <a:tblGrid>
                <a:gridCol w="1189178"/>
                <a:gridCol w="1319370"/>
                <a:gridCol w="1190766"/>
                <a:gridCol w="1190766"/>
                <a:gridCol w="1082803"/>
                <a:gridCol w="1163581"/>
                <a:gridCol w="1000438"/>
              </a:tblGrid>
              <a:tr h="83557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        Rok</a:t>
                      </a:r>
                      <a:endParaRPr kumimoji="0" 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cs typeface="Times New Roman" pitchFamily="18" charset="0"/>
                      </a:endParaRPr>
                    </a:p>
                  </a:txBody>
                  <a:tcPr marL="67525" marR="67525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Liczba podmiotów </a:t>
                      </a:r>
                      <a:b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</a:b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w KRAZ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cs typeface="Times New Roman" pitchFamily="18" charset="0"/>
                      </a:endParaRPr>
                    </a:p>
                  </a:txBody>
                  <a:tcPr marL="67525" marR="67525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Rodzaj działalności</a:t>
                      </a:r>
                      <a:endParaRPr kumimoji="0" lang="pl-P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cs typeface="Times New Roman" pitchFamily="18" charset="0"/>
                      </a:endParaRPr>
                    </a:p>
                  </a:txBody>
                  <a:tcPr marL="67525" marR="67525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54132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Pośrednictwo pracy na terenie RP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cs typeface="Times New Roman" pitchFamily="18" charset="0"/>
                      </a:endParaRPr>
                    </a:p>
                  </a:txBody>
                  <a:tcPr marL="67525" marR="67525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Pośrednictwo do pracy za granicą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cs typeface="Times New Roman" pitchFamily="18" charset="0"/>
                      </a:endParaRPr>
                    </a:p>
                  </a:txBody>
                  <a:tcPr marL="67525" marR="67525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Doradztwo personalne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cs typeface="Times New Roman" pitchFamily="18" charset="0"/>
                      </a:endParaRPr>
                    </a:p>
                  </a:txBody>
                  <a:tcPr marL="67525" marR="67525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Poradnictwo zawodowe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cs typeface="Times New Roman" pitchFamily="18" charset="0"/>
                      </a:endParaRPr>
                    </a:p>
                  </a:txBody>
                  <a:tcPr marL="67525" marR="67525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Praca tymczasowa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cs typeface="Times New Roman" pitchFamily="18" charset="0"/>
                      </a:endParaRPr>
                    </a:p>
                  </a:txBody>
                  <a:tcPr marL="67525" marR="67525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</a:tr>
              <a:tr h="6068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67525" marR="67525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102</a:t>
                      </a:r>
                    </a:p>
                  </a:txBody>
                  <a:tcPr marL="67525" marR="67525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marL="67525" marR="67525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7525" marR="67525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67525" marR="67525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34</a:t>
                      </a:r>
                    </a:p>
                  </a:txBody>
                  <a:tcPr marL="67525" marR="67525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67525" marR="67525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0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2014</a:t>
                      </a:r>
                    </a:p>
                  </a:txBody>
                  <a:tcPr marL="67525" marR="67525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latin typeface="Garamond" pitchFamily="18" charset="0"/>
                        </a:rPr>
                        <a:t>108</a:t>
                      </a:r>
                      <a:endParaRPr lang="pl-PL" sz="1600" b="1" dirty="0">
                        <a:latin typeface="Garamond" pitchFamily="18" charset="0"/>
                      </a:endParaRPr>
                    </a:p>
                  </a:txBody>
                  <a:tcPr marL="67525" marR="67525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latin typeface="Garamond" pitchFamily="18" charset="0"/>
                        </a:rPr>
                        <a:t>57</a:t>
                      </a:r>
                      <a:endParaRPr lang="pl-PL" sz="1600" b="1" dirty="0">
                        <a:latin typeface="Garamond" pitchFamily="18" charset="0"/>
                      </a:endParaRPr>
                    </a:p>
                  </a:txBody>
                  <a:tcPr marL="67525" marR="67525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latin typeface="Garamond" pitchFamily="18" charset="0"/>
                        </a:rPr>
                        <a:t>20</a:t>
                      </a:r>
                      <a:endParaRPr lang="pl-PL" sz="1600" b="1" dirty="0">
                        <a:latin typeface="Garamond" pitchFamily="18" charset="0"/>
                      </a:endParaRPr>
                    </a:p>
                  </a:txBody>
                  <a:tcPr marL="67525" marR="67525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latin typeface="Garamond" pitchFamily="18" charset="0"/>
                        </a:rPr>
                        <a:t>38</a:t>
                      </a:r>
                      <a:endParaRPr lang="pl-PL" sz="1600" b="1" dirty="0">
                        <a:latin typeface="Garamond" pitchFamily="18" charset="0"/>
                      </a:endParaRPr>
                    </a:p>
                  </a:txBody>
                  <a:tcPr marL="67525" marR="67525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latin typeface="Garamond" pitchFamily="18" charset="0"/>
                        </a:rPr>
                        <a:t>44</a:t>
                      </a:r>
                      <a:endParaRPr lang="pl-PL" sz="1600" b="1" dirty="0">
                        <a:latin typeface="Garamond" pitchFamily="18" charset="0"/>
                      </a:endParaRPr>
                    </a:p>
                  </a:txBody>
                  <a:tcPr marL="67525" marR="67525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latin typeface="Garamond" pitchFamily="18" charset="0"/>
                        </a:rPr>
                        <a:t>38</a:t>
                      </a:r>
                      <a:endParaRPr lang="pl-PL" sz="1600" b="1" dirty="0">
                        <a:latin typeface="Garamond" pitchFamily="18" charset="0"/>
                      </a:endParaRPr>
                    </a:p>
                  </a:txBody>
                  <a:tcPr marL="67525" marR="67525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</a:tr>
              <a:tr h="6988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67525" marR="67525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latin typeface="Garamond" panose="02020404030301010803" pitchFamily="18" charset="0"/>
                        </a:rPr>
                        <a:t>122</a:t>
                      </a:r>
                      <a:endParaRPr lang="pl-PL" sz="1600" b="1" dirty="0">
                        <a:latin typeface="Garamond" panose="02020404030301010803" pitchFamily="18" charset="0"/>
                      </a:endParaRPr>
                    </a:p>
                  </a:txBody>
                  <a:tcPr marL="67525" marR="67525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latin typeface="Garamond" panose="02020404030301010803" pitchFamily="18" charset="0"/>
                        </a:rPr>
                        <a:t>40</a:t>
                      </a:r>
                      <a:endParaRPr lang="pl-PL" sz="1600" b="1" dirty="0">
                        <a:latin typeface="Garamond" panose="02020404030301010803" pitchFamily="18" charset="0"/>
                      </a:endParaRPr>
                    </a:p>
                  </a:txBody>
                  <a:tcPr marL="67525" marR="67525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latin typeface="Garamond" panose="02020404030301010803" pitchFamily="18" charset="0"/>
                        </a:rPr>
                        <a:t>11</a:t>
                      </a:r>
                      <a:endParaRPr lang="pl-PL" sz="1600" b="1" dirty="0">
                        <a:latin typeface="Garamond" panose="02020404030301010803" pitchFamily="18" charset="0"/>
                      </a:endParaRPr>
                    </a:p>
                  </a:txBody>
                  <a:tcPr marL="67525" marR="67525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latin typeface="Garamond" panose="02020404030301010803" pitchFamily="18" charset="0"/>
                        </a:rPr>
                        <a:t>20</a:t>
                      </a:r>
                      <a:endParaRPr lang="pl-PL" sz="1600" b="1" dirty="0">
                        <a:latin typeface="Garamond" panose="02020404030301010803" pitchFamily="18" charset="0"/>
                      </a:endParaRPr>
                    </a:p>
                  </a:txBody>
                  <a:tcPr marL="67525" marR="67525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latin typeface="Garamond" panose="02020404030301010803" pitchFamily="18" charset="0"/>
                        </a:rPr>
                        <a:t>30</a:t>
                      </a:r>
                      <a:endParaRPr lang="pl-PL" sz="1600" b="1" dirty="0">
                        <a:latin typeface="Garamond" panose="02020404030301010803" pitchFamily="18" charset="0"/>
                      </a:endParaRPr>
                    </a:p>
                  </a:txBody>
                  <a:tcPr marL="67525" marR="67525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latin typeface="Garamond" panose="02020404030301010803" pitchFamily="18" charset="0"/>
                        </a:rPr>
                        <a:t>24</a:t>
                      </a:r>
                      <a:endParaRPr lang="pl-PL" sz="1600" b="1" dirty="0">
                        <a:latin typeface="Garamond" panose="02020404030301010803" pitchFamily="18" charset="0"/>
                      </a:endParaRPr>
                    </a:p>
                  </a:txBody>
                  <a:tcPr marL="67525" marR="67525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648"/>
            <a:ext cx="8280400" cy="1944216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2000" dirty="0" smtClean="0"/>
              <a:t> </a:t>
            </a:r>
            <a:r>
              <a:rPr lang="pl-PL" sz="3600" b="1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Działalność warmińsko - mazurskich agencji pośrednictwa pracy na terenie RP </a:t>
            </a:r>
            <a:br>
              <a:rPr lang="pl-PL" sz="3600" b="1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</a:br>
            <a:r>
              <a:rPr lang="pl-PL" sz="3600" b="1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w 2015 roku</a:t>
            </a:r>
            <a:endParaRPr lang="pl-PL" sz="3600" b="1" dirty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18435" name="Text Box 57"/>
          <p:cNvSpPr txBox="1">
            <a:spLocks noChangeArrowheads="1"/>
          </p:cNvSpPr>
          <p:nvPr/>
        </p:nvSpPr>
        <p:spPr bwMode="auto">
          <a:xfrm>
            <a:off x="950913" y="3009900"/>
            <a:ext cx="6789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sz="2400">
              <a:latin typeface="Tahoma" pitchFamily="34" charset="0"/>
            </a:endParaRPr>
          </a:p>
        </p:txBody>
      </p:sp>
      <p:graphicFrame>
        <p:nvGraphicFramePr>
          <p:cNvPr id="35" name="Tabela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875969"/>
              </p:ext>
            </p:extLst>
          </p:nvPr>
        </p:nvGraphicFramePr>
        <p:xfrm>
          <a:off x="611560" y="2276872"/>
          <a:ext cx="8136903" cy="4268942"/>
        </p:xfrm>
        <a:graphic>
          <a:graphicData uri="http://schemas.openxmlformats.org/drawingml/2006/table">
            <a:tbl>
              <a:tblPr/>
              <a:tblGrid>
                <a:gridCol w="2711727"/>
                <a:gridCol w="1079111"/>
                <a:gridCol w="1226377"/>
                <a:gridCol w="1652943"/>
                <a:gridCol w="1466745"/>
              </a:tblGrid>
              <a:tr h="11494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solidFill>
                            <a:srgbClr val="FFFFFF"/>
                          </a:solidFill>
                          <a:latin typeface="Garamond" pitchFamily="18" charset="0"/>
                          <a:ea typeface="Calibri"/>
                          <a:cs typeface="Times New Roman"/>
                        </a:rPr>
                        <a:t>2014rok</a:t>
                      </a:r>
                      <a:endParaRPr lang="pl-PL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solidFill>
                            <a:srgbClr val="FFFFFF"/>
                          </a:solidFill>
                          <a:latin typeface="Garamond" pitchFamily="18" charset="0"/>
                          <a:ea typeface="Calibri"/>
                          <a:cs typeface="Times New Roman"/>
                        </a:rPr>
                        <a:t>2015 </a:t>
                      </a:r>
                      <a:r>
                        <a:rPr lang="pl-PL" sz="1800" b="1" dirty="0">
                          <a:solidFill>
                            <a:srgbClr val="FFFFFF"/>
                          </a:solidFill>
                          <a:latin typeface="Garamond" pitchFamily="18" charset="0"/>
                          <a:ea typeface="Calibri"/>
                          <a:cs typeface="Times New Roman"/>
                        </a:rPr>
                        <a:t>rok </a:t>
                      </a:r>
                      <a:endParaRPr lang="pl-PL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FFFFFF"/>
                          </a:solidFill>
                          <a:latin typeface="Garamond" pitchFamily="18" charset="0"/>
                          <a:ea typeface="Calibri"/>
                          <a:cs typeface="Times New Roman"/>
                        </a:rPr>
                        <a:t>Zmiany w liczbach</a:t>
                      </a:r>
                      <a:endParaRPr lang="pl-PL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FFFFFF"/>
                          </a:solidFill>
                          <a:latin typeface="Garamond" pitchFamily="18" charset="0"/>
                          <a:ea typeface="Calibri"/>
                          <a:cs typeface="Times New Roman"/>
                        </a:rPr>
                        <a:t>Zmiany w %</a:t>
                      </a:r>
                      <a:endParaRPr lang="pl-PL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575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Garamond" pitchFamily="18" charset="0"/>
                          <a:ea typeface="Calibri"/>
                          <a:cs typeface="Times New Roman"/>
                        </a:rPr>
                        <a:t>Liczba osób, które podjęły zatrudnienia lub inną pracę zarobkową za pośrednictwem agencji zatrudnienia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811</a:t>
                      </a:r>
                      <a:endParaRPr lang="pl-PL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1484</a:t>
                      </a:r>
                      <a:endParaRPr lang="pl-PL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+683</a:t>
                      </a:r>
                      <a:endParaRPr lang="pl-PL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solidFill>
                            <a:srgbClr val="FF0000"/>
                          </a:solidFill>
                          <a:latin typeface="Garamond" pitchFamily="18" charset="0"/>
                          <a:ea typeface="Calibri"/>
                          <a:cs typeface="Times New Roman"/>
                        </a:rPr>
                        <a:t>84,0</a:t>
                      </a:r>
                      <a:endParaRPr lang="pl-PL" sz="1800" dirty="0">
                        <a:solidFill>
                          <a:srgbClr val="FF0000"/>
                        </a:solidFill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1025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Garamond" pitchFamily="18" charset="0"/>
                          <a:ea typeface="Calibri"/>
                          <a:cs typeface="Times New Roman"/>
                        </a:rPr>
                        <a:t>w tym </a:t>
                      </a:r>
                      <a:r>
                        <a:rPr lang="pl-PL" sz="18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osoby, które podjęły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zatrudnienie na podstawie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stosunku</a:t>
                      </a:r>
                      <a:r>
                        <a:rPr lang="pl-PL" sz="1800" b="1" baseline="0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 pracy</a:t>
                      </a:r>
                      <a:endParaRPr lang="pl-PL" sz="1800" b="1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493</a:t>
                      </a:r>
                      <a:endParaRPr lang="pl-PL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1051  </a:t>
                      </a:r>
                      <a:endParaRPr lang="pl-PL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+558 </a:t>
                      </a:r>
                      <a:endParaRPr lang="pl-PL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solidFill>
                            <a:srgbClr val="FF0000"/>
                          </a:solidFill>
                          <a:latin typeface="Garamond" pitchFamily="18" charset="0"/>
                          <a:ea typeface="Calibri"/>
                          <a:cs typeface="Times New Roman"/>
                        </a:rPr>
                        <a:t>113,0</a:t>
                      </a:r>
                      <a:endParaRPr lang="pl-PL" sz="1800" dirty="0">
                        <a:solidFill>
                          <a:srgbClr val="FF0000"/>
                        </a:solidFill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893175" cy="191683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2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pl-PL" sz="2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l-PL" sz="2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pl-PL" sz="2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l-PL" sz="2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pl-PL" sz="2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l-PL" sz="3600" b="1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Działalność warmińsko - mazurskich agencji pośrednictwa pracy na terenie RP w 2015 roku</a:t>
            </a:r>
            <a:r>
              <a:rPr lang="pl-PL" sz="2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pl-PL" sz="2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l-PL" sz="2000" b="1" dirty="0" smtClean="0">
                <a:solidFill>
                  <a:srgbClr val="FF3300"/>
                </a:solidFill>
              </a:rPr>
              <a:t>Najczęściej występujące grupy zawodów</a:t>
            </a:r>
            <a:r>
              <a:rPr lang="pl-PL" sz="2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pl-PL" sz="2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pl-PL" sz="1700" dirty="0">
              <a:solidFill>
                <a:srgbClr val="FF3300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628775"/>
            <a:ext cx="4038600" cy="452596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pl-PL" sz="2000" b="1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pl-PL" sz="2000" b="1" dirty="0" smtClean="0"/>
              <a:t> </a:t>
            </a:r>
          </a:p>
        </p:txBody>
      </p:sp>
      <p:graphicFrame>
        <p:nvGraphicFramePr>
          <p:cNvPr id="95" name="Tabela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118362"/>
              </p:ext>
            </p:extLst>
          </p:nvPr>
        </p:nvGraphicFramePr>
        <p:xfrm>
          <a:off x="467544" y="2132856"/>
          <a:ext cx="8136904" cy="3967988"/>
        </p:xfrm>
        <a:graphic>
          <a:graphicData uri="http://schemas.openxmlformats.org/drawingml/2006/table">
            <a:tbl>
              <a:tblPr/>
              <a:tblGrid>
                <a:gridCol w="1593477"/>
                <a:gridCol w="3635237"/>
                <a:gridCol w="2908190"/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Symbol</a:t>
                      </a:r>
                      <a:endParaRPr lang="pl-PL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grupy</a:t>
                      </a:r>
                      <a:endParaRPr lang="pl-PL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Nazwa grupy zawodów</a:t>
                      </a:r>
                      <a:endParaRPr lang="pl-PL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Ogółem</a:t>
                      </a:r>
                      <a:endParaRPr lang="pl-PL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2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5223</a:t>
                      </a:r>
                      <a:endParaRPr lang="pl-PL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Sprzedawcy sklepowi (ekspedienci)</a:t>
                      </a:r>
                      <a:endParaRPr lang="pl-PL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139</a:t>
                      </a:r>
                      <a:endParaRPr lang="pl-PL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3259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9112</a:t>
                      </a:r>
                      <a:endParaRPr lang="pl-PL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Pomoce</a:t>
                      </a:r>
                      <a:r>
                        <a:rPr lang="pl-PL" sz="1400" b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i sprzątaczki biurowe, hotelowe i pokrewne</a:t>
                      </a:r>
                      <a:endParaRPr lang="pl-PL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87</a:t>
                      </a:r>
                      <a:endParaRPr lang="pl-PL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4110</a:t>
                      </a:r>
                      <a:endParaRPr lang="pl-PL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Pracownicy obsługi biurowej</a:t>
                      </a:r>
                      <a:endParaRPr lang="pl-PL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</a:t>
                      </a:r>
                      <a:endParaRPr lang="pl-PL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4212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9629</a:t>
                      </a:r>
                      <a:endParaRPr lang="pl-PL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Pracownicy wykonujący prace proste</a:t>
                      </a:r>
                      <a:endParaRPr lang="pl-PL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</a:t>
                      </a:r>
                      <a:endParaRPr lang="pl-PL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4211</a:t>
                      </a:r>
                      <a:endParaRPr lang="pl-PL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Kasjerzy bankowi i pokrewni</a:t>
                      </a:r>
                      <a:endParaRPr lang="pl-PL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</a:t>
                      </a:r>
                      <a:endParaRPr lang="pl-PL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288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5419</a:t>
                      </a:r>
                      <a:endParaRPr lang="pl-PL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Pracownicy usług</a:t>
                      </a:r>
                      <a:r>
                        <a:rPr lang="pl-PL" sz="1400" b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ochrony gdzie indziej niesklasyfikowani</a:t>
                      </a:r>
                      <a:endParaRPr lang="pl-PL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</a:t>
                      </a:r>
                      <a:endParaRPr lang="pl-PL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5413</a:t>
                      </a:r>
                      <a:endParaRPr lang="pl-PL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Pracownicy ochrony osób i mienia</a:t>
                      </a:r>
                      <a:endParaRPr lang="pl-PL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</a:t>
                      </a:r>
                      <a:endParaRPr lang="pl-PL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288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9329</a:t>
                      </a:r>
                      <a:endParaRPr lang="pl-PL" sz="1400" b="1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Robotnicy</a:t>
                      </a:r>
                      <a:r>
                        <a:rPr lang="pl-PL" sz="1400" b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wykonujący prace proste w przemyśle gdzie indziej niesklasyfikowani</a:t>
                      </a:r>
                      <a:endParaRPr lang="pl-PL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</a:t>
                      </a:r>
                      <a:endParaRPr lang="pl-PL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32656"/>
            <a:ext cx="8496300" cy="1296119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200" b="1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Działalność warmińsko - mazurskich agencji pośrednictwa pracy za granicą</a:t>
            </a:r>
            <a:endParaRPr lang="pl-PL" sz="3200" b="1" dirty="0">
              <a:solidFill>
                <a:schemeClr val="tx2">
                  <a:lumMod val="75000"/>
                </a:schemeClr>
              </a:solidFill>
              <a:latin typeface="Garamond" pitchFamily="18" charset="0"/>
              <a:cs typeface="Times New Roman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838412"/>
              </p:ext>
            </p:extLst>
          </p:nvPr>
        </p:nvGraphicFramePr>
        <p:xfrm>
          <a:off x="611557" y="1988840"/>
          <a:ext cx="8208914" cy="4176464"/>
        </p:xfrm>
        <a:graphic>
          <a:graphicData uri="http://schemas.openxmlformats.org/drawingml/2006/table">
            <a:tbl>
              <a:tblPr/>
              <a:tblGrid>
                <a:gridCol w="2235072"/>
                <a:gridCol w="1309955"/>
                <a:gridCol w="1098211"/>
                <a:gridCol w="1548587"/>
                <a:gridCol w="2017089"/>
              </a:tblGrid>
              <a:tr h="8024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solidFill>
                            <a:srgbClr val="FFFFFF"/>
                          </a:solidFill>
                          <a:latin typeface="Garamond" pitchFamily="18" charset="0"/>
                          <a:ea typeface="Calibri"/>
                          <a:cs typeface="Times New Roman"/>
                        </a:rPr>
                        <a:t>2014rok</a:t>
                      </a:r>
                      <a:endParaRPr lang="pl-PL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solidFill>
                            <a:srgbClr val="FFFFFF"/>
                          </a:solidFill>
                          <a:latin typeface="Garamond" pitchFamily="18" charset="0"/>
                          <a:ea typeface="Calibri"/>
                          <a:cs typeface="Times New Roman"/>
                        </a:rPr>
                        <a:t>2014 </a:t>
                      </a:r>
                      <a:r>
                        <a:rPr lang="pl-PL" sz="1800" b="1" dirty="0">
                          <a:solidFill>
                            <a:srgbClr val="FFFFFF"/>
                          </a:solidFill>
                          <a:latin typeface="Garamond" pitchFamily="18" charset="0"/>
                          <a:ea typeface="Calibri"/>
                          <a:cs typeface="Times New Roman"/>
                        </a:rPr>
                        <a:t>rok</a:t>
                      </a:r>
                      <a:endParaRPr lang="pl-PL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FFFFFF"/>
                          </a:solidFill>
                          <a:latin typeface="Garamond" pitchFamily="18" charset="0"/>
                          <a:ea typeface="Calibri"/>
                          <a:cs typeface="Times New Roman"/>
                        </a:rPr>
                        <a:t>Zmiana w liczbach</a:t>
                      </a:r>
                      <a:endParaRPr lang="pl-PL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FFFFFF"/>
                          </a:solidFill>
                          <a:latin typeface="Garamond" pitchFamily="18" charset="0"/>
                          <a:ea typeface="Calibri"/>
                          <a:cs typeface="Times New Roman"/>
                        </a:rPr>
                        <a:t>Zmiana w %</a:t>
                      </a:r>
                      <a:endParaRPr lang="pl-PL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</a:tr>
              <a:tr h="33740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Garamond" pitchFamily="18" charset="0"/>
                          <a:ea typeface="Calibri"/>
                          <a:cs typeface="Times New Roman"/>
                        </a:rPr>
                        <a:t>Liczba osób, które podjęły pracę za granicą u pracodawców zagranicznych</a:t>
                      </a:r>
                      <a:endParaRPr lang="pl-PL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426</a:t>
                      </a:r>
                      <a:endParaRPr lang="pl-PL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1826</a:t>
                      </a:r>
                      <a:endParaRPr lang="pl-PL" sz="1800" b="1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+1400</a:t>
                      </a:r>
                      <a:endParaRPr lang="pl-PL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solidFill>
                            <a:srgbClr val="FF0000"/>
                          </a:solidFill>
                          <a:latin typeface="Garamond" pitchFamily="18" charset="0"/>
                          <a:ea typeface="Calibri"/>
                          <a:cs typeface="Times New Roman"/>
                        </a:rPr>
                        <a:t>328,0</a:t>
                      </a:r>
                      <a:endParaRPr lang="pl-PL" sz="1800" dirty="0">
                        <a:solidFill>
                          <a:srgbClr val="FF0000"/>
                        </a:solidFill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0"/>
            <a:ext cx="8363272" cy="1772816"/>
          </a:xfrm>
        </p:spPr>
        <p:txBody>
          <a:bodyPr/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36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Działalność warmińsko - mazurskich agencji pośrednictwa pracy za granicą</a:t>
            </a:r>
            <a:br>
              <a:rPr lang="pl-PL" sz="36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</a:br>
            <a:r>
              <a:rPr lang="pl-PL" sz="36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w 2015 roku</a:t>
            </a:r>
            <a:endParaRPr lang="pl-PL" sz="3600" b="1" dirty="0" smtClean="0">
              <a:solidFill>
                <a:schemeClr val="accent2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22561" name="Text Box 66"/>
          <p:cNvSpPr txBox="1">
            <a:spLocks noChangeArrowheads="1"/>
          </p:cNvSpPr>
          <p:nvPr/>
        </p:nvSpPr>
        <p:spPr bwMode="auto">
          <a:xfrm>
            <a:off x="663575" y="3998913"/>
            <a:ext cx="8012113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22562" name="Text Box 67"/>
          <p:cNvSpPr txBox="1">
            <a:spLocks noChangeArrowheads="1"/>
          </p:cNvSpPr>
          <p:nvPr/>
        </p:nvSpPr>
        <p:spPr bwMode="auto">
          <a:xfrm>
            <a:off x="1979613" y="4292600"/>
            <a:ext cx="2757487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22563" name="Text Box 68"/>
          <p:cNvSpPr txBox="1">
            <a:spLocks noChangeArrowheads="1"/>
          </p:cNvSpPr>
          <p:nvPr/>
        </p:nvSpPr>
        <p:spPr bwMode="auto">
          <a:xfrm>
            <a:off x="1455738" y="4503738"/>
            <a:ext cx="2611437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732314"/>
              </p:ext>
            </p:extLst>
          </p:nvPr>
        </p:nvGraphicFramePr>
        <p:xfrm>
          <a:off x="322759" y="2051944"/>
          <a:ext cx="8352929" cy="4290812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448516"/>
                <a:gridCol w="3061236"/>
                <a:gridCol w="1843177"/>
              </a:tblGrid>
              <a:tr h="57142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dirty="0"/>
                        <a:t>Kraj</a:t>
                      </a:r>
                      <a:endParaRPr lang="pl-PL" sz="1800" b="0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dirty="0"/>
                        <a:t>Ogółem</a:t>
                      </a:r>
                      <a:endParaRPr lang="pl-PL" sz="1800" b="0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dirty="0"/>
                        <a:t>%</a:t>
                      </a:r>
                      <a:endParaRPr lang="pl-PL" sz="1800" b="0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468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 dirty="0" smtClean="0"/>
                        <a:t>Holandia</a:t>
                      </a:r>
                      <a:endParaRPr lang="pl-PL" sz="1800" b="1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 dirty="0" smtClean="0"/>
                        <a:t>1032</a:t>
                      </a:r>
                      <a:endParaRPr lang="pl-PL" sz="1800" b="1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 dirty="0" smtClean="0">
                          <a:solidFill>
                            <a:srgbClr val="FF0000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56,5</a:t>
                      </a:r>
                      <a:endParaRPr lang="pl-PL" sz="1800" b="1" dirty="0">
                        <a:solidFill>
                          <a:srgbClr val="FF0000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160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 dirty="0" smtClean="0"/>
                        <a:t>Niemcy</a:t>
                      </a:r>
                      <a:endParaRPr lang="pl-PL" sz="1800" b="1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 dirty="0" smtClean="0"/>
                        <a:t>378</a:t>
                      </a:r>
                      <a:endParaRPr lang="pl-PL" sz="1800" b="1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 dirty="0" smtClean="0">
                          <a:solidFill>
                            <a:srgbClr val="FF0000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20,7</a:t>
                      </a:r>
                      <a:endParaRPr lang="pl-PL" sz="1800" b="1" dirty="0">
                        <a:solidFill>
                          <a:srgbClr val="FF0000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853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 dirty="0" smtClean="0"/>
                        <a:t>Norwegia</a:t>
                      </a:r>
                      <a:endParaRPr lang="pl-PL" sz="1800" b="1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 dirty="0" smtClean="0"/>
                        <a:t>265</a:t>
                      </a:r>
                      <a:endParaRPr lang="pl-PL" sz="1800" b="1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 dirty="0" smtClean="0">
                          <a:solidFill>
                            <a:srgbClr val="FF0000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14,5</a:t>
                      </a:r>
                      <a:endParaRPr lang="pl-PL" sz="1800" b="1" dirty="0">
                        <a:solidFill>
                          <a:srgbClr val="FF0000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345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 dirty="0" smtClean="0"/>
                        <a:t>Czechy</a:t>
                      </a:r>
                      <a:endParaRPr lang="pl-PL" sz="1800" b="1" dirty="0" smtClean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 dirty="0" smtClean="0"/>
                        <a:t>109</a:t>
                      </a:r>
                      <a:endParaRPr lang="pl-PL" sz="1800" b="1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 dirty="0" smtClean="0">
                          <a:solidFill>
                            <a:srgbClr val="FF0000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6,0</a:t>
                      </a:r>
                      <a:endParaRPr lang="pl-PL" sz="1800" b="1" dirty="0">
                        <a:solidFill>
                          <a:srgbClr val="FF0000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249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 dirty="0" smtClean="0"/>
                        <a:t>Wielka Brytania</a:t>
                      </a:r>
                      <a:endParaRPr lang="pl-PL" sz="1800" b="1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 dirty="0" smtClean="0"/>
                        <a:t>21</a:t>
                      </a:r>
                      <a:endParaRPr lang="pl-PL" sz="1800" b="1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 dirty="0" smtClean="0">
                          <a:solidFill>
                            <a:srgbClr val="FF0000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1,1</a:t>
                      </a:r>
                      <a:endParaRPr lang="pl-PL" sz="1800" b="1" dirty="0">
                        <a:solidFill>
                          <a:srgbClr val="FF0000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209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 dirty="0" smtClean="0"/>
                        <a:t>Belgia</a:t>
                      </a:r>
                      <a:endParaRPr lang="pl-PL" sz="1800" b="1" dirty="0" smtClean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 dirty="0" smtClean="0"/>
                        <a:t>14</a:t>
                      </a:r>
                      <a:endParaRPr lang="pl-PL" sz="1800" b="1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 dirty="0" smtClean="0">
                          <a:solidFill>
                            <a:srgbClr val="FF0000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0,7</a:t>
                      </a:r>
                      <a:endParaRPr lang="pl-PL" sz="1800" b="1" dirty="0">
                        <a:solidFill>
                          <a:srgbClr val="FF0000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249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 dirty="0" smtClean="0"/>
                        <a:t>Irlandia</a:t>
                      </a:r>
                      <a:endParaRPr lang="pl-PL" sz="1800" b="1" dirty="0" smtClean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 dirty="0" smtClean="0"/>
                        <a:t>5</a:t>
                      </a:r>
                      <a:endParaRPr lang="pl-PL" sz="1800" b="1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 dirty="0" smtClean="0">
                          <a:solidFill>
                            <a:srgbClr val="FF0000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0,3</a:t>
                      </a:r>
                      <a:endParaRPr lang="pl-PL" sz="1800" b="1" dirty="0">
                        <a:solidFill>
                          <a:srgbClr val="FF0000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249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 dirty="0" smtClean="0"/>
                        <a:t>Malta</a:t>
                      </a:r>
                      <a:endParaRPr lang="pl-PL" sz="1800" b="1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 dirty="0" smtClean="0"/>
                        <a:t>2</a:t>
                      </a:r>
                      <a:endParaRPr lang="pl-PL" sz="1800" b="1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 dirty="0" smtClean="0">
                          <a:solidFill>
                            <a:srgbClr val="FF0000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0,1</a:t>
                      </a:r>
                      <a:endParaRPr lang="pl-PL" sz="1800" b="1" dirty="0">
                        <a:solidFill>
                          <a:srgbClr val="FF0000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152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l-PL" sz="1800" dirty="0" smtClean="0"/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dirty="0" smtClean="0"/>
                        <a:t>Razem</a:t>
                      </a:r>
                      <a:r>
                        <a:rPr lang="pl-PL" sz="1800" dirty="0"/>
                        <a:t>:</a:t>
                      </a:r>
                      <a:endParaRPr lang="pl-PL" sz="1800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l-PL" sz="1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 dirty="0" smtClean="0">
                          <a:solidFill>
                            <a:srgbClr val="FF0000"/>
                          </a:solidFill>
                        </a:rPr>
                        <a:t>1826</a:t>
                      </a:r>
                      <a:endParaRPr lang="pl-PL" sz="1800" b="1" dirty="0">
                        <a:solidFill>
                          <a:srgbClr val="FF0000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l-PL" sz="1800" b="1" dirty="0">
                        <a:solidFill>
                          <a:srgbClr val="FF0000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rzepły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Przepły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9653</TotalTime>
  <Words>1711</Words>
  <Application>Microsoft Office PowerPoint</Application>
  <PresentationFormat>Pokaz na ekranie (4:3)</PresentationFormat>
  <Paragraphs>499</Paragraphs>
  <Slides>31</Slides>
  <Notes>19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31</vt:i4>
      </vt:variant>
    </vt:vector>
  </HeadingPairs>
  <TitlesOfParts>
    <vt:vector size="32" baseType="lpstr">
      <vt:lpstr>Przepływ</vt:lpstr>
      <vt:lpstr>Prezentacja programu PowerPoint</vt:lpstr>
      <vt:lpstr>Działania WUP, związane z prowadzeniem rejestru agencji zatrudnienia w 2015 roku</vt:lpstr>
      <vt:lpstr>LICZBA AGENCJI ZATRUDNIENIA</vt:lpstr>
      <vt:lpstr>Liczba agencji zatrudnienia w kraju,  według stanu na dzień 30.12.2015r. </vt:lpstr>
      <vt:lpstr>Liczba agencji zatrudnienia na Warmii  i Mazurach  w latach 2012 - 2014</vt:lpstr>
      <vt:lpstr> Działalność warmińsko - mazurskich agencji pośrednictwa pracy na terenie RP  w 2015 roku</vt:lpstr>
      <vt:lpstr>   Działalność warmińsko - mazurskich agencji pośrednictwa pracy na terenie RP w 2015 roku Najczęściej występujące grupy zawodów </vt:lpstr>
      <vt:lpstr>Działalność warmińsko - mazurskich agencji pośrednictwa pracy za granicą</vt:lpstr>
      <vt:lpstr>Działalność warmińsko - mazurskich agencji pośrednictwa pracy za granicą w 2015 roku</vt:lpstr>
      <vt:lpstr>Działalność warmińsko - mazurskich agencji pośrednictwa pracy za granicą  w roku 2015</vt:lpstr>
      <vt:lpstr>Działalność warmińsko - mazurskich agencji doradztwa personalnego w 2015 roku</vt:lpstr>
      <vt:lpstr>Działalność warmińsko - mazurskich agencji poradnictwa zawodowego w 2015 roku</vt:lpstr>
      <vt:lpstr>Działalność warmińsko - mazurskich agencji pracy tymczasowej w latach 2014 - 2015</vt:lpstr>
      <vt:lpstr>Prezentacja programu PowerPoint</vt:lpstr>
      <vt:lpstr>  Kraje, do których warmińsko-mazurskie agencje pracy tymczasowej kierowały pracowników tymczasowych w roku 2015</vt:lpstr>
      <vt:lpstr>Działalność agencji zatrudnienia w regionie - podsumowanie  2015 roku</vt:lpstr>
      <vt:lpstr>Działalność agencji zatrudnienia w Polsce w zakresie pośrednictwa pracy oraz pracy tymczasowej w latach 2003 - 2015</vt:lpstr>
      <vt:lpstr>Prezentacja programu PowerPoint</vt:lpstr>
      <vt:lpstr>                                                                                </vt:lpstr>
      <vt:lpstr>Działalność kontrolna Wojewódzkiego  Urzędu Pracy</vt:lpstr>
      <vt:lpstr>Zakres kontroli prowadzanych przez WUP  w agencjach zatrudnienia</vt:lpstr>
      <vt:lpstr>  </vt:lpstr>
      <vt:lpstr>Wyniki kontroli zrealizowanych  w roku 2015</vt:lpstr>
      <vt:lpstr>Konsekwencje naruszeń przepisów ustawy</vt:lpstr>
      <vt:lpstr>c.d.</vt:lpstr>
      <vt:lpstr>                                                               </vt:lpstr>
      <vt:lpstr>Zakres proponowanych zmian:</vt:lpstr>
      <vt:lpstr>Zakres proponowanych zmian:</vt:lpstr>
      <vt:lpstr>Zakres proponowanych zmian:</vt:lpstr>
      <vt:lpstr>Zakres proponowanych zmian:</vt:lpstr>
      <vt:lpstr>   Dziękuję za uwagę!</vt:lpstr>
    </vt:vector>
  </TitlesOfParts>
  <Company>WUP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AGENCJE ZATRUDNIENIA</dc:title>
  <dc:creator>kkaszuba</dc:creator>
  <cp:lastModifiedBy>Kamila KS. Skalska</cp:lastModifiedBy>
  <cp:revision>511</cp:revision>
  <cp:lastPrinted>2016-06-09T06:43:29Z</cp:lastPrinted>
  <dcterms:created xsi:type="dcterms:W3CDTF">2009-04-06T10:16:16Z</dcterms:created>
  <dcterms:modified xsi:type="dcterms:W3CDTF">2016-06-10T05:11:22Z</dcterms:modified>
</cp:coreProperties>
</file>