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1"/>
  </p:notesMasterIdLst>
  <p:handoutMasterIdLst>
    <p:handoutMasterId r:id="rId12"/>
  </p:handoutMasterIdLst>
  <p:sldIdLst>
    <p:sldId id="406" r:id="rId2"/>
    <p:sldId id="407" r:id="rId3"/>
    <p:sldId id="410" r:id="rId4"/>
    <p:sldId id="411" r:id="rId5"/>
    <p:sldId id="412" r:id="rId6"/>
    <p:sldId id="413" r:id="rId7"/>
    <p:sldId id="408" r:id="rId8"/>
    <p:sldId id="414" r:id="rId9"/>
    <p:sldId id="415" r:id="rId10"/>
  </p:sldIdLst>
  <p:sldSz cx="9144000" cy="5143500" type="screen16x9"/>
  <p:notesSz cx="9926638" cy="6797675"/>
  <p:defaultTextStyle>
    <a:defPPr>
      <a:defRPr lang="pl-PL"/>
    </a:defPPr>
    <a:lvl1pPr marL="0" algn="l" defTabSz="57552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7762" algn="l" defTabSz="57552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75523" algn="l" defTabSz="57552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63285" algn="l" defTabSz="57552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51047" algn="l" defTabSz="57552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38808" algn="l" defTabSz="57552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726570" algn="l" defTabSz="57552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014332" algn="l" defTabSz="57552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302093" algn="l" defTabSz="57552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10F6D97A-7E57-4C6A-AB20-24696E374AF6}">
          <p14:sldIdLst/>
        </p14:section>
        <p14:section name="Sekcja bez tytułu" id="{46FFC8FF-77E3-44A7-A44B-1747631FB3E8}">
          <p14:sldIdLst>
            <p14:sldId id="406"/>
            <p14:sldId id="407"/>
            <p14:sldId id="410"/>
            <p14:sldId id="411"/>
            <p14:sldId id="412"/>
            <p14:sldId id="413"/>
            <p14:sldId id="408"/>
            <p14:sldId id="414"/>
            <p14:sldId id="41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53" autoAdjust="0"/>
    <p:restoredTop sz="85680" autoAdjust="0"/>
  </p:normalViewPr>
  <p:slideViewPr>
    <p:cSldViewPr>
      <p:cViewPr>
        <p:scale>
          <a:sx n="75" d="100"/>
          <a:sy n="75" d="100"/>
        </p:scale>
        <p:origin x="-1932" y="-13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4178E-EF12-46F2-B130-1E7E3F6AF45B}" type="datetimeFigureOut">
              <a:rPr lang="pl-PL" smtClean="0"/>
              <a:pPr/>
              <a:t>26.04.2017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04C93-87C5-432C-943C-BB0BAA704FC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8847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AA4BD-3A1E-48BF-BC19-88FCF8C26E18}" type="datetimeFigureOut">
              <a:rPr lang="pl-PL" smtClean="0"/>
              <a:pPr/>
              <a:t>26.04.2017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6B864-E41D-4C34-A3F1-EE2DE9507CD3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2797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3878-CBBC-465E-A14B-C3546530642D}" type="datetimeFigureOut">
              <a:rPr lang="pl-PL" smtClean="0"/>
              <a:pPr/>
              <a:t>26.04.2017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766E-1C01-4428-8434-15458A406C8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4578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3878-CBBC-465E-A14B-C3546530642D}" type="datetimeFigureOut">
              <a:rPr lang="pl-PL" smtClean="0"/>
              <a:pPr/>
              <a:t>26.04.2017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766E-1C01-4428-8434-15458A406C8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5182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3878-CBBC-465E-A14B-C3546530642D}" type="datetimeFigureOut">
              <a:rPr lang="pl-PL" smtClean="0"/>
              <a:pPr/>
              <a:t>26.04.2017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766E-1C01-4428-8434-15458A406C8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967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3878-CBBC-465E-A14B-C3546530642D}" type="datetimeFigureOut">
              <a:rPr lang="pl-PL" smtClean="0"/>
              <a:pPr/>
              <a:t>26.04.2017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766E-1C01-4428-8434-15458A406C8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0601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3878-CBBC-465E-A14B-C3546530642D}" type="datetimeFigureOut">
              <a:rPr lang="pl-PL" smtClean="0"/>
              <a:pPr/>
              <a:t>26.04.2017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766E-1C01-4428-8434-15458A406C8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6974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3878-CBBC-465E-A14B-C3546530642D}" type="datetimeFigureOut">
              <a:rPr lang="pl-PL" smtClean="0"/>
              <a:pPr/>
              <a:t>26.04.2017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766E-1C01-4428-8434-15458A406C8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748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3878-CBBC-465E-A14B-C3546530642D}" type="datetimeFigureOut">
              <a:rPr lang="pl-PL" smtClean="0"/>
              <a:pPr/>
              <a:t>26.04.2017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766E-1C01-4428-8434-15458A406C8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8522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3878-CBBC-465E-A14B-C3546530642D}" type="datetimeFigureOut">
              <a:rPr lang="pl-PL" smtClean="0"/>
              <a:pPr/>
              <a:t>26.04.2017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766E-1C01-4428-8434-15458A406C8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590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3878-CBBC-465E-A14B-C3546530642D}" type="datetimeFigureOut">
              <a:rPr lang="pl-PL" smtClean="0"/>
              <a:pPr/>
              <a:t>26.04.2017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766E-1C01-4428-8434-15458A406C8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1749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1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11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3878-CBBC-465E-A14B-C3546530642D}" type="datetimeFigureOut">
              <a:rPr lang="pl-PL" smtClean="0"/>
              <a:pPr/>
              <a:t>26.04.2017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766E-1C01-4428-8434-15458A406C8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8175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83878-CBBC-465E-A14B-C3546530642D}" type="datetimeFigureOut">
              <a:rPr lang="pl-PL" smtClean="0"/>
              <a:pPr/>
              <a:t>26.04.2017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6766E-1C01-4428-8434-15458A406C81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866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83878-CBBC-465E-A14B-C3546530642D}" type="datetimeFigureOut">
              <a:rPr lang="pl-PL" smtClean="0"/>
              <a:pPr/>
              <a:t>26.04.2017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6766E-1C01-4428-8434-15458A406C81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7" name="Obraz 6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76006"/>
            <a:ext cx="3324424" cy="267494"/>
          </a:xfrm>
          <a:prstGeom prst="rect">
            <a:avLst/>
          </a:prstGeom>
        </p:spPr>
      </p:pic>
      <p:pic>
        <p:nvPicPr>
          <p:cNvPr id="8" name="Obraz 7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425" y="4876006"/>
            <a:ext cx="3324424" cy="267494"/>
          </a:xfrm>
          <a:prstGeom prst="rect">
            <a:avLst/>
          </a:prstGeom>
        </p:spPr>
      </p:pic>
      <p:pic>
        <p:nvPicPr>
          <p:cNvPr id="9" name="Obraz 8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576" y="4876006"/>
            <a:ext cx="3324424" cy="26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921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mailto:psfpodlasie@wup.wrotapodlasia.p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3"/>
          <p:cNvSpPr txBox="1">
            <a:spLocks/>
          </p:cNvSpPr>
          <p:nvPr/>
        </p:nvSpPr>
        <p:spPr>
          <a:xfrm>
            <a:off x="467544" y="3795886"/>
            <a:ext cx="8208912" cy="970350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/>
          <a:p>
            <a:pPr algn="ctr"/>
            <a:r>
              <a:rPr lang="pl-PL" altLang="pl-PL" sz="1800" b="1" dirty="0">
                <a:solidFill>
                  <a:srgbClr val="0070C0"/>
                </a:solidFill>
                <a:latin typeface="Garamond" panose="02020404030301010803" pitchFamily="18" charset="0"/>
              </a:rPr>
              <a:t>Regionalny Program </a:t>
            </a:r>
            <a:r>
              <a:rPr lang="pl-PL" altLang="pl-PL" sz="18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Operacyjny Województwa </a:t>
            </a:r>
            <a:r>
              <a:rPr lang="pl-PL" altLang="pl-PL" sz="1800" b="1" dirty="0">
                <a:solidFill>
                  <a:srgbClr val="0070C0"/>
                </a:solidFill>
                <a:latin typeface="Garamond" panose="02020404030301010803" pitchFamily="18" charset="0"/>
              </a:rPr>
              <a:t>Podlaskiego 2014-2020, </a:t>
            </a:r>
            <a:br>
              <a:rPr lang="pl-PL" altLang="pl-PL" sz="1800" b="1" dirty="0">
                <a:solidFill>
                  <a:srgbClr val="0070C0"/>
                </a:solidFill>
                <a:latin typeface="Garamond" panose="02020404030301010803" pitchFamily="18" charset="0"/>
              </a:rPr>
            </a:br>
            <a:r>
              <a:rPr lang="pl-PL" altLang="pl-PL" sz="1800" b="1" dirty="0">
                <a:solidFill>
                  <a:srgbClr val="0070C0"/>
                </a:solidFill>
                <a:latin typeface="Garamond" panose="02020404030301010803" pitchFamily="18" charset="0"/>
              </a:rPr>
              <a:t>Oś Priorytetowa II Przedsiębiorczość i aktywność zawodowa,</a:t>
            </a:r>
            <a:br>
              <a:rPr lang="pl-PL" altLang="pl-PL" sz="1800" b="1" dirty="0">
                <a:solidFill>
                  <a:srgbClr val="0070C0"/>
                </a:solidFill>
                <a:latin typeface="Garamond" panose="02020404030301010803" pitchFamily="18" charset="0"/>
              </a:rPr>
            </a:br>
            <a:r>
              <a:rPr lang="pl-PL" altLang="pl-PL" sz="1800" b="1" dirty="0">
                <a:solidFill>
                  <a:srgbClr val="0070C0"/>
                </a:solidFill>
                <a:latin typeface="Garamond" panose="02020404030301010803" pitchFamily="18" charset="0"/>
              </a:rPr>
              <a:t>Działanie 2.4 Adaptacja </a:t>
            </a:r>
            <a:r>
              <a:rPr lang="pl-PL" altLang="pl-PL" sz="18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pracowników,</a:t>
            </a:r>
            <a:br>
              <a:rPr lang="pl-PL" altLang="pl-PL" sz="18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</a:br>
            <a:r>
              <a:rPr lang="pl-PL" altLang="pl-PL" sz="18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przedsiębiorstw </a:t>
            </a:r>
            <a:r>
              <a:rPr lang="pl-PL" altLang="pl-PL" sz="1800" b="1" dirty="0">
                <a:solidFill>
                  <a:srgbClr val="0070C0"/>
                </a:solidFill>
                <a:latin typeface="Garamond" panose="02020404030301010803" pitchFamily="18" charset="0"/>
              </a:rPr>
              <a:t>i przedsiębiorców do zmian  </a:t>
            </a:r>
          </a:p>
        </p:txBody>
      </p:sp>
      <p:pic>
        <p:nvPicPr>
          <p:cNvPr id="7" name="Obraz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5912"/>
            <a:ext cx="2493318" cy="200621"/>
          </a:xfrm>
          <a:prstGeom prst="rect">
            <a:avLst/>
          </a:prstGeom>
        </p:spPr>
      </p:pic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682" y="3209767"/>
            <a:ext cx="2493318" cy="200621"/>
          </a:xfrm>
          <a:prstGeom prst="rect">
            <a:avLst/>
          </a:prstGeom>
        </p:spPr>
      </p:pic>
      <p:pic>
        <p:nvPicPr>
          <p:cNvPr id="5" name="Obraz 4" descr="Zestaw logotypowkolor_CMYK_EFS-01 (2)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422" y="0"/>
            <a:ext cx="5760720" cy="89471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Prostokąt 1"/>
          <p:cNvSpPr/>
          <p:nvPr/>
        </p:nvSpPr>
        <p:spPr>
          <a:xfrm>
            <a:off x="1246659" y="1203598"/>
            <a:ext cx="6877818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685800">
              <a:lnSpc>
                <a:spcPct val="90000"/>
              </a:lnSpc>
              <a:spcBef>
                <a:spcPct val="0"/>
              </a:spcBef>
            </a:pPr>
            <a:r>
              <a:rPr lang="pl-PL" altLang="pl-PL" sz="32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„Podmiotowy </a:t>
            </a:r>
            <a:r>
              <a:rPr lang="pl-PL" altLang="pl-PL" sz="3200" b="1" dirty="0">
                <a:solidFill>
                  <a:srgbClr val="0070C0"/>
                </a:solidFill>
                <a:latin typeface="Garamond" panose="02020404030301010803" pitchFamily="18" charset="0"/>
              </a:rPr>
              <a:t>System Finansowania</a:t>
            </a:r>
            <a:br>
              <a:rPr lang="pl-PL" altLang="pl-PL" sz="3200" b="1" dirty="0">
                <a:solidFill>
                  <a:srgbClr val="0070C0"/>
                </a:solidFill>
                <a:latin typeface="Garamond" panose="02020404030301010803" pitchFamily="18" charset="0"/>
              </a:rPr>
            </a:br>
            <a:r>
              <a:rPr lang="pl-PL" altLang="pl-PL" sz="3200" b="1" dirty="0">
                <a:solidFill>
                  <a:srgbClr val="0070C0"/>
                </a:solidFill>
                <a:latin typeface="Garamond" panose="02020404030301010803" pitchFamily="18" charset="0"/>
              </a:rPr>
              <a:t>usług rozwojowych</a:t>
            </a:r>
            <a:br>
              <a:rPr lang="pl-PL" altLang="pl-PL" sz="3200" b="1" dirty="0">
                <a:solidFill>
                  <a:srgbClr val="0070C0"/>
                </a:solidFill>
                <a:latin typeface="Garamond" panose="02020404030301010803" pitchFamily="18" charset="0"/>
              </a:rPr>
            </a:br>
            <a:r>
              <a:rPr lang="pl-PL" altLang="pl-PL" sz="3200" b="1" dirty="0">
                <a:solidFill>
                  <a:srgbClr val="0070C0"/>
                </a:solidFill>
                <a:latin typeface="Garamond" panose="02020404030301010803" pitchFamily="18" charset="0"/>
              </a:rPr>
              <a:t>w województwie </a:t>
            </a:r>
            <a:r>
              <a:rPr lang="pl-PL" altLang="pl-PL" sz="32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podlaskim”</a:t>
            </a:r>
            <a:endParaRPr lang="pl-PL" sz="3000" b="1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  <p:pic>
        <p:nvPicPr>
          <p:cNvPr id="9" name="Obraz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819242"/>
            <a:ext cx="915556" cy="591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687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195486"/>
            <a:ext cx="7931224" cy="857250"/>
          </a:xfrm>
        </p:spPr>
        <p:txBody>
          <a:bodyPr>
            <a:normAutofit/>
          </a:bodyPr>
          <a:lstStyle/>
          <a:p>
            <a:pPr algn="r"/>
            <a:r>
              <a:rPr lang="pl-PL" sz="3300" b="1" dirty="0" smtClean="0">
                <a:solidFill>
                  <a:srgbClr val="0070C0"/>
                </a:solidFill>
                <a:latin typeface="Garamond" pitchFamily="18" charset="0"/>
              </a:rPr>
              <a:t>Informacje ogólne </a:t>
            </a:r>
            <a:endParaRPr lang="pl-PL" sz="33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174154"/>
            <a:ext cx="6984776" cy="339447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altLang="pl-PL" sz="2400" dirty="0">
                <a:latin typeface="Garamond" pitchFamily="18" charset="0"/>
              </a:rPr>
              <a:t>Projekt realizowany jest przez Wojewódzki Urząd </a:t>
            </a:r>
            <a:r>
              <a:rPr lang="pl-PL" altLang="pl-PL" sz="2400" dirty="0" smtClean="0">
                <a:latin typeface="Garamond" pitchFamily="18" charset="0"/>
              </a:rPr>
              <a:t>Pracy</a:t>
            </a:r>
            <a:br>
              <a:rPr lang="pl-PL" altLang="pl-PL" sz="2400" dirty="0" smtClean="0">
                <a:latin typeface="Garamond" pitchFamily="18" charset="0"/>
              </a:rPr>
            </a:br>
            <a:r>
              <a:rPr lang="pl-PL" altLang="pl-PL" sz="2400" dirty="0" smtClean="0">
                <a:latin typeface="Garamond" pitchFamily="18" charset="0"/>
              </a:rPr>
              <a:t>w </a:t>
            </a:r>
            <a:r>
              <a:rPr lang="pl-PL" altLang="pl-PL" sz="2400" dirty="0">
                <a:latin typeface="Garamond" pitchFamily="18" charset="0"/>
              </a:rPr>
              <a:t>Białymstoku/ Operatora </a:t>
            </a:r>
            <a:r>
              <a:rPr lang="pl-PL" altLang="pl-PL" sz="2400" dirty="0" smtClean="0">
                <a:latin typeface="Garamond" pitchFamily="18" charset="0"/>
              </a:rPr>
              <a:t>PSF </a:t>
            </a:r>
            <a:r>
              <a:rPr lang="pl-PL" altLang="pl-PL" sz="2400" b="1" dirty="0" smtClean="0">
                <a:latin typeface="Garamond" pitchFamily="18" charset="0"/>
              </a:rPr>
              <a:t>od </a:t>
            </a:r>
            <a:r>
              <a:rPr lang="pl-PL" altLang="pl-PL" sz="2400" b="1" dirty="0">
                <a:latin typeface="Garamond" pitchFamily="18" charset="0"/>
              </a:rPr>
              <a:t>1 listopada 2016 </a:t>
            </a:r>
            <a:r>
              <a:rPr lang="pl-PL" altLang="pl-PL" sz="2400" b="1" dirty="0" smtClean="0">
                <a:latin typeface="Garamond" pitchFamily="18" charset="0"/>
              </a:rPr>
              <a:t>r.</a:t>
            </a:r>
            <a:br>
              <a:rPr lang="pl-PL" altLang="pl-PL" sz="2400" b="1" dirty="0" smtClean="0">
                <a:latin typeface="Garamond" pitchFamily="18" charset="0"/>
              </a:rPr>
            </a:br>
            <a:r>
              <a:rPr lang="pl-PL" altLang="pl-PL" sz="2400" b="1" dirty="0" smtClean="0">
                <a:latin typeface="Garamond" pitchFamily="18" charset="0"/>
              </a:rPr>
              <a:t>do</a:t>
            </a:r>
            <a:r>
              <a:rPr lang="pl-PL" altLang="pl-PL" sz="2400" b="1" dirty="0">
                <a:latin typeface="Garamond" pitchFamily="18" charset="0"/>
              </a:rPr>
              <a:t> </a:t>
            </a:r>
            <a:r>
              <a:rPr lang="pl-PL" altLang="pl-PL" sz="2400" b="1" dirty="0" smtClean="0">
                <a:latin typeface="Garamond" pitchFamily="18" charset="0"/>
              </a:rPr>
              <a:t>31 </a:t>
            </a:r>
            <a:r>
              <a:rPr lang="pl-PL" altLang="pl-PL" sz="2400" b="1" dirty="0">
                <a:latin typeface="Garamond" pitchFamily="18" charset="0"/>
              </a:rPr>
              <a:t>grudnia 2021 r.</a:t>
            </a:r>
          </a:p>
          <a:p>
            <a:pPr algn="just"/>
            <a:endParaRPr lang="pl-PL" altLang="pl-PL" sz="2400" b="1" dirty="0">
              <a:latin typeface="Garamond" pitchFamily="18" charset="0"/>
            </a:endParaRPr>
          </a:p>
          <a:p>
            <a:pPr marL="0" indent="0" algn="just">
              <a:buNone/>
            </a:pPr>
            <a:r>
              <a:rPr lang="pl-PL" altLang="pl-PL" sz="2400" dirty="0">
                <a:latin typeface="Garamond" pitchFamily="18" charset="0"/>
              </a:rPr>
              <a:t>W ramach projektu wsparciem zostanie </a:t>
            </a:r>
            <a:r>
              <a:rPr lang="pl-PL" altLang="pl-PL" sz="2400" dirty="0" smtClean="0">
                <a:latin typeface="Garamond" pitchFamily="18" charset="0"/>
              </a:rPr>
              <a:t>objętych co najmniej</a:t>
            </a:r>
            <a:br>
              <a:rPr lang="pl-PL" altLang="pl-PL" sz="2400" dirty="0" smtClean="0">
                <a:latin typeface="Garamond" pitchFamily="18" charset="0"/>
              </a:rPr>
            </a:br>
            <a:r>
              <a:rPr lang="pl-PL" altLang="pl-PL" sz="2400" b="1" dirty="0" smtClean="0">
                <a:latin typeface="Garamond" pitchFamily="18" charset="0"/>
              </a:rPr>
              <a:t>484</a:t>
            </a:r>
            <a:r>
              <a:rPr lang="pl-PL" altLang="pl-PL" sz="2400" dirty="0" smtClean="0">
                <a:latin typeface="Garamond" pitchFamily="18" charset="0"/>
              </a:rPr>
              <a:t> </a:t>
            </a:r>
            <a:r>
              <a:rPr lang="pl-PL" altLang="pl-PL" sz="2400" dirty="0">
                <a:latin typeface="Garamond" pitchFamily="18" charset="0"/>
              </a:rPr>
              <a:t>mikro, małych i średnich </a:t>
            </a:r>
            <a:r>
              <a:rPr lang="pl-PL" altLang="pl-PL" sz="2400" b="1" dirty="0" smtClean="0">
                <a:latin typeface="Garamond" pitchFamily="18" charset="0"/>
              </a:rPr>
              <a:t>przedsiębiorstw</a:t>
            </a:r>
            <a:r>
              <a:rPr lang="pl-PL" altLang="pl-PL" sz="2400" dirty="0">
                <a:latin typeface="Garamond" pitchFamily="18" charset="0"/>
              </a:rPr>
              <a:t> </a:t>
            </a:r>
            <a:r>
              <a:rPr lang="pl-PL" altLang="pl-PL" sz="2400" dirty="0" smtClean="0">
                <a:latin typeface="Garamond" pitchFamily="18" charset="0"/>
              </a:rPr>
              <a:t>oraz </a:t>
            </a:r>
            <a:r>
              <a:rPr lang="pl-PL" altLang="pl-PL" sz="2400" dirty="0">
                <a:latin typeface="Garamond" pitchFamily="18" charset="0"/>
              </a:rPr>
              <a:t>co </a:t>
            </a:r>
            <a:r>
              <a:rPr lang="pl-PL" altLang="pl-PL" sz="2400" dirty="0" smtClean="0">
                <a:latin typeface="Garamond" pitchFamily="18" charset="0"/>
              </a:rPr>
              <a:t>najmniej</a:t>
            </a:r>
            <a:br>
              <a:rPr lang="pl-PL" altLang="pl-PL" sz="2400" dirty="0" smtClean="0">
                <a:latin typeface="Garamond" pitchFamily="18" charset="0"/>
              </a:rPr>
            </a:br>
            <a:r>
              <a:rPr lang="pl-PL" altLang="pl-PL" sz="2400" b="1" dirty="0" smtClean="0">
                <a:latin typeface="Garamond" pitchFamily="18" charset="0"/>
              </a:rPr>
              <a:t>2 </a:t>
            </a:r>
            <a:r>
              <a:rPr lang="pl-PL" altLang="pl-PL" sz="2400" b="1" dirty="0">
                <a:latin typeface="Garamond" pitchFamily="18" charset="0"/>
              </a:rPr>
              <a:t>424 ich pracowników</a:t>
            </a:r>
            <a:r>
              <a:rPr lang="pl-PL" altLang="pl-PL" sz="2400" dirty="0">
                <a:latin typeface="Garamond" pitchFamily="18" charset="0"/>
              </a:rPr>
              <a:t>.</a:t>
            </a:r>
          </a:p>
          <a:p>
            <a:pPr algn="just"/>
            <a:endParaRPr lang="pl-PL" altLang="pl-PL" sz="2400" dirty="0">
              <a:latin typeface="Garamond" pitchFamily="18" charset="0"/>
            </a:endParaRPr>
          </a:p>
          <a:p>
            <a:pPr marL="0" indent="0" algn="ctr">
              <a:buNone/>
            </a:pPr>
            <a:r>
              <a:rPr lang="pl-PL" altLang="pl-PL" sz="2400" b="1" dirty="0">
                <a:solidFill>
                  <a:srgbClr val="0070C0"/>
                </a:solidFill>
                <a:latin typeface="Garamond" pitchFamily="18" charset="0"/>
              </a:rPr>
              <a:t>Budżet projektu</a:t>
            </a:r>
            <a:r>
              <a:rPr lang="pl-PL" altLang="pl-PL" sz="2400" dirty="0">
                <a:latin typeface="Garamond" pitchFamily="18" charset="0"/>
              </a:rPr>
              <a:t/>
            </a:r>
            <a:br>
              <a:rPr lang="pl-PL" altLang="pl-PL" sz="2400" dirty="0">
                <a:latin typeface="Garamond" pitchFamily="18" charset="0"/>
              </a:rPr>
            </a:br>
            <a:r>
              <a:rPr lang="pl-PL" altLang="pl-PL" sz="2400" dirty="0">
                <a:latin typeface="Garamond" pitchFamily="18" charset="0"/>
              </a:rPr>
              <a:t>Całkowita wartość projektu: 26 158 983,84 zł</a:t>
            </a:r>
            <a:br>
              <a:rPr lang="pl-PL" altLang="pl-PL" sz="2400" dirty="0">
                <a:latin typeface="Garamond" pitchFamily="18" charset="0"/>
              </a:rPr>
            </a:br>
            <a:r>
              <a:rPr lang="pl-PL" altLang="pl-PL" sz="2400" b="1" dirty="0">
                <a:solidFill>
                  <a:srgbClr val="0070C0"/>
                </a:solidFill>
                <a:latin typeface="Garamond" pitchFamily="18" charset="0"/>
              </a:rPr>
              <a:t>Dofinansowanie z EFS: 21 969 955,75 zł</a:t>
            </a:r>
          </a:p>
          <a:p>
            <a:endParaRPr lang="pl-PL" dirty="0"/>
          </a:p>
        </p:txBody>
      </p:sp>
      <p:pic>
        <p:nvPicPr>
          <p:cNvPr id="5" name="Obraz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4371950"/>
            <a:ext cx="604838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9024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3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Procedura rekrutacyjna</a:t>
            </a:r>
            <a:endParaRPr lang="pl-PL" sz="3300" b="1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sz="2100" b="1" i="1" dirty="0">
                <a:solidFill>
                  <a:schemeClr val="accent1"/>
                </a:solidFill>
                <a:latin typeface="Garamond" panose="02020404030301010803" pitchFamily="18" charset="0"/>
              </a:rPr>
              <a:t>Odbiorcy wsparcia PSF…</a:t>
            </a:r>
          </a:p>
          <a:p>
            <a:pPr marL="0" indent="0" algn="just">
              <a:buNone/>
            </a:pPr>
            <a:r>
              <a:rPr lang="pl-PL" sz="2100" dirty="0">
                <a:solidFill>
                  <a:srgbClr val="002060"/>
                </a:solidFill>
                <a:latin typeface="Garamond" panose="02020404030301010803" pitchFamily="18" charset="0"/>
              </a:rPr>
              <a:t>Projekt jest adresowany </a:t>
            </a:r>
            <a:r>
              <a:rPr lang="pl-PL" sz="2100" b="1" dirty="0">
                <a:solidFill>
                  <a:srgbClr val="002060"/>
                </a:solidFill>
                <a:latin typeface="Garamond" panose="02020404030301010803" pitchFamily="18" charset="0"/>
              </a:rPr>
              <a:t>WYŁĄCZNIE DO MIKRO, MAŁYCH ORAZ ŚREDNICH PRZEDSIĘBIORSTW </a:t>
            </a:r>
            <a:r>
              <a:rPr lang="pl-PL" sz="2100" dirty="0">
                <a:solidFill>
                  <a:srgbClr val="002060"/>
                </a:solidFill>
                <a:latin typeface="Garamond" panose="02020404030301010803" pitchFamily="18" charset="0"/>
              </a:rPr>
              <a:t>zgodnie z definicjami zawartymi w Regulaminie naboru (posiadających siedzibę, filię, delegaturę, oddział czy inną prawnie dozwoloną formę organizacyjną działalności podmiotu na terenie województwa podlaskiego) zainteresowanych uzyskaniem środków na dofinansowanie kształcenia swoich pracowników.</a:t>
            </a:r>
          </a:p>
          <a:p>
            <a:pPr marL="0" indent="0" algn="just">
              <a:buNone/>
            </a:pPr>
            <a:endParaRPr lang="pl-PL" sz="2100" b="1" i="1" dirty="0" smtClean="0">
              <a:solidFill>
                <a:schemeClr val="accent1"/>
              </a:solidFill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r>
              <a:rPr lang="pl-PL" sz="2100" b="1" i="1" dirty="0" smtClean="0">
                <a:solidFill>
                  <a:schemeClr val="accent1"/>
                </a:solidFill>
                <a:latin typeface="Garamond" panose="02020404030301010803" pitchFamily="18" charset="0"/>
              </a:rPr>
              <a:t>Co </a:t>
            </a:r>
            <a:r>
              <a:rPr lang="pl-PL" sz="2100" b="1" i="1" dirty="0">
                <a:solidFill>
                  <a:schemeClr val="accent1"/>
                </a:solidFill>
                <a:latin typeface="Garamond" panose="02020404030301010803" pitchFamily="18" charset="0"/>
              </a:rPr>
              <a:t>można uzyskać…</a:t>
            </a:r>
          </a:p>
          <a:p>
            <a:pPr marL="0" indent="0" algn="just">
              <a:buNone/>
            </a:pPr>
            <a:r>
              <a:rPr lang="pl-PL" sz="2100" dirty="0">
                <a:solidFill>
                  <a:srgbClr val="002060"/>
                </a:solidFill>
                <a:latin typeface="Garamond" panose="02020404030301010803" pitchFamily="18" charset="0"/>
              </a:rPr>
              <a:t>Projekt umożliwia refundację </a:t>
            </a:r>
            <a:r>
              <a:rPr lang="pl-PL" sz="2100" b="1" dirty="0">
                <a:solidFill>
                  <a:srgbClr val="002060"/>
                </a:solidFill>
                <a:latin typeface="Garamond" panose="02020404030301010803" pitchFamily="18" charset="0"/>
              </a:rPr>
              <a:t>kosztów usług rozwojowych, zrealizowanych wyłącznie przez podmioty wpisane do Bazy Usług Rozwojowych (Baza</a:t>
            </a:r>
            <a:r>
              <a:rPr lang="pl-PL" sz="21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).</a:t>
            </a:r>
          </a:p>
          <a:p>
            <a:pPr marL="0" indent="0">
              <a:buNone/>
            </a:pPr>
            <a:endParaRPr lang="pl-PL" sz="2100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4371950"/>
            <a:ext cx="604838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756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44208" y="1059582"/>
            <a:ext cx="2699792" cy="2808312"/>
          </a:xfrm>
        </p:spPr>
        <p:txBody>
          <a:bodyPr>
            <a:normAutofit/>
          </a:bodyPr>
          <a:lstStyle/>
          <a:p>
            <a:pPr algn="l"/>
            <a:r>
              <a:rPr lang="pl-PL" sz="33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B</a:t>
            </a:r>
            <a:r>
              <a:rPr lang="pl-PL" sz="2400" dirty="0" smtClean="0">
                <a:solidFill>
                  <a:srgbClr val="0070C0"/>
                </a:solidFill>
                <a:latin typeface="Garamond" panose="02020404030301010803" pitchFamily="18" charset="0"/>
              </a:rPr>
              <a:t>AZA </a:t>
            </a:r>
            <a:br>
              <a:rPr lang="pl-PL" sz="2400" dirty="0" smtClean="0">
                <a:solidFill>
                  <a:srgbClr val="0070C0"/>
                </a:solidFill>
                <a:latin typeface="Garamond" panose="02020404030301010803" pitchFamily="18" charset="0"/>
              </a:rPr>
            </a:br>
            <a:r>
              <a:rPr lang="pl-PL" sz="33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U</a:t>
            </a:r>
            <a:r>
              <a:rPr lang="pl-PL" sz="2400" dirty="0" smtClean="0">
                <a:solidFill>
                  <a:srgbClr val="0070C0"/>
                </a:solidFill>
                <a:latin typeface="Garamond" panose="02020404030301010803" pitchFamily="18" charset="0"/>
              </a:rPr>
              <a:t>SŁUG </a:t>
            </a:r>
            <a:r>
              <a:rPr lang="pl-PL" sz="33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R</a:t>
            </a:r>
            <a:r>
              <a:rPr lang="pl-PL" sz="2400" dirty="0" smtClean="0">
                <a:solidFill>
                  <a:srgbClr val="0070C0"/>
                </a:solidFill>
                <a:latin typeface="Garamond" panose="02020404030301010803" pitchFamily="18" charset="0"/>
              </a:rPr>
              <a:t>OZWOJOWYCH</a:t>
            </a:r>
            <a:br>
              <a:rPr lang="pl-PL" sz="2400" dirty="0" smtClean="0">
                <a:solidFill>
                  <a:srgbClr val="0070C0"/>
                </a:solidFill>
                <a:latin typeface="Garamond" panose="02020404030301010803" pitchFamily="18" charset="0"/>
              </a:rPr>
            </a:br>
            <a:endParaRPr lang="pl-PL" sz="2400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  <p:pic>
        <p:nvPicPr>
          <p:cNvPr id="5" name="Obraz 4"/>
          <p:cNvPicPr/>
          <p:nvPr/>
        </p:nvPicPr>
        <p:blipFill rotWithShape="1">
          <a:blip r:embed="rId2"/>
          <a:srcRect t="6349" r="27245" b="13757"/>
          <a:stretch/>
        </p:blipFill>
        <p:spPr bwMode="auto">
          <a:xfrm>
            <a:off x="179512" y="640358"/>
            <a:ext cx="6351240" cy="40687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461243" y="2779"/>
            <a:ext cx="8229600" cy="6375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700" b="1" dirty="0">
                <a:solidFill>
                  <a:srgbClr val="0070C0"/>
                </a:solidFill>
                <a:latin typeface="Garamond" panose="02020404030301010803" pitchFamily="18" charset="0"/>
              </a:rPr>
              <a:t>u</a:t>
            </a:r>
            <a:r>
              <a:rPr lang="pl-PL" sz="27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slugirozwojowe.parp.gov.pl</a:t>
            </a:r>
            <a:endParaRPr lang="pl-PL" sz="2700" b="1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  <p:pic>
        <p:nvPicPr>
          <p:cNvPr id="7" name="Obraz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4371950"/>
            <a:ext cx="604838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5824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21555"/>
          </a:xfrm>
        </p:spPr>
        <p:txBody>
          <a:bodyPr>
            <a:normAutofit fontScale="90000"/>
          </a:bodyPr>
          <a:lstStyle/>
          <a:p>
            <a:pPr algn="r"/>
            <a:r>
              <a:rPr lang="pl-PL" sz="27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Usługi rozwojowe w ramach projektu</a:t>
            </a:r>
            <a:endParaRPr lang="pl-PL" sz="2700" b="1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27534"/>
            <a:ext cx="8229600" cy="3967089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</a:pPr>
            <a:r>
              <a:rPr lang="pl-PL" sz="18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Przedsiębiorca </a:t>
            </a:r>
            <a:r>
              <a:rPr lang="pl-PL" sz="1800" dirty="0">
                <a:solidFill>
                  <a:srgbClr val="002060"/>
                </a:solidFill>
                <a:latin typeface="Garamond" panose="02020404030301010803" pitchFamily="18" charset="0"/>
              </a:rPr>
              <a:t>samodzielnie dokonuje wyboru usług rozwojowych w ramach oferty dostępnej w Bazie, które odpowiadają w największym stopniu na aktualne potrzeby przedsiębiorcy. </a:t>
            </a:r>
          </a:p>
          <a:p>
            <a:pPr lvl="0" algn="just">
              <a:spcBef>
                <a:spcPts val="0"/>
              </a:spcBef>
            </a:pPr>
            <a:r>
              <a:rPr lang="pl-PL" sz="18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Możliwe </a:t>
            </a:r>
            <a:r>
              <a:rPr lang="pl-PL" sz="1800" dirty="0">
                <a:solidFill>
                  <a:srgbClr val="002060"/>
                </a:solidFill>
                <a:latin typeface="Garamond" panose="02020404030301010803" pitchFamily="18" charset="0"/>
              </a:rPr>
              <a:t>jest złożenie przez przedsiębiorcę zamówienia na konkretną usługę rozwojową za pomocą odrębnej funkcjonalności Bazy, m.in. w sytuacji, gdy usługi rozwojowe, na które zgłaszane jest zapotrzebowanie nie są dostępne w Bazie. </a:t>
            </a:r>
          </a:p>
          <a:p>
            <a:pPr algn="just">
              <a:spcBef>
                <a:spcPts val="0"/>
              </a:spcBef>
            </a:pPr>
            <a:r>
              <a:rPr lang="pl-PL" sz="1800" dirty="0">
                <a:solidFill>
                  <a:srgbClr val="002060"/>
                </a:solidFill>
                <a:latin typeface="Garamond" panose="02020404030301010803" pitchFamily="18" charset="0"/>
              </a:rPr>
              <a:t>Realizacja usługi </a:t>
            </a:r>
            <a:r>
              <a:rPr lang="pl-PL" sz="18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rozwojowej, o </a:t>
            </a:r>
            <a:r>
              <a:rPr lang="pl-PL" sz="1800" dirty="0">
                <a:solidFill>
                  <a:srgbClr val="002060"/>
                </a:solidFill>
                <a:latin typeface="Garamond" panose="02020404030301010803" pitchFamily="18" charset="0"/>
              </a:rPr>
              <a:t>dofinansowanie, której ubiega się przedsiębiorca powinna rozpocząć się nie wcześniej niż w dniu podpisania umowy </a:t>
            </a:r>
            <a:r>
              <a:rPr lang="pl-PL" sz="18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wsparcia.</a:t>
            </a:r>
            <a:endParaRPr lang="pl-PL" sz="18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ctr">
              <a:spcBef>
                <a:spcPts val="0"/>
              </a:spcBef>
            </a:pPr>
            <a:endParaRPr lang="pl-PL" sz="18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pl-PL" sz="1800" b="1" dirty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Ważne</a:t>
            </a:r>
            <a:r>
              <a:rPr lang="pl-PL" sz="1800" b="1" dirty="0" smtClean="0">
                <a:solidFill>
                  <a:schemeClr val="accent5">
                    <a:lumMod val="75000"/>
                  </a:schemeClr>
                </a:solidFill>
                <a:latin typeface="Garamond" panose="02020404030301010803" pitchFamily="18" charset="0"/>
              </a:rPr>
              <a:t>!!!</a:t>
            </a:r>
            <a:endParaRPr lang="pl-PL" sz="18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18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Uczestnik </a:t>
            </a:r>
            <a:r>
              <a:rPr lang="pl-PL" sz="1800" dirty="0">
                <a:solidFill>
                  <a:srgbClr val="002060"/>
                </a:solidFill>
                <a:latin typeface="Garamond" panose="02020404030301010803" pitchFamily="18" charset="0"/>
              </a:rPr>
              <a:t>projektu w trakcie trwania usługi </a:t>
            </a:r>
            <a:r>
              <a:rPr lang="pl-PL" sz="18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rozwojowej,</a:t>
            </a:r>
            <a:br>
              <a:rPr lang="pl-PL" sz="1800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pl-PL" sz="18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w </a:t>
            </a:r>
            <a:r>
              <a:rPr lang="pl-PL" sz="1800" dirty="0">
                <a:solidFill>
                  <a:srgbClr val="002060"/>
                </a:solidFill>
                <a:latin typeface="Garamond" panose="02020404030301010803" pitchFamily="18" charset="0"/>
              </a:rPr>
              <a:t>której uczestniczy </a:t>
            </a:r>
            <a:r>
              <a:rPr lang="pl-PL" sz="18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powinien być zatrudniony</a:t>
            </a:r>
            <a:br>
              <a:rPr lang="pl-PL" sz="1800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pl-PL" sz="18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i </a:t>
            </a:r>
            <a:r>
              <a:rPr lang="pl-PL" sz="1800" dirty="0">
                <a:solidFill>
                  <a:srgbClr val="002060"/>
                </a:solidFill>
                <a:latin typeface="Garamond" panose="02020404030301010803" pitchFamily="18" charset="0"/>
              </a:rPr>
              <a:t>świadczyć </a:t>
            </a:r>
            <a:r>
              <a:rPr lang="pl-PL" sz="18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pracę u </a:t>
            </a:r>
            <a:r>
              <a:rPr lang="pl-PL" sz="1800" dirty="0">
                <a:solidFill>
                  <a:srgbClr val="002060"/>
                </a:solidFill>
                <a:latin typeface="Garamond" panose="02020404030301010803" pitchFamily="18" charset="0"/>
              </a:rPr>
              <a:t>przedsiębiorcy wysyłającego go na usługę rozwojową. </a:t>
            </a:r>
            <a:endParaRPr lang="pl-PL" sz="1800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1800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>
              <a:spcBef>
                <a:spcPts val="0"/>
              </a:spcBef>
            </a:pPr>
            <a:endParaRPr lang="pl-PL" sz="1800" dirty="0">
              <a:latin typeface="Garamond" panose="02020404030301010803" pitchFamily="18" charset="0"/>
            </a:endParaRPr>
          </a:p>
        </p:txBody>
      </p:sp>
      <p:pic>
        <p:nvPicPr>
          <p:cNvPr id="4" name="Obraz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4371950"/>
            <a:ext cx="604838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0612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Dofinansowanie </a:t>
            </a:r>
            <a:endParaRPr lang="pl-PL" sz="3600" b="1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l-PL" b="1" dirty="0">
                <a:solidFill>
                  <a:srgbClr val="002060"/>
                </a:solidFill>
                <a:latin typeface="Garamond" panose="02020404030301010803" pitchFamily="18" charset="0"/>
              </a:rPr>
              <a:t>Poziom dofinansowania</a:t>
            </a:r>
            <a:r>
              <a:rPr lang="pl-PL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pl-PL" b="1" dirty="0">
                <a:solidFill>
                  <a:srgbClr val="002060"/>
                </a:solidFill>
                <a:latin typeface="Garamond" panose="02020404030301010803" pitchFamily="18" charset="0"/>
              </a:rPr>
              <a:t>pojedynczej usługi</a:t>
            </a:r>
            <a:r>
              <a:rPr lang="pl-PL" dirty="0">
                <a:solidFill>
                  <a:srgbClr val="002060"/>
                </a:solidFill>
                <a:latin typeface="Garamond" panose="02020404030301010803" pitchFamily="18" charset="0"/>
              </a:rPr>
              <a:t> </a:t>
            </a:r>
            <a:r>
              <a:rPr lang="pl-PL" dirty="0" smtClean="0">
                <a:solidFill>
                  <a:srgbClr val="002060"/>
                </a:solidFill>
                <a:latin typeface="Garamond" panose="02020404030301010803" pitchFamily="18" charset="0"/>
              </a:rPr>
              <a:t>rozwojowej</a:t>
            </a:r>
            <a:br>
              <a:rPr lang="pl-PL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pl-PL" dirty="0" smtClean="0">
                <a:solidFill>
                  <a:srgbClr val="002060"/>
                </a:solidFill>
                <a:latin typeface="Garamond" panose="02020404030301010803" pitchFamily="18" charset="0"/>
              </a:rPr>
              <a:t>dla </a:t>
            </a:r>
            <a:r>
              <a:rPr lang="pl-PL" dirty="0">
                <a:solidFill>
                  <a:srgbClr val="002060"/>
                </a:solidFill>
                <a:latin typeface="Garamond" panose="02020404030301010803" pitchFamily="18" charset="0"/>
              </a:rPr>
              <a:t>jednego uczestnika projektu nie przekracza kwoty </a:t>
            </a:r>
            <a:r>
              <a:rPr lang="pl-PL" b="1" dirty="0">
                <a:solidFill>
                  <a:srgbClr val="002060"/>
                </a:solidFill>
                <a:latin typeface="Garamond" panose="02020404030301010803" pitchFamily="18" charset="0"/>
              </a:rPr>
              <a:t>5 000 </a:t>
            </a:r>
            <a:r>
              <a:rPr lang="pl-PL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zł</a:t>
            </a:r>
            <a:r>
              <a:rPr lang="pl-PL" dirty="0" smtClean="0">
                <a:solidFill>
                  <a:srgbClr val="002060"/>
                </a:solidFill>
                <a:latin typeface="Garamond" panose="02020404030301010803" pitchFamily="18" charset="0"/>
              </a:rPr>
              <a:t>,</a:t>
            </a:r>
            <a:br>
              <a:rPr lang="pl-PL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pl-PL" dirty="0" smtClean="0">
                <a:solidFill>
                  <a:srgbClr val="002060"/>
                </a:solidFill>
                <a:latin typeface="Garamond" panose="02020404030301010803" pitchFamily="18" charset="0"/>
              </a:rPr>
              <a:t>bez </a:t>
            </a:r>
            <a:r>
              <a:rPr lang="pl-PL" dirty="0">
                <a:solidFill>
                  <a:srgbClr val="002060"/>
                </a:solidFill>
                <a:latin typeface="Garamond" panose="02020404030301010803" pitchFamily="18" charset="0"/>
              </a:rPr>
              <a:t>względu na poziom dofinansowania kosztów usługi rozwojowej.</a:t>
            </a:r>
          </a:p>
          <a:p>
            <a:pPr algn="just"/>
            <a:endParaRPr lang="pl-PL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endParaRPr lang="pl-PL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r>
              <a:rPr lang="pl-PL" b="1" dirty="0">
                <a:solidFill>
                  <a:srgbClr val="002060"/>
                </a:solidFill>
                <a:latin typeface="Garamond" panose="02020404030301010803" pitchFamily="18" charset="0"/>
              </a:rPr>
              <a:t>Poziom dofinansowania kosztów pojedynczej usługi</a:t>
            </a:r>
            <a:r>
              <a:rPr lang="pl-PL" dirty="0">
                <a:solidFill>
                  <a:srgbClr val="002060"/>
                </a:solidFill>
                <a:latin typeface="Garamond" panose="02020404030301010803" pitchFamily="18" charset="0"/>
              </a:rPr>
              <a:t> rozwojowej (np. usługi doradczej lub szkoleniowej rozumianej jako jedna zamknięta forma wsparcia) nie przekracza co do zasady 50% kosztów usługi rozwojowej oraz nie może przekroczyć </a:t>
            </a:r>
            <a:r>
              <a:rPr lang="pl-PL" b="1" dirty="0">
                <a:solidFill>
                  <a:srgbClr val="002060"/>
                </a:solidFill>
                <a:latin typeface="Garamond" panose="02020404030301010803" pitchFamily="18" charset="0"/>
              </a:rPr>
              <a:t>maksymalnie 80%</a:t>
            </a:r>
            <a:r>
              <a:rPr lang="pl-PL" dirty="0">
                <a:solidFill>
                  <a:srgbClr val="002060"/>
                </a:solidFill>
                <a:latin typeface="Garamond" panose="02020404030301010803" pitchFamily="18" charset="0"/>
              </a:rPr>
              <a:t> kosztów usługi rozwojowej.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4371950"/>
            <a:ext cx="604838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319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95486"/>
            <a:ext cx="7992888" cy="432048"/>
          </a:xfrm>
        </p:spPr>
        <p:txBody>
          <a:bodyPr>
            <a:normAutofit fontScale="90000"/>
          </a:bodyPr>
          <a:lstStyle/>
          <a:p>
            <a:pPr algn="r"/>
            <a:r>
              <a:rPr lang="pl-PL" sz="2400" b="1" dirty="0">
                <a:solidFill>
                  <a:srgbClr val="0070C0"/>
                </a:solidFill>
                <a:latin typeface="Garamond" pitchFamily="18" charset="0"/>
              </a:rPr>
              <a:t>I</a:t>
            </a:r>
            <a:r>
              <a:rPr lang="pl-PL" sz="2400" b="1" dirty="0" smtClean="0">
                <a:solidFill>
                  <a:srgbClr val="0070C0"/>
                </a:solidFill>
                <a:latin typeface="Garamond" pitchFamily="18" charset="0"/>
              </a:rPr>
              <a:t>nformacje dot. realizacji projektu</a:t>
            </a:r>
            <a:endParaRPr lang="pl-PL" sz="24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203232"/>
              </p:ext>
            </p:extLst>
          </p:nvPr>
        </p:nvGraphicFramePr>
        <p:xfrm>
          <a:off x="539552" y="821983"/>
          <a:ext cx="8003232" cy="3340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736"/>
                <a:gridCol w="2160240"/>
                <a:gridCol w="2304256"/>
              </a:tblGrid>
              <a:tr h="486620">
                <a:tc gridSpan="3">
                  <a:txBody>
                    <a:bodyPr/>
                    <a:lstStyle/>
                    <a:p>
                      <a:pPr algn="ctr"/>
                      <a:r>
                        <a:rPr lang="pl-PL" sz="1500" dirty="0" smtClean="0">
                          <a:latin typeface="Garamond" panose="02020404030301010803" pitchFamily="18" charset="0"/>
                        </a:rPr>
                        <a:t>Wskaźniki produktu w ramach pierwszego naboru – stan na 30.03.2017 r.</a:t>
                      </a:r>
                      <a:endParaRPr lang="pl-PL" sz="15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800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 smtClean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951585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Wskaźniki produktu </a:t>
                      </a:r>
                      <a:endParaRPr lang="pl-PL" sz="15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Ogólna</a:t>
                      </a:r>
                      <a:r>
                        <a:rPr lang="pl-PL" sz="15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</a:t>
                      </a:r>
                      <a:r>
                        <a:rPr lang="pl-PL" sz="15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wartość założona na cały okres realizacji</a:t>
                      </a:r>
                      <a:r>
                        <a:rPr lang="pl-PL" sz="15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projektu</a:t>
                      </a:r>
                    </a:p>
                    <a:p>
                      <a:pPr algn="ctr"/>
                      <a:r>
                        <a:rPr lang="pl-PL" sz="15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(szt.)</a:t>
                      </a:r>
                      <a:endParaRPr lang="pl-PL" sz="1500" b="1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="1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Wartość osiągnięta po</a:t>
                      </a:r>
                      <a:r>
                        <a:rPr lang="pl-PL" sz="15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pierwszym naborze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="1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(szt.)</a:t>
                      </a:r>
                    </a:p>
                  </a:txBody>
                  <a:tcPr/>
                </a:tc>
              </a:tr>
              <a:tr h="874089">
                <a:tc>
                  <a:txBody>
                    <a:bodyPr/>
                    <a:lstStyle/>
                    <a:p>
                      <a:pPr algn="ctr" fontAlgn="t"/>
                      <a:r>
                        <a:rPr lang="pl-PL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</a:t>
                      </a:r>
                      <a:r>
                        <a:rPr lang="pl-PL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osób pracujących, łącznie</a:t>
                      </a:r>
                      <a:br>
                        <a:rPr lang="pl-PL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r>
                        <a:rPr lang="pl-PL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z prowadzącymi działalność na własny rachunek, objętych wsparciem w programie</a:t>
                      </a:r>
                    </a:p>
                    <a:p>
                      <a:pPr algn="ctr" fontAlgn="t"/>
                      <a:endParaRPr lang="pl-PL" sz="15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l-PL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  <a:p>
                      <a:pPr algn="ctr" fontAlgn="t"/>
                      <a:r>
                        <a:rPr lang="pl-PL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2424</a:t>
                      </a:r>
                      <a:endParaRPr lang="pl-PL" sz="15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l-PL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  <a:p>
                      <a:pPr algn="ctr" fontAlgn="t"/>
                      <a:r>
                        <a:rPr lang="pl-PL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433</a:t>
                      </a:r>
                      <a:endParaRPr lang="pl-PL" sz="15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</a:tr>
              <a:tr h="805625">
                <a:tc>
                  <a:txBody>
                    <a:bodyPr/>
                    <a:lstStyle/>
                    <a:p>
                      <a:pPr algn="ctr" fontAlgn="t"/>
                      <a:r>
                        <a:rPr lang="pl-PL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Liczba mikro, małych i średnich przedsiębiorstw objętych usługami rozwojowymi</a:t>
                      </a:r>
                      <a:r>
                        <a:rPr lang="pl-PL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w programie</a:t>
                      </a:r>
                    </a:p>
                    <a:p>
                      <a:pPr algn="ctr" fontAlgn="t"/>
                      <a:endParaRPr lang="pl-PL" sz="15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l-PL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  <a:p>
                      <a:pPr algn="ctr" fontAlgn="t"/>
                      <a:r>
                        <a:rPr lang="pl-PL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484</a:t>
                      </a:r>
                      <a:endParaRPr lang="pl-PL" sz="15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l-PL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  <a:p>
                      <a:pPr algn="ctr" fontAlgn="t"/>
                      <a:r>
                        <a:rPr lang="pl-PL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88</a:t>
                      </a:r>
                      <a:endParaRPr lang="pl-PL" sz="15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pic>
        <p:nvPicPr>
          <p:cNvPr id="5" name="Obraz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4371950"/>
            <a:ext cx="604838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7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Pomoc udzielana w ramach projektu </a:t>
            </a:r>
            <a:endParaRPr lang="pl-PL" sz="2700" b="1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38251"/>
            <a:ext cx="8229600" cy="3394472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pl-PL" sz="3900" dirty="0">
                <a:latin typeface="Garamond" panose="02020404030301010803" pitchFamily="18" charset="0"/>
              </a:rPr>
              <a:t>Usługi rozwojowe realizowane na podstawie zawartych Umów wsparcia w ramach PSF stanowią pomoc de </a:t>
            </a:r>
            <a:r>
              <a:rPr lang="pl-PL" sz="3900" dirty="0" err="1">
                <a:latin typeface="Garamond" panose="02020404030301010803" pitchFamily="18" charset="0"/>
              </a:rPr>
              <a:t>minimis</a:t>
            </a:r>
            <a:r>
              <a:rPr lang="pl-PL" sz="3900" dirty="0">
                <a:latin typeface="Garamond" panose="02020404030301010803" pitchFamily="18" charset="0"/>
              </a:rPr>
              <a:t> lub pomoc publiczną…</a:t>
            </a:r>
          </a:p>
          <a:p>
            <a:pPr marL="0" indent="0" algn="ctr">
              <a:buFont typeface="Wingdings" pitchFamily="2" charset="2"/>
              <a:buNone/>
              <a:defRPr/>
            </a:pPr>
            <a:endParaRPr lang="pl-PL" sz="1800" dirty="0">
              <a:latin typeface="Garamond" panose="02020404030301010803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pl-PL" sz="2300" dirty="0">
                <a:latin typeface="Garamond" panose="02020404030301010803" pitchFamily="18" charset="0"/>
              </a:rPr>
              <a:t>…udzielane są zgodnie z zasadami określonymi w odrębnych przepisach krajowych i unijnych, w tym w </a:t>
            </a:r>
            <a:r>
              <a:rPr lang="pl-PL" sz="2300" dirty="0" smtClean="0">
                <a:latin typeface="Garamond" panose="02020404030301010803" pitchFamily="18" charset="0"/>
              </a:rPr>
              <a:t>szczególności w </a:t>
            </a:r>
            <a:r>
              <a:rPr lang="pl-PL" sz="2300" dirty="0">
                <a:latin typeface="Garamond" panose="02020404030301010803" pitchFamily="18" charset="0"/>
              </a:rPr>
              <a:t>rozporządzeniu Komisji (UE) nr 1407/2013, w rozporządzeniu Komisji (UE) nr 651/2014 oraz w rozporządzeniu Ministra Infrastruktury i Rozwoju z dnia 2 lipca 2015 r. w sprawie udzielania pomocy </a:t>
            </a:r>
            <a:r>
              <a:rPr lang="pl-PL" sz="2300" i="1" dirty="0">
                <a:latin typeface="Garamond" panose="02020404030301010803" pitchFamily="18" charset="0"/>
              </a:rPr>
              <a:t>de </a:t>
            </a:r>
            <a:r>
              <a:rPr lang="pl-PL" sz="2300" i="1" dirty="0" err="1">
                <a:latin typeface="Garamond" panose="02020404030301010803" pitchFamily="18" charset="0"/>
              </a:rPr>
              <a:t>minimis</a:t>
            </a:r>
            <a:r>
              <a:rPr lang="pl-PL" sz="2300" i="1" dirty="0">
                <a:latin typeface="Garamond" panose="02020404030301010803" pitchFamily="18" charset="0"/>
              </a:rPr>
              <a:t> </a:t>
            </a:r>
            <a:r>
              <a:rPr lang="pl-PL" sz="2300" dirty="0">
                <a:latin typeface="Garamond" panose="02020404030301010803" pitchFamily="18" charset="0"/>
              </a:rPr>
              <a:t>oraz pomocy publicznej w ramach programów operacyjnych finansowanych z Europejskiego Funduszu Społecznego na lata 2014-2020 (Dz. U. poz. 1073).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4371950"/>
            <a:ext cx="604838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0891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619672" y="555526"/>
            <a:ext cx="612068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700" b="1" dirty="0">
                <a:solidFill>
                  <a:srgbClr val="0070C0"/>
                </a:solidFill>
                <a:latin typeface="Garamond" panose="02020404030301010803" pitchFamily="18" charset="0"/>
              </a:rPr>
              <a:t>Operator PSF/ </a:t>
            </a:r>
            <a:br>
              <a:rPr lang="pl-PL" sz="2700" b="1" dirty="0">
                <a:solidFill>
                  <a:srgbClr val="0070C0"/>
                </a:solidFill>
                <a:latin typeface="Garamond" panose="02020404030301010803" pitchFamily="18" charset="0"/>
              </a:rPr>
            </a:br>
            <a:r>
              <a:rPr lang="pl-PL" sz="2700" b="1" dirty="0">
                <a:solidFill>
                  <a:srgbClr val="0070C0"/>
                </a:solidFill>
                <a:latin typeface="Garamond" panose="02020404030301010803" pitchFamily="18" charset="0"/>
              </a:rPr>
              <a:t>Wojewódzki Urząd Pracy w Białystoku</a:t>
            </a:r>
          </a:p>
          <a:p>
            <a:pPr algn="ctr">
              <a:defRPr/>
            </a:pPr>
            <a:endParaRPr lang="pl-PL" sz="2700" dirty="0" smtClean="0">
              <a:latin typeface="Garamond" panose="02020404030301010803" pitchFamily="18" charset="0"/>
            </a:endParaRPr>
          </a:p>
          <a:p>
            <a:pPr algn="ctr">
              <a:defRPr/>
            </a:pPr>
            <a:endParaRPr lang="pl-PL" sz="2700" dirty="0">
              <a:latin typeface="Garamond" panose="02020404030301010803" pitchFamily="18" charset="0"/>
            </a:endParaRPr>
          </a:p>
          <a:p>
            <a:pPr algn="ctr">
              <a:defRPr/>
            </a:pPr>
            <a:endParaRPr lang="pl-PL" sz="2700" u="sng" dirty="0" smtClean="0">
              <a:solidFill>
                <a:schemeClr val="tx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>
              <a:defRPr/>
            </a:pPr>
            <a:r>
              <a:rPr lang="pl-PL" sz="2700" u="sng" dirty="0" smtClean="0">
                <a:solidFill>
                  <a:srgbClr val="0070C0"/>
                </a:solidFill>
                <a:latin typeface="Garamond" panose="02020404030301010803" pitchFamily="18" charset="0"/>
              </a:rPr>
              <a:t>Zespół </a:t>
            </a:r>
            <a:r>
              <a:rPr lang="pl-PL" sz="2700" u="sng" dirty="0">
                <a:solidFill>
                  <a:srgbClr val="0070C0"/>
                </a:solidFill>
                <a:latin typeface="Garamond" panose="02020404030301010803" pitchFamily="18" charset="0"/>
              </a:rPr>
              <a:t>ds. usług rozwojowych</a:t>
            </a:r>
            <a:r>
              <a:rPr lang="pl-PL" sz="2700" u="sng" dirty="0">
                <a:latin typeface="Garamond" panose="02020404030301010803" pitchFamily="18" charset="0"/>
              </a:rPr>
              <a:t/>
            </a:r>
            <a:br>
              <a:rPr lang="pl-PL" sz="2700" u="sng" dirty="0">
                <a:latin typeface="Garamond" panose="02020404030301010803" pitchFamily="18" charset="0"/>
              </a:rPr>
            </a:br>
            <a:r>
              <a:rPr lang="pl-PL" sz="2700" dirty="0">
                <a:latin typeface="Garamond" panose="02020404030301010803" pitchFamily="18" charset="0"/>
              </a:rPr>
              <a:t/>
            </a:r>
            <a:br>
              <a:rPr lang="pl-PL" sz="2700" dirty="0">
                <a:latin typeface="Garamond" panose="02020404030301010803" pitchFamily="18" charset="0"/>
              </a:rPr>
            </a:br>
            <a:r>
              <a:rPr lang="pl-PL" sz="2700" dirty="0">
                <a:latin typeface="Garamond" panose="02020404030301010803" pitchFamily="18" charset="0"/>
              </a:rPr>
              <a:t>tel. 85/ 74 97 </a:t>
            </a:r>
            <a:r>
              <a:rPr lang="pl-PL" sz="2700" dirty="0" smtClean="0">
                <a:latin typeface="Garamond" panose="02020404030301010803" pitchFamily="18" charset="0"/>
              </a:rPr>
              <a:t>221 lub 85/ 74 97 238</a:t>
            </a:r>
            <a:r>
              <a:rPr lang="pl-PL" sz="2700" dirty="0">
                <a:latin typeface="Garamond" panose="02020404030301010803" pitchFamily="18" charset="0"/>
              </a:rPr>
              <a:t/>
            </a:r>
            <a:br>
              <a:rPr lang="pl-PL" sz="2700" dirty="0">
                <a:latin typeface="Garamond" panose="02020404030301010803" pitchFamily="18" charset="0"/>
              </a:rPr>
            </a:br>
            <a:r>
              <a:rPr lang="pl-PL" sz="2700" dirty="0">
                <a:latin typeface="Garamond" panose="02020404030301010803" pitchFamily="18" charset="0"/>
              </a:rPr>
              <a:t>e-mail: </a:t>
            </a:r>
            <a:r>
              <a:rPr lang="pl-PL" sz="2700" dirty="0" smtClean="0">
                <a:latin typeface="Garamond" panose="02020404030301010803" pitchFamily="18" charset="0"/>
                <a:hlinkClick r:id="rId2"/>
              </a:rPr>
              <a:t>psfpodlasie@wup.wrotapodlasia.pl</a:t>
            </a:r>
            <a:r>
              <a:rPr lang="pl-PL" sz="2700" dirty="0" smtClean="0">
                <a:latin typeface="Garamond" panose="02020404030301010803" pitchFamily="18" charset="0"/>
              </a:rPr>
              <a:t> </a:t>
            </a:r>
            <a:endParaRPr lang="pl-PL" sz="2700" b="1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  <p:pic>
        <p:nvPicPr>
          <p:cNvPr id="3" name="Obraz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368" y="1885515"/>
            <a:ext cx="1130511" cy="729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867969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2049</TotalTime>
  <Words>368</Words>
  <Application>Microsoft Office PowerPoint</Application>
  <PresentationFormat>Pokaz na ekranie (16:9)</PresentationFormat>
  <Paragraphs>54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Prezentacja programu PowerPoint</vt:lpstr>
      <vt:lpstr>Informacje ogólne </vt:lpstr>
      <vt:lpstr>Procedura rekrutacyjna</vt:lpstr>
      <vt:lpstr>BAZA  USŁUG ROZWOJOWYCH </vt:lpstr>
      <vt:lpstr>Usługi rozwojowe w ramach projektu</vt:lpstr>
      <vt:lpstr>Dofinansowanie </vt:lpstr>
      <vt:lpstr>Informacje dot. realizacji projektu</vt:lpstr>
      <vt:lpstr>Pomoc udzielana w ramach projektu 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Łącka-Bakun Karolina</dc:creator>
  <cp:lastModifiedBy>Monika Zgliszewska</cp:lastModifiedBy>
  <cp:revision>331</cp:revision>
  <cp:lastPrinted>2017-04-18T12:00:14Z</cp:lastPrinted>
  <dcterms:created xsi:type="dcterms:W3CDTF">2015-04-01T09:29:50Z</dcterms:created>
  <dcterms:modified xsi:type="dcterms:W3CDTF">2017-04-26T07:52:30Z</dcterms:modified>
</cp:coreProperties>
</file>