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5"/>
  </p:notesMasterIdLst>
  <p:handoutMasterIdLst>
    <p:handoutMasterId r:id="rId36"/>
  </p:handoutMasterIdLst>
  <p:sldIdLst>
    <p:sldId id="328" r:id="rId2"/>
    <p:sldId id="303" r:id="rId3"/>
    <p:sldId id="366" r:id="rId4"/>
    <p:sldId id="307" r:id="rId5"/>
    <p:sldId id="369" r:id="rId6"/>
    <p:sldId id="387" r:id="rId7"/>
    <p:sldId id="388" r:id="rId8"/>
    <p:sldId id="384" r:id="rId9"/>
    <p:sldId id="389" r:id="rId10"/>
    <p:sldId id="391" r:id="rId11"/>
    <p:sldId id="390" r:id="rId12"/>
    <p:sldId id="393" r:id="rId13"/>
    <p:sldId id="392" r:id="rId14"/>
    <p:sldId id="386" r:id="rId15"/>
    <p:sldId id="379" r:id="rId16"/>
    <p:sldId id="394" r:id="rId17"/>
    <p:sldId id="395" r:id="rId18"/>
    <p:sldId id="396" r:id="rId19"/>
    <p:sldId id="397" r:id="rId20"/>
    <p:sldId id="398" r:id="rId21"/>
    <p:sldId id="405" r:id="rId22"/>
    <p:sldId id="407" r:id="rId23"/>
    <p:sldId id="408" r:id="rId24"/>
    <p:sldId id="409" r:id="rId25"/>
    <p:sldId id="410" r:id="rId26"/>
    <p:sldId id="411" r:id="rId27"/>
    <p:sldId id="400" r:id="rId28"/>
    <p:sldId id="401" r:id="rId29"/>
    <p:sldId id="402" r:id="rId30"/>
    <p:sldId id="403" r:id="rId31"/>
    <p:sldId id="404" r:id="rId32"/>
    <p:sldId id="406" r:id="rId33"/>
    <p:sldId id="330" r:id="rId34"/>
  </p:sldIdLst>
  <p:sldSz cx="9144000" cy="5143500" type="screen16x9"/>
  <p:notesSz cx="9926638" cy="6797675"/>
  <p:defaultTextStyle>
    <a:defPPr>
      <a:defRPr lang="pl-PL"/>
    </a:defPPr>
    <a:lvl1pPr marL="0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762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523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285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047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8808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6570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4332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2093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0F6D97A-7E57-4C6A-AB20-24696E374AF6}">
          <p14:sldIdLst>
            <p14:sldId id="328"/>
            <p14:sldId id="303"/>
            <p14:sldId id="366"/>
            <p14:sldId id="307"/>
            <p14:sldId id="369"/>
            <p14:sldId id="387"/>
            <p14:sldId id="388"/>
            <p14:sldId id="384"/>
            <p14:sldId id="389"/>
            <p14:sldId id="391"/>
            <p14:sldId id="390"/>
            <p14:sldId id="393"/>
            <p14:sldId id="392"/>
            <p14:sldId id="386"/>
            <p14:sldId id="379"/>
            <p14:sldId id="394"/>
            <p14:sldId id="395"/>
            <p14:sldId id="396"/>
            <p14:sldId id="397"/>
            <p14:sldId id="398"/>
            <p14:sldId id="405"/>
            <p14:sldId id="407"/>
            <p14:sldId id="408"/>
            <p14:sldId id="409"/>
            <p14:sldId id="410"/>
            <p14:sldId id="411"/>
            <p14:sldId id="400"/>
            <p14:sldId id="401"/>
            <p14:sldId id="402"/>
            <p14:sldId id="403"/>
            <p14:sldId id="404"/>
            <p14:sldId id="406"/>
            <p14:sldId id="330"/>
          </p14:sldIdLst>
        </p14:section>
        <p14:section name="Sekcja bez tytułu" id="{46FFC8FF-77E3-44A7-A44B-1747631FB3E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85680" autoAdjust="0"/>
  </p:normalViewPr>
  <p:slideViewPr>
    <p:cSldViewPr>
      <p:cViewPr varScale="1">
        <p:scale>
          <a:sx n="98" d="100"/>
          <a:sy n="98" d="100"/>
        </p:scale>
        <p:origin x="47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BE0C2-BE5B-4249-975C-3A850BF86CBE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92346785-9C01-4E4B-9CE9-03E170D4DF32}">
      <dgm:prSet custT="1"/>
      <dgm:spPr/>
      <dgm:t>
        <a:bodyPr/>
        <a:lstStyle/>
        <a:p>
          <a:pPr marL="88900" indent="0" algn="l" rtl="0"/>
          <a:r>
            <a:rPr lang="pl-PL" sz="1600" b="1" dirty="0" smtClean="0">
              <a:latin typeface="Garamond" panose="02020404030301010803" pitchFamily="18" charset="0"/>
            </a:rPr>
            <a:t>Działanie 2.1 </a:t>
          </a:r>
          <a:r>
            <a:rPr lang="pl-PL" sz="1600" dirty="0" smtClean="0">
              <a:latin typeface="Garamond" panose="02020404030301010803" pitchFamily="18" charset="0"/>
            </a:rPr>
            <a:t>Zwiększanie zdolności zatrudnieniowej osób pozostających bez zatrudnienia</a:t>
          </a:r>
          <a:r>
            <a:rPr lang="pl-PL" sz="1600" baseline="0" dirty="0" smtClean="0">
              <a:latin typeface="Garamond" panose="02020404030301010803" pitchFamily="18" charset="0"/>
            </a:rPr>
            <a:t> oraz osób poszukujących  pracy przy wykorzystaniu aktywnej polityki rynku pracy oraz wspieranie mobilności zasobów pracy </a:t>
          </a:r>
          <a:endParaRPr lang="pl-PL" sz="1600" b="1" dirty="0">
            <a:latin typeface="Garamond" panose="02020404030301010803" pitchFamily="18" charset="0"/>
          </a:endParaRPr>
        </a:p>
      </dgm:t>
    </dgm:pt>
    <dgm:pt modelId="{BDFAE907-00E9-4D44-AFF2-F773FFD0454D}" type="parTrans" cxnId="{679AE56F-9BCD-4975-BF6C-6B6271733117}">
      <dgm:prSet/>
      <dgm:spPr/>
      <dgm:t>
        <a:bodyPr/>
        <a:lstStyle/>
        <a:p>
          <a:endParaRPr lang="pl-PL" b="1"/>
        </a:p>
      </dgm:t>
    </dgm:pt>
    <dgm:pt modelId="{E6DAF887-5862-4B84-9E5A-C2B92D655E3B}" type="sibTrans" cxnId="{679AE56F-9BCD-4975-BF6C-6B6271733117}">
      <dgm:prSet/>
      <dgm:spPr/>
      <dgm:t>
        <a:bodyPr/>
        <a:lstStyle/>
        <a:p>
          <a:endParaRPr lang="pl-PL" b="1" dirty="0"/>
        </a:p>
      </dgm:t>
    </dgm:pt>
    <dgm:pt modelId="{3468382F-C4FF-426A-A7D3-F2FE95030A91}">
      <dgm:prSet custT="1"/>
      <dgm:spPr/>
      <dgm:t>
        <a:bodyPr/>
        <a:lstStyle/>
        <a:p>
          <a:pPr rtl="0"/>
          <a:r>
            <a:rPr lang="pl-PL" sz="1600" b="1" baseline="0" dirty="0" smtClean="0">
              <a:latin typeface="Garamond" panose="02020404030301010803" pitchFamily="18" charset="0"/>
              <a:ea typeface="+mn-ea"/>
              <a:cs typeface="+mn-cs"/>
            </a:rPr>
            <a:t>Działanie 2.2</a:t>
          </a:r>
          <a:r>
            <a:rPr lang="pl-PL" sz="1600" baseline="0" dirty="0" smtClean="0">
              <a:latin typeface="Garamond" panose="02020404030301010803" pitchFamily="18" charset="0"/>
              <a:ea typeface="+mn-ea"/>
              <a:cs typeface="+mn-cs"/>
            </a:rPr>
            <a:t> Działania na rzecz równowagi praca-życie</a:t>
          </a:r>
          <a:endParaRPr lang="pl-PL" sz="1600" b="1" dirty="0">
            <a:latin typeface="Garamond" panose="02020404030301010803" pitchFamily="18" charset="0"/>
          </a:endParaRPr>
        </a:p>
      </dgm:t>
    </dgm:pt>
    <dgm:pt modelId="{97B30110-AC92-4132-87A2-E7F8710DEC64}" type="parTrans" cxnId="{14BEDDBA-B654-45B7-AE2C-1AE4EB2525EB}">
      <dgm:prSet/>
      <dgm:spPr/>
      <dgm:t>
        <a:bodyPr/>
        <a:lstStyle/>
        <a:p>
          <a:endParaRPr lang="pl-PL"/>
        </a:p>
      </dgm:t>
    </dgm:pt>
    <dgm:pt modelId="{50ACFF78-C940-4F94-80C4-A252195BB12A}" type="sibTrans" cxnId="{14BEDDBA-B654-45B7-AE2C-1AE4EB2525EB}">
      <dgm:prSet/>
      <dgm:spPr/>
      <dgm:t>
        <a:bodyPr/>
        <a:lstStyle/>
        <a:p>
          <a:endParaRPr lang="pl-PL"/>
        </a:p>
      </dgm:t>
    </dgm:pt>
    <dgm:pt modelId="{AFFC8988-C9A0-477A-A16F-373EF67B2729}" type="pres">
      <dgm:prSet presAssocID="{548BE0C2-BE5B-4249-975C-3A850BF86CB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8C9F46C-E4C6-4F8D-8CBB-679FFD0EBF6C}" type="pres">
      <dgm:prSet presAssocID="{548BE0C2-BE5B-4249-975C-3A850BF86CBE}" presName="Name1" presStyleCnt="0"/>
      <dgm:spPr/>
      <dgm:t>
        <a:bodyPr/>
        <a:lstStyle/>
        <a:p>
          <a:endParaRPr lang="pl-PL"/>
        </a:p>
      </dgm:t>
    </dgm:pt>
    <dgm:pt modelId="{B0B5A34D-68F3-40AC-A869-B6C97ABB8AF2}" type="pres">
      <dgm:prSet presAssocID="{548BE0C2-BE5B-4249-975C-3A850BF86CBE}" presName="cycle" presStyleCnt="0"/>
      <dgm:spPr/>
      <dgm:t>
        <a:bodyPr/>
        <a:lstStyle/>
        <a:p>
          <a:endParaRPr lang="pl-PL"/>
        </a:p>
      </dgm:t>
    </dgm:pt>
    <dgm:pt modelId="{18C79925-D090-46A8-9416-A8E8EB24FA37}" type="pres">
      <dgm:prSet presAssocID="{548BE0C2-BE5B-4249-975C-3A850BF86CBE}" presName="srcNode" presStyleLbl="node1" presStyleIdx="0" presStyleCnt="2"/>
      <dgm:spPr/>
      <dgm:t>
        <a:bodyPr/>
        <a:lstStyle/>
        <a:p>
          <a:endParaRPr lang="pl-PL"/>
        </a:p>
      </dgm:t>
    </dgm:pt>
    <dgm:pt modelId="{95C11D27-C80C-476B-A935-B023B3279576}" type="pres">
      <dgm:prSet presAssocID="{548BE0C2-BE5B-4249-975C-3A850BF86CBE}" presName="conn" presStyleLbl="parChTrans1D2" presStyleIdx="0" presStyleCnt="1"/>
      <dgm:spPr/>
      <dgm:t>
        <a:bodyPr/>
        <a:lstStyle/>
        <a:p>
          <a:endParaRPr lang="pl-PL"/>
        </a:p>
      </dgm:t>
    </dgm:pt>
    <dgm:pt modelId="{9061E075-33D8-4621-9E45-CE2D7181B10A}" type="pres">
      <dgm:prSet presAssocID="{548BE0C2-BE5B-4249-975C-3A850BF86CBE}" presName="extraNode" presStyleLbl="node1" presStyleIdx="0" presStyleCnt="2"/>
      <dgm:spPr/>
      <dgm:t>
        <a:bodyPr/>
        <a:lstStyle/>
        <a:p>
          <a:endParaRPr lang="pl-PL"/>
        </a:p>
      </dgm:t>
    </dgm:pt>
    <dgm:pt modelId="{2D714B7F-30C0-4503-B9B4-F97057D8B748}" type="pres">
      <dgm:prSet presAssocID="{548BE0C2-BE5B-4249-975C-3A850BF86CBE}" presName="dstNode" presStyleLbl="node1" presStyleIdx="0" presStyleCnt="2"/>
      <dgm:spPr/>
      <dgm:t>
        <a:bodyPr/>
        <a:lstStyle/>
        <a:p>
          <a:endParaRPr lang="pl-PL"/>
        </a:p>
      </dgm:t>
    </dgm:pt>
    <dgm:pt modelId="{4154B5CC-27B7-41FB-8496-24358852425E}" type="pres">
      <dgm:prSet presAssocID="{92346785-9C01-4E4B-9CE9-03E170D4DF32}" presName="text_1" presStyleLbl="node1" presStyleIdx="0" presStyleCnt="2" custScaleX="99110" custScaleY="1719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B690A3-8A58-428E-86F0-FC4C03022573}" type="pres">
      <dgm:prSet presAssocID="{92346785-9C01-4E4B-9CE9-03E170D4DF32}" presName="accent_1" presStyleCnt="0"/>
      <dgm:spPr/>
      <dgm:t>
        <a:bodyPr/>
        <a:lstStyle/>
        <a:p>
          <a:endParaRPr lang="pl-PL"/>
        </a:p>
      </dgm:t>
    </dgm:pt>
    <dgm:pt modelId="{03F69AD3-80E0-4D3E-9F74-583FD7E387C6}" type="pres">
      <dgm:prSet presAssocID="{92346785-9C01-4E4B-9CE9-03E170D4DF32}" presName="accentRepeatNode" presStyleLbl="solidFgAcc1" presStyleIdx="0" presStyleCnt="2" custScaleX="142405" custScaleY="142838" custLinFactNeighborX="-8205" custLinFactNeighborY="-2753"/>
      <dgm:spPr>
        <a:solidFill>
          <a:srgbClr val="C00000"/>
        </a:solidFill>
      </dgm:spPr>
      <dgm:t>
        <a:bodyPr/>
        <a:lstStyle/>
        <a:p>
          <a:endParaRPr lang="pl-PL"/>
        </a:p>
      </dgm:t>
    </dgm:pt>
    <dgm:pt modelId="{A670B0F0-22CA-4EDD-B73F-6DA8CC039DD0}" type="pres">
      <dgm:prSet presAssocID="{3468382F-C4FF-426A-A7D3-F2FE95030A91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5AC475-6543-4BE1-BA23-7ED057C71313}" type="pres">
      <dgm:prSet presAssocID="{3468382F-C4FF-426A-A7D3-F2FE95030A91}" presName="accent_2" presStyleCnt="0"/>
      <dgm:spPr/>
      <dgm:t>
        <a:bodyPr/>
        <a:lstStyle/>
        <a:p>
          <a:endParaRPr lang="pl-PL"/>
        </a:p>
      </dgm:t>
    </dgm:pt>
    <dgm:pt modelId="{E771049B-9D28-400C-B71A-7BDA68EC4CF6}" type="pres">
      <dgm:prSet presAssocID="{3468382F-C4FF-426A-A7D3-F2FE95030A91}" presName="accentRepeatNode" presStyleLbl="solidFgAcc1" presStyleIdx="1" presStyleCnt="2"/>
      <dgm:spPr>
        <a:solidFill>
          <a:srgbClr val="C00000"/>
        </a:solidFill>
      </dgm:spPr>
      <dgm:t>
        <a:bodyPr/>
        <a:lstStyle/>
        <a:p>
          <a:endParaRPr lang="pl-PL"/>
        </a:p>
      </dgm:t>
    </dgm:pt>
  </dgm:ptLst>
  <dgm:cxnLst>
    <dgm:cxn modelId="{2809CFE1-2AE5-4279-9115-60D782508373}" type="presOf" srcId="{3468382F-C4FF-426A-A7D3-F2FE95030A91}" destId="{A670B0F0-22CA-4EDD-B73F-6DA8CC039DD0}" srcOrd="0" destOrd="0" presId="urn:microsoft.com/office/officeart/2008/layout/VerticalCurvedList"/>
    <dgm:cxn modelId="{14BEDDBA-B654-45B7-AE2C-1AE4EB2525EB}" srcId="{548BE0C2-BE5B-4249-975C-3A850BF86CBE}" destId="{3468382F-C4FF-426A-A7D3-F2FE95030A91}" srcOrd="1" destOrd="0" parTransId="{97B30110-AC92-4132-87A2-E7F8710DEC64}" sibTransId="{50ACFF78-C940-4F94-80C4-A252195BB12A}"/>
    <dgm:cxn modelId="{D19DE553-BBCA-4249-87A3-159113F633DF}" type="presOf" srcId="{92346785-9C01-4E4B-9CE9-03E170D4DF32}" destId="{4154B5CC-27B7-41FB-8496-24358852425E}" srcOrd="0" destOrd="0" presId="urn:microsoft.com/office/officeart/2008/layout/VerticalCurvedList"/>
    <dgm:cxn modelId="{679AE56F-9BCD-4975-BF6C-6B6271733117}" srcId="{548BE0C2-BE5B-4249-975C-3A850BF86CBE}" destId="{92346785-9C01-4E4B-9CE9-03E170D4DF32}" srcOrd="0" destOrd="0" parTransId="{BDFAE907-00E9-4D44-AFF2-F773FFD0454D}" sibTransId="{E6DAF887-5862-4B84-9E5A-C2B92D655E3B}"/>
    <dgm:cxn modelId="{DAB16D37-5DBB-40B2-8A2B-4D90B5B6E03C}" type="presOf" srcId="{548BE0C2-BE5B-4249-975C-3A850BF86CBE}" destId="{AFFC8988-C9A0-477A-A16F-373EF67B2729}" srcOrd="0" destOrd="0" presId="urn:microsoft.com/office/officeart/2008/layout/VerticalCurvedList"/>
    <dgm:cxn modelId="{C06AAC67-EE18-4A4C-AF5F-5A6BF20D9247}" type="presOf" srcId="{E6DAF887-5862-4B84-9E5A-C2B92D655E3B}" destId="{95C11D27-C80C-476B-A935-B023B3279576}" srcOrd="0" destOrd="0" presId="urn:microsoft.com/office/officeart/2008/layout/VerticalCurvedList"/>
    <dgm:cxn modelId="{12A5A91B-A749-49A2-83BD-5261619E9201}" type="presParOf" srcId="{AFFC8988-C9A0-477A-A16F-373EF67B2729}" destId="{58C9F46C-E4C6-4F8D-8CBB-679FFD0EBF6C}" srcOrd="0" destOrd="0" presId="urn:microsoft.com/office/officeart/2008/layout/VerticalCurvedList"/>
    <dgm:cxn modelId="{F8EE4E4E-D5A5-4B80-85B6-047FF02EC653}" type="presParOf" srcId="{58C9F46C-E4C6-4F8D-8CBB-679FFD0EBF6C}" destId="{B0B5A34D-68F3-40AC-A869-B6C97ABB8AF2}" srcOrd="0" destOrd="0" presId="urn:microsoft.com/office/officeart/2008/layout/VerticalCurvedList"/>
    <dgm:cxn modelId="{E8815909-D792-4FD1-9991-71B639B5779B}" type="presParOf" srcId="{B0B5A34D-68F3-40AC-A869-B6C97ABB8AF2}" destId="{18C79925-D090-46A8-9416-A8E8EB24FA37}" srcOrd="0" destOrd="0" presId="urn:microsoft.com/office/officeart/2008/layout/VerticalCurvedList"/>
    <dgm:cxn modelId="{B3B06122-AC65-4471-ACE2-B600C111D90F}" type="presParOf" srcId="{B0B5A34D-68F3-40AC-A869-B6C97ABB8AF2}" destId="{95C11D27-C80C-476B-A935-B023B3279576}" srcOrd="1" destOrd="0" presId="urn:microsoft.com/office/officeart/2008/layout/VerticalCurvedList"/>
    <dgm:cxn modelId="{38C71AD4-0963-4019-9661-338CB077B82F}" type="presParOf" srcId="{B0B5A34D-68F3-40AC-A869-B6C97ABB8AF2}" destId="{9061E075-33D8-4621-9E45-CE2D7181B10A}" srcOrd="2" destOrd="0" presId="urn:microsoft.com/office/officeart/2008/layout/VerticalCurvedList"/>
    <dgm:cxn modelId="{7391A752-3612-43B7-9F3D-8BFCF5796B50}" type="presParOf" srcId="{B0B5A34D-68F3-40AC-A869-B6C97ABB8AF2}" destId="{2D714B7F-30C0-4503-B9B4-F97057D8B748}" srcOrd="3" destOrd="0" presId="urn:microsoft.com/office/officeart/2008/layout/VerticalCurvedList"/>
    <dgm:cxn modelId="{B87E0CC6-D161-4E02-AAA0-D852AF6C4A71}" type="presParOf" srcId="{58C9F46C-E4C6-4F8D-8CBB-679FFD0EBF6C}" destId="{4154B5CC-27B7-41FB-8496-24358852425E}" srcOrd="1" destOrd="0" presId="urn:microsoft.com/office/officeart/2008/layout/VerticalCurvedList"/>
    <dgm:cxn modelId="{7907A2EC-08DF-4523-A393-44277A5B9118}" type="presParOf" srcId="{58C9F46C-E4C6-4F8D-8CBB-679FFD0EBF6C}" destId="{95B690A3-8A58-428E-86F0-FC4C03022573}" srcOrd="2" destOrd="0" presId="urn:microsoft.com/office/officeart/2008/layout/VerticalCurvedList"/>
    <dgm:cxn modelId="{94DBBF20-87D3-4F0A-8E43-4694AA6BC70F}" type="presParOf" srcId="{95B690A3-8A58-428E-86F0-FC4C03022573}" destId="{03F69AD3-80E0-4D3E-9F74-583FD7E387C6}" srcOrd="0" destOrd="0" presId="urn:microsoft.com/office/officeart/2008/layout/VerticalCurvedList"/>
    <dgm:cxn modelId="{2E7695E5-9F01-4FEF-B670-CF57C24D91DD}" type="presParOf" srcId="{58C9F46C-E4C6-4F8D-8CBB-679FFD0EBF6C}" destId="{A670B0F0-22CA-4EDD-B73F-6DA8CC039DD0}" srcOrd="3" destOrd="0" presId="urn:microsoft.com/office/officeart/2008/layout/VerticalCurvedList"/>
    <dgm:cxn modelId="{622B6412-1A6D-4B66-B6AA-5D9500C69331}" type="presParOf" srcId="{58C9F46C-E4C6-4F8D-8CBB-679FFD0EBF6C}" destId="{DA5AC475-6543-4BE1-BA23-7ED057C71313}" srcOrd="4" destOrd="0" presId="urn:microsoft.com/office/officeart/2008/layout/VerticalCurvedList"/>
    <dgm:cxn modelId="{1BFA4E83-6F6F-4C0D-AD30-9EEDCAA0985D}" type="presParOf" srcId="{DA5AC475-6543-4BE1-BA23-7ED057C71313}" destId="{E771049B-9D28-400C-B71A-7BDA68EC4C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11D27-C80C-476B-A935-B023B3279576}">
      <dsp:nvSpPr>
        <dsp:cNvPr id="0" name=""/>
        <dsp:cNvSpPr/>
      </dsp:nvSpPr>
      <dsp:spPr>
        <a:xfrm>
          <a:off x="-3786062" y="-605834"/>
          <a:ext cx="4702566" cy="4702566"/>
        </a:xfrm>
        <a:prstGeom prst="blockArc">
          <a:avLst>
            <a:gd name="adj1" fmla="val 18900000"/>
            <a:gd name="adj2" fmla="val 2700000"/>
            <a:gd name="adj3" fmla="val 45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4B5CC-27B7-41FB-8496-24358852425E}">
      <dsp:nvSpPr>
        <dsp:cNvPr id="0" name=""/>
        <dsp:cNvSpPr/>
      </dsp:nvSpPr>
      <dsp:spPr>
        <a:xfrm>
          <a:off x="798489" y="139798"/>
          <a:ext cx="5483319" cy="17151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91591" tIns="40640" rIns="40640" bIns="40640" numCol="1" spcCol="1270" anchor="ctr" anchorCtr="0">
          <a:noAutofit/>
        </a:bodyPr>
        <a:lstStyle/>
        <a:p>
          <a:pPr marL="8890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Garamond" panose="02020404030301010803" pitchFamily="18" charset="0"/>
            </a:rPr>
            <a:t>Działanie 2.1 </a:t>
          </a:r>
          <a:r>
            <a:rPr lang="pl-PL" sz="1600" kern="1200" dirty="0" smtClean="0">
              <a:latin typeface="Garamond" panose="02020404030301010803" pitchFamily="18" charset="0"/>
            </a:rPr>
            <a:t>Zwiększanie zdolności zatrudnieniowej osób pozostających bez zatrudnienia</a:t>
          </a:r>
          <a:r>
            <a:rPr lang="pl-PL" sz="1600" kern="1200" baseline="0" dirty="0" smtClean="0">
              <a:latin typeface="Garamond" panose="02020404030301010803" pitchFamily="18" charset="0"/>
            </a:rPr>
            <a:t> oraz osób poszukujących  pracy przy wykorzystaniu aktywnej polityki rynku pracy oraz wspieranie mobilności zasobów pracy </a:t>
          </a:r>
          <a:endParaRPr lang="pl-PL" sz="1600" b="1" kern="1200" dirty="0">
            <a:latin typeface="Garamond" panose="02020404030301010803" pitchFamily="18" charset="0"/>
          </a:endParaRPr>
        </a:p>
      </dsp:txBody>
      <dsp:txXfrm>
        <a:off x="798489" y="139798"/>
        <a:ext cx="5483319" cy="1715101"/>
      </dsp:txXfrm>
    </dsp:sp>
    <dsp:sp modelId="{03F69AD3-80E0-4D3E-9F74-583FD7E387C6}">
      <dsp:nvSpPr>
        <dsp:cNvPr id="0" name=""/>
        <dsp:cNvSpPr/>
      </dsp:nvSpPr>
      <dsp:spPr>
        <a:xfrm>
          <a:off x="-113740" y="72721"/>
          <a:ext cx="1775220" cy="178061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670B0F0-22CA-4EDD-B73F-6DA8CC039DD0}">
      <dsp:nvSpPr>
        <dsp:cNvPr id="0" name=""/>
        <dsp:cNvSpPr/>
      </dsp:nvSpPr>
      <dsp:spPr>
        <a:xfrm>
          <a:off x="773869" y="1994908"/>
          <a:ext cx="5532559" cy="997279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9159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baseline="0" dirty="0" smtClean="0">
              <a:latin typeface="Garamond" panose="02020404030301010803" pitchFamily="18" charset="0"/>
              <a:ea typeface="+mn-ea"/>
              <a:cs typeface="+mn-cs"/>
            </a:rPr>
            <a:t>Działanie 2.2</a:t>
          </a:r>
          <a:r>
            <a:rPr lang="pl-PL" sz="1600" kern="1200" baseline="0" dirty="0" smtClean="0">
              <a:latin typeface="Garamond" panose="02020404030301010803" pitchFamily="18" charset="0"/>
              <a:ea typeface="+mn-ea"/>
              <a:cs typeface="+mn-cs"/>
            </a:rPr>
            <a:t> Działania na rzecz równowagi praca-życie</a:t>
          </a:r>
          <a:endParaRPr lang="pl-PL" sz="1600" b="1" kern="1200" dirty="0">
            <a:latin typeface="Garamond" panose="02020404030301010803" pitchFamily="18" charset="0"/>
          </a:endParaRPr>
        </a:p>
      </dsp:txBody>
      <dsp:txXfrm>
        <a:off x="773869" y="1994908"/>
        <a:ext cx="5532559" cy="997279"/>
      </dsp:txXfrm>
    </dsp:sp>
    <dsp:sp modelId="{E771049B-9D28-400C-B71A-7BDA68EC4CF6}">
      <dsp:nvSpPr>
        <dsp:cNvPr id="0" name=""/>
        <dsp:cNvSpPr/>
      </dsp:nvSpPr>
      <dsp:spPr>
        <a:xfrm>
          <a:off x="150569" y="1870248"/>
          <a:ext cx="1246599" cy="1246599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4178E-EF12-46F2-B130-1E7E3F6AF45B}" type="datetimeFigureOut">
              <a:rPr lang="pl-PL" smtClean="0"/>
              <a:t>26.04.2017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04C93-87C5-432C-943C-BB0BAA704F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847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AA4BD-3A1E-48BF-BC19-88FCF8C26E18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6B864-E41D-4C34-A3F1-EE2DE9507CD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279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B864-E41D-4C34-A3F1-EE2DE9507CD3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36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B864-E41D-4C34-A3F1-EE2DE9507CD3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295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B864-E41D-4C34-A3F1-EE2DE9507CD3}" type="slidenum">
              <a:rPr lang="pl-PL" smtClean="0"/>
              <a:pPr/>
              <a:t>33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267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457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182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967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60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697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748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852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590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174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817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866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6006"/>
            <a:ext cx="3324424" cy="267494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425" y="4876006"/>
            <a:ext cx="3324424" cy="267494"/>
          </a:xfrm>
          <a:prstGeom prst="rect">
            <a:avLst/>
          </a:prstGeom>
        </p:spPr>
      </p:pic>
      <p:pic>
        <p:nvPicPr>
          <p:cNvPr id="9" name="Obraz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76" y="4876006"/>
            <a:ext cx="3324424" cy="26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2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wupbialystok.praca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1246659" y="3413594"/>
            <a:ext cx="6480720" cy="97035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  <a:ea typeface="+mj-ea"/>
                <a:cs typeface="+mj-cs"/>
              </a:rPr>
              <a:t>Regionalny Program Operacyjny Województwa Podlaskiego </a:t>
            </a:r>
            <a:b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  <a:ea typeface="+mj-ea"/>
                <a:cs typeface="+mj-cs"/>
              </a:rPr>
            </a:br>
            <a: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  <a:ea typeface="+mj-ea"/>
                <a:cs typeface="+mj-cs"/>
              </a:rPr>
              <a:t>na lata 2014-2020 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</a:pPr>
            <a:endParaRPr lang="pl-PL" sz="3000" b="1" dirty="0">
              <a:solidFill>
                <a:srgbClr val="0070C0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pl-PL" sz="3000" b="1" smtClean="0">
                <a:solidFill>
                  <a:srgbClr val="0070C0"/>
                </a:solidFill>
                <a:latin typeface="Garamond" panose="02020404030301010803" pitchFamily="18" charset="0"/>
                <a:ea typeface="+mj-ea"/>
                <a:cs typeface="+mj-cs"/>
              </a:rPr>
              <a:t>Działanie </a:t>
            </a:r>
            <a: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  <a:ea typeface="+mj-ea"/>
                <a:cs typeface="+mj-cs"/>
              </a:rPr>
              <a:t>2.1 i 2.2</a:t>
            </a:r>
            <a:b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  <a:ea typeface="+mj-ea"/>
                <a:cs typeface="+mj-cs"/>
              </a:rPr>
            </a:br>
            <a: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  <a:ea typeface="+mj-ea"/>
                <a:cs typeface="+mj-cs"/>
              </a:rPr>
              <a:t>wdrażane przez WUP w Białymstoku</a:t>
            </a:r>
            <a:endParaRPr lang="pl-PL" sz="3000" b="1" dirty="0">
              <a:solidFill>
                <a:srgbClr val="0070C0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912"/>
            <a:ext cx="2493318" cy="200621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82" y="3209767"/>
            <a:ext cx="2493318" cy="200621"/>
          </a:xfrm>
          <a:prstGeom prst="rect">
            <a:avLst/>
          </a:prstGeom>
        </p:spPr>
      </p:pic>
      <p:pic>
        <p:nvPicPr>
          <p:cNvPr id="5" name="Obraz 4" descr="Zestaw logotypowkolor_CMYK_EFS-01 (2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422" y="0"/>
            <a:ext cx="5760720" cy="8947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naboru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41446"/>
              </p:ext>
            </p:extLst>
          </p:nvPr>
        </p:nvGraphicFramePr>
        <p:xfrm>
          <a:off x="457200" y="802383"/>
          <a:ext cx="8003232" cy="3677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2160240"/>
                <a:gridCol w="2304256"/>
              </a:tblGrid>
              <a:tr h="401215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Wskaźniki w ramach rozstrzygniętego naboru w 2016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Wskaźniki produktu 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wartości założone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wartości osiągnięte</a:t>
                      </a:r>
                    </a:p>
                  </a:txBody>
                  <a:tcPr/>
                </a:tc>
              </a:tr>
              <a:tr h="417944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bezrobotnych, w tym długotrwale bezrobotnych,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długotrwale bezrobotnych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762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z niepełnosprawnościami objętych wsparciem w programie (C)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w wieku 50 lat i więcej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o niskich kwalifikacjach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903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50880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osób, które otrzymały bezzwrotne środki na podjęcie działalności gospodarczej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6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naboru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4292"/>
              </p:ext>
            </p:extLst>
          </p:nvPr>
        </p:nvGraphicFramePr>
        <p:xfrm>
          <a:off x="457200" y="802383"/>
          <a:ext cx="8003232" cy="323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2160240"/>
                <a:gridCol w="2304256"/>
              </a:tblGrid>
              <a:tr h="712332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Wskaźniki w ramach rozstrzygniętego naboru w 2016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712332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Wskaźniki rezultatu 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wartości założone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wartości osiągnięte</a:t>
                      </a:r>
                    </a:p>
                  </a:txBody>
                  <a:tcPr/>
                </a:tc>
              </a:tr>
              <a:tr h="50880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pracujących, łącznie z prowadzącymi działalność na własny rachunek, po opuszczeniu programu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973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50880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osób, które uzyskały kwalifikacje po opuszczeniu programu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560953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utworzonych miejsc pracy w ramach udzielonych z EFS środków na podjęcie działalności gospodarczej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7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naboru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82647"/>
              </p:ext>
            </p:extLst>
          </p:nvPr>
        </p:nvGraphicFramePr>
        <p:xfrm>
          <a:off x="501509" y="699542"/>
          <a:ext cx="8219256" cy="3829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2592288"/>
              </a:tblGrid>
              <a:tr h="712332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Wskaźniki zaplanowane do osiągnięcia w ramach rozstrzygniętego naboru </a:t>
                      </a:r>
                      <a:br>
                        <a:rPr lang="pl-PL" dirty="0" smtClean="0">
                          <a:latin typeface="Garamond" panose="02020404030301010803" pitchFamily="18" charset="0"/>
                        </a:rPr>
                      </a:br>
                      <a:r>
                        <a:rPr lang="pl-PL" dirty="0" smtClean="0">
                          <a:latin typeface="Garamond" panose="02020404030301010803" pitchFamily="18" charset="0"/>
                        </a:rPr>
                        <a:t>w 2017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52979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Wskaźniki produktu 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</a:t>
                      </a:r>
                      <a:b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</a:b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wartości założone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44947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Liczba</a:t>
                      </a:r>
                      <a:r>
                        <a:rPr lang="pl-PL" sz="1400" baseline="0" dirty="0" smtClean="0">
                          <a:latin typeface="Garamond" panose="02020404030301010803" pitchFamily="18" charset="0"/>
                        </a:rPr>
                        <a:t> osób z niepełnosprawnościami objętych wsparciem w programie 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74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Liczba osób długotrwale bezrobotnych objętych wsparciem w programie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759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Liczba osób w wieku 50 lat i więcej objętych wsparciem w programie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384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Liczba osób, które otrzymały bezzwrotne środki</a:t>
                      </a:r>
                      <a:r>
                        <a:rPr lang="pl-PL" sz="1400" baseline="0" dirty="0" smtClean="0">
                          <a:latin typeface="Garamond" panose="02020404030301010803" pitchFamily="18" charset="0"/>
                        </a:rPr>
                        <a:t> na podjęcie działalności gospodarczej w programie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281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478904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Liczba osób bezrobotnych (łącznie z długotrwale bezrobotnymi) objętych wsparciem w programie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1 513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90873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Liczba osób o niskich kwalifikacjach objętych wsparciem w programie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617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0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naboru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87847"/>
              </p:ext>
            </p:extLst>
          </p:nvPr>
        </p:nvGraphicFramePr>
        <p:xfrm>
          <a:off x="457200" y="802383"/>
          <a:ext cx="8147248" cy="3003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928"/>
                <a:gridCol w="2880320"/>
              </a:tblGrid>
              <a:tr h="712332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Wskaźniki zaplanowane do osiągnięcia w ramach rozstrzygniętego naboru </a:t>
                      </a:r>
                      <a:br>
                        <a:rPr lang="pl-PL" dirty="0" smtClean="0">
                          <a:latin typeface="Garamond" panose="02020404030301010803" pitchFamily="18" charset="0"/>
                        </a:rPr>
                      </a:br>
                      <a:r>
                        <a:rPr lang="pl-PL" dirty="0" smtClean="0">
                          <a:latin typeface="Garamond" panose="02020404030301010803" pitchFamily="18" charset="0"/>
                        </a:rPr>
                        <a:t>w 2017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712332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Garamond" panose="02020404030301010803" pitchFamily="18" charset="0"/>
                        </a:rPr>
                        <a:t>Wskaźniki rezultatu </a:t>
                      </a:r>
                      <a:endParaRPr lang="pl-PL" sz="1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wartości założone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0880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81635" algn="l"/>
                        </a:tabLst>
                      </a:pPr>
                      <a:r>
                        <a:rPr lang="pl-PL" sz="1400" dirty="0">
                          <a:effectLst/>
                          <a:latin typeface="Garamond" panose="02020404030301010803" pitchFamily="18" charset="0"/>
                          <a:ea typeface="Times New Roman"/>
                          <a:cs typeface="Arial"/>
                        </a:rPr>
                        <a:t>Liczba utworzonych miejsc pracy w ramach udzielonych z EFS środków na podjęcie działalności gospodarczej.</a:t>
                      </a:r>
                      <a:endParaRPr lang="pl-PL" sz="1400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281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0880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81635" algn="l"/>
                        </a:tabLst>
                      </a:pPr>
                      <a:r>
                        <a:rPr lang="pl-PL" sz="1400" dirty="0">
                          <a:effectLst/>
                          <a:latin typeface="Garamond" panose="02020404030301010803" pitchFamily="18" charset="0"/>
                          <a:ea typeface="Times New Roman"/>
                          <a:cs typeface="Arial"/>
                        </a:rPr>
                        <a:t>Liczba osób pracujących, łącznie z prowadzącymi działalność na własny rachunek po opuszczeniu programu.</a:t>
                      </a:r>
                      <a:endParaRPr lang="pl-PL" sz="1400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665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6095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81635" algn="l"/>
                        </a:tabLst>
                      </a:pPr>
                      <a:r>
                        <a:rPr lang="pl-PL" sz="1400" dirty="0">
                          <a:effectLst/>
                          <a:latin typeface="Garamond" panose="02020404030301010803" pitchFamily="18" charset="0"/>
                          <a:ea typeface="Times New Roman"/>
                          <a:cs typeface="Arial"/>
                        </a:rPr>
                        <a:t>Liczba osób, które uzyskały kwalifikacje po opuszczeniu programu (CI).</a:t>
                      </a:r>
                      <a:endParaRPr lang="pl-PL" sz="1400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65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konkursów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1238" indent="-2281238"/>
            <a:r>
              <a:rPr lang="pl-PL" sz="1600" b="1" dirty="0" smtClean="0">
                <a:latin typeface="Garamond" panose="02020404030301010803" pitchFamily="18" charset="0"/>
              </a:rPr>
              <a:t>Tryb konkursowy</a:t>
            </a:r>
          </a:p>
          <a:p>
            <a:pPr marL="2281238" indent="-2281238"/>
            <a:r>
              <a:rPr lang="pl-PL" sz="1600" b="1" dirty="0" smtClean="0">
                <a:latin typeface="Garamond" panose="02020404030301010803" pitchFamily="18" charset="0"/>
              </a:rPr>
              <a:t>Cel szczegółowy działania </a:t>
            </a:r>
            <a:r>
              <a:rPr lang="pl-PL" sz="1600" dirty="0" smtClean="0">
                <a:latin typeface="Garamond" panose="02020404030301010803" pitchFamily="18" charset="0"/>
              </a:rPr>
              <a:t>- Zwiększenie aktywności i mobilności zawodowej oraz zdolności do zatrudnienia osób bezrobotnych, poszukujących pracy i nieaktywnych zawodowo</a:t>
            </a:r>
          </a:p>
          <a:p>
            <a:pPr marL="1347788" indent="-1346200" algn="just">
              <a:buNone/>
            </a:pPr>
            <a:r>
              <a:rPr lang="pl-PL" sz="1600" b="1" dirty="0" smtClean="0">
                <a:latin typeface="Garamond" panose="02020404030301010803" pitchFamily="18" charset="0"/>
              </a:rPr>
              <a:t>Typ projektu </a:t>
            </a:r>
            <a:r>
              <a:rPr lang="pl-PL" sz="1600" dirty="0" smtClean="0">
                <a:latin typeface="Garamond" panose="02020404030301010803" pitchFamily="18" charset="0"/>
              </a:rPr>
              <a:t>- Programy podnoszące aktywność zawodową i zdolność do zatrudnienia, obejmujące m.in. następujące działania aktywizujące: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Garamond" panose="02020404030301010803" pitchFamily="18" charset="0"/>
              </a:rPr>
              <a:t>wsparcie psychologiczno – doradcze,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Garamond" panose="02020404030301010803" pitchFamily="18" charset="0"/>
              </a:rPr>
              <a:t>pośrednictwo pracy,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Garamond" panose="02020404030301010803" pitchFamily="18" charset="0"/>
              </a:rPr>
              <a:t>poradnictwo zawodowe,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Garamond" panose="02020404030301010803" pitchFamily="18" charset="0"/>
              </a:rPr>
              <a:t>warsztaty oraz szkolenia, w tym z zakresu technik aktywnego poszukiwania pracy i ich praktycznego zastosowania,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Garamond" panose="02020404030301010803" pitchFamily="18" charset="0"/>
              </a:rPr>
              <a:t>subsydiowanie zatrudnienia,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Garamond" panose="02020404030301010803" pitchFamily="18" charset="0"/>
              </a:rPr>
              <a:t>staże, praktyki zawodowe.</a:t>
            </a:r>
          </a:p>
          <a:p>
            <a:pPr algn="just"/>
            <a:endParaRPr lang="pl-PL" sz="1600" dirty="0" smtClean="0">
              <a:latin typeface="Garamond" panose="02020404030301010803" pitchFamily="18" charset="0"/>
            </a:endParaRPr>
          </a:p>
          <a:p>
            <a:pPr algn="just"/>
            <a:r>
              <a:rPr lang="pl-PL" sz="1600" dirty="0" smtClean="0">
                <a:latin typeface="Garamond" panose="02020404030301010803" pitchFamily="18" charset="0"/>
              </a:rPr>
              <a:t>Alokacja </a:t>
            </a:r>
            <a:r>
              <a:rPr lang="pl-PL" sz="1600" dirty="0">
                <a:latin typeface="Garamond" panose="02020404030301010803" pitchFamily="18" charset="0"/>
              </a:rPr>
              <a:t>RPOWP na lata 2014-2020 - projekty </a:t>
            </a:r>
            <a:r>
              <a:rPr lang="pl-PL" sz="1600" dirty="0" smtClean="0">
                <a:latin typeface="Garamond" panose="02020404030301010803" pitchFamily="18" charset="0"/>
              </a:rPr>
              <a:t>konkursowe </a:t>
            </a:r>
            <a:r>
              <a:rPr lang="pl-PL" sz="1600" b="1" dirty="0" smtClean="0">
                <a:latin typeface="Garamond" panose="02020404030301010803" pitchFamily="18" charset="0"/>
              </a:rPr>
              <a:t>7,1 </a:t>
            </a:r>
            <a:r>
              <a:rPr lang="pl-PL" sz="1600" b="1" dirty="0">
                <a:latin typeface="Garamond" panose="02020404030301010803" pitchFamily="18" charset="0"/>
              </a:rPr>
              <a:t>mln euro</a:t>
            </a:r>
            <a:r>
              <a:rPr lang="pl-PL" sz="1600" dirty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pl-PL" sz="1600" dirty="0" smtClean="0">
                <a:latin typeface="Garamond" panose="02020404030301010803" pitchFamily="18" charset="0"/>
              </a:rPr>
              <a:t>W </a:t>
            </a:r>
            <a:r>
              <a:rPr lang="pl-PL" sz="1600" dirty="0">
                <a:latin typeface="Garamond" panose="02020404030301010803" pitchFamily="18" charset="0"/>
              </a:rPr>
              <a:t>ramach niniejszego typu projektu zostały </a:t>
            </a:r>
            <a:r>
              <a:rPr lang="pl-PL" sz="1600" dirty="0" smtClean="0">
                <a:latin typeface="Garamond" panose="02020404030301010803" pitchFamily="18" charset="0"/>
              </a:rPr>
              <a:t>ogłoszone </a:t>
            </a:r>
            <a:r>
              <a:rPr lang="pl-PL" sz="1600" b="1" dirty="0">
                <a:latin typeface="Garamond" panose="02020404030301010803" pitchFamily="18" charset="0"/>
              </a:rPr>
              <a:t>3</a:t>
            </a:r>
            <a:r>
              <a:rPr lang="pl-PL" sz="1600" dirty="0">
                <a:latin typeface="Garamond" panose="02020404030301010803" pitchFamily="18" charset="0"/>
              </a:rPr>
              <a:t> </a:t>
            </a:r>
            <a:r>
              <a:rPr lang="pl-PL" sz="1600" dirty="0" smtClean="0">
                <a:latin typeface="Garamond" panose="02020404030301010803" pitchFamily="18" charset="0"/>
              </a:rPr>
              <a:t>konkursy, w tym </a:t>
            </a:r>
            <a:r>
              <a:rPr lang="pl-PL" sz="1600" b="1" dirty="0" smtClean="0">
                <a:latin typeface="Garamond" panose="02020404030301010803" pitchFamily="18" charset="0"/>
              </a:rPr>
              <a:t>2</a:t>
            </a:r>
            <a:r>
              <a:rPr lang="pl-PL" sz="1600" dirty="0" smtClean="0">
                <a:latin typeface="Garamond" panose="02020404030301010803" pitchFamily="18" charset="0"/>
              </a:rPr>
              <a:t> zostały rozstrzygnięte.</a:t>
            </a:r>
          </a:p>
          <a:p>
            <a:pPr algn="just"/>
            <a:endParaRPr lang="pl-PL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Ogłoszone konkursy w ramach Działania 2.1</a:t>
            </a:r>
            <a:endParaRPr lang="pl-PL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0767"/>
              </p:ext>
            </p:extLst>
          </p:nvPr>
        </p:nvGraphicFramePr>
        <p:xfrm>
          <a:off x="467544" y="1056526"/>
          <a:ext cx="8136905" cy="30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83"/>
                <a:gridCol w="1446602"/>
                <a:gridCol w="1396527"/>
                <a:gridCol w="1800200"/>
                <a:gridCol w="1728193"/>
              </a:tblGrid>
              <a:tr h="507112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Data ogłoszenia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Alokacja w ramach konkursu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podpisanych umów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 ogółem podpisanych umów (w zł)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dofinansowania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(w zł)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31.07.2015 r.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12 mln zł</a:t>
                      </a:r>
                    </a:p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10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9 760 874,28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9 247 357,39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01.08.2016 r.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10 mln zł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21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20 608 200,95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19 558 705,60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20.02.2017 r.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5,5 mln zł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 gridSpan="5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Każdy podmiot ubiegający się o dofinansowanie w ramach konkursu zobowiązany jest do wniesienia wkładu własnego w wysokości stanowiącej nie mniej niż 5% wartości projektu ogółem.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72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</a:t>
            </a:r>
            <a:r>
              <a:rPr lang="pl-PL" sz="1600" b="1" dirty="0">
                <a:solidFill>
                  <a:schemeClr val="bg1"/>
                </a:solidFill>
              </a:rPr>
              <a:t>dotyczące konkursu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269689"/>
              </p:ext>
            </p:extLst>
          </p:nvPr>
        </p:nvGraphicFramePr>
        <p:xfrm>
          <a:off x="539552" y="915567"/>
          <a:ext cx="8064896" cy="359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728192"/>
                <a:gridCol w="1872208"/>
                <a:gridCol w="1944216"/>
              </a:tblGrid>
              <a:tr h="432047">
                <a:tc gridSpan="4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Informacja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dotycząca podpisanych umów w ramach konkursu z 2015 r.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subregion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podpisanych umów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 ogółem podpisanych umów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(w zł)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dofinansowania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(w zł)</a:t>
                      </a:r>
                      <a:endParaRPr lang="pl-PL" sz="14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powiat m. Suwałki, powiat suwalski, powiat augustowski, powiat sejneński, powiat grajewski oraz powiat moniecki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1 140 416,87</a:t>
                      </a:r>
                    </a:p>
                    <a:p>
                      <a:pPr algn="ctr" fontAlgn="b"/>
                      <a:endParaRPr lang="pl-PL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1 083 296,87</a:t>
                      </a: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powiat m. Białystok, powiat białostocki oraz powiat sokólski 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6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4 461 097,41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4 225 300,52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powiat m. Łomża, powiat łomżyński, powiat kolneński oraz powiat zambrowski 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2 527 000,00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2 400 000,00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powiat bielski, powiat wysokomazowiecki, powiat hajnowski oraz powiat siemiatycki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1 632 360,00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1 538 760,00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konkursu</a:t>
            </a:r>
            <a:endParaRPr lang="pl-PL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3549"/>
              </p:ext>
            </p:extLst>
          </p:nvPr>
        </p:nvGraphicFramePr>
        <p:xfrm>
          <a:off x="539552" y="1059582"/>
          <a:ext cx="8064896" cy="375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728192"/>
                <a:gridCol w="1872208"/>
                <a:gridCol w="1944216"/>
              </a:tblGrid>
              <a:tr h="50711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Informacja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dotycząca podpisanych umów w ramach konkursu z 2016 r.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subregion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podpisanych umów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 ogółem podpisanych umów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(w zł)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dofinansowania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(w zł)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powiat m. Suwałki, powiat suwalski, powiat augustowski, powiat sejneński, powiat grajewski oraz powiat moniecki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1 797 752,50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1 707 770,80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powiat m. Białystok, powiat białostocki oraz powiat sokólski 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12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10 423 106,53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9 886 618,53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powiat m. Łomża, powiat łomżyński, powiat kolneński oraz powiat zambrowski 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4 917 905,17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4 671 024,90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powiat bielski, powiat wysokomazowiecki, powiat hajnowski oraz powiat siemiatycki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3 469 436,75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3 293 291,37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konkursu</a:t>
            </a:r>
            <a:endParaRPr lang="pl-PL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6846"/>
              </p:ext>
            </p:extLst>
          </p:nvPr>
        </p:nvGraphicFramePr>
        <p:xfrm>
          <a:off x="539552" y="1059582"/>
          <a:ext cx="7632848" cy="151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664296"/>
                <a:gridCol w="3024336"/>
              </a:tblGrid>
              <a:tr h="50711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Informacja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dotycząca wniosków złożonych w ramach konkursu z 2017 r.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złożonych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wniosków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 ogółem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Wnioskowana wartość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dofinansowania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28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21 869 259,46 zł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20 747 721,41 zł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Rozstrzygnięte konkursy w ramach Działania 2.1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04328"/>
              </p:ext>
            </p:extLst>
          </p:nvPr>
        </p:nvGraphicFramePr>
        <p:xfrm>
          <a:off x="457200" y="802383"/>
          <a:ext cx="8219256" cy="4042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2592288"/>
              </a:tblGrid>
              <a:tr h="32920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Wskaźniki zaplanowane do osiągnięcia w ramach</a:t>
                      </a:r>
                      <a:r>
                        <a:rPr lang="pl-PL" sz="1800" baseline="0" dirty="0" smtClean="0">
                          <a:latin typeface="Garamond" panose="02020404030301010803" pitchFamily="18" charset="0"/>
                        </a:rPr>
                        <a:t> rozstrzygniętych konkursów</a:t>
                      </a:r>
                      <a:endParaRPr lang="pl-PL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467503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Garamond" panose="02020404030301010803" pitchFamily="18" charset="0"/>
                        </a:rPr>
                        <a:t>Wskaźniki produktu </a:t>
                      </a:r>
                      <a:endParaRPr lang="pl-PL" sz="1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0880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bezrobotnych, w tym długotrwale bezrobotnych,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2 301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0880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długotrwale bezrobotnych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1 314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60953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biernych zawodowo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298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60953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z niepełnosprawnościami objętych wsparciem w programie (C)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61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60953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w wieku 50 lat i więcej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619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0880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o niskich kwalifikacjach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Garamond" panose="02020404030301010803" pitchFamily="18" charset="0"/>
                        </a:rPr>
                        <a:t>1 361</a:t>
                      </a:r>
                      <a:endParaRPr lang="pl-PL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1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755576" y="26749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Oś priorytetowa II </a:t>
            </a:r>
            <a:endParaRPr lang="pl-PL" sz="2800" b="1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8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Przedsiębiorczość i </a:t>
            </a:r>
            <a:r>
              <a:rPr lang="pl-PL" sz="2800" b="1" dirty="0">
                <a:solidFill>
                  <a:srgbClr val="0070C0"/>
                </a:solidFill>
                <a:latin typeface="Garamond" panose="02020404030301010803" pitchFamily="18" charset="0"/>
              </a:rPr>
              <a:t>aktywność zawodowa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6842542" y="1779662"/>
            <a:ext cx="2121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35 mln Euro</a:t>
            </a:r>
          </a:p>
          <a:p>
            <a:endParaRPr lang="pl-PL" sz="2400" b="1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endParaRPr lang="pl-PL" sz="24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endParaRPr lang="pl-PL" sz="24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r>
              <a:rPr lang="pl-PL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1</a:t>
            </a:r>
            <a:r>
              <a:rPr lang="pl-PL" sz="2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6,52 mln Euro</a:t>
            </a:r>
            <a:endParaRPr lang="pl-PL" sz="24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682093434"/>
              </p:ext>
            </p:extLst>
          </p:nvPr>
        </p:nvGraphicFramePr>
        <p:xfrm>
          <a:off x="323528" y="1203598"/>
          <a:ext cx="6192688" cy="3490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599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5C11D27-C80C-476B-A935-B023B3279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95C11D27-C80C-476B-A935-B023B3279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3F69AD3-80E0-4D3E-9F74-583FD7E38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03F69AD3-80E0-4D3E-9F74-583FD7E387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154B5CC-27B7-41FB-8496-243588524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>
                                            <p:graphicEl>
                                              <a:dgm id="{4154B5CC-27B7-41FB-8496-243588524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771049B-9D28-400C-B71A-7BDA68EC4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E771049B-9D28-400C-B71A-7BDA68EC4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670B0F0-22CA-4EDD-B73F-6DA8CC039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>
                                            <p:graphicEl>
                                              <a:dgm id="{A670B0F0-22CA-4EDD-B73F-6DA8CC039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Graphic spid="16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Rozstrzygnięte konkursy w ramach Działania 2.1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298356"/>
              </p:ext>
            </p:extLst>
          </p:nvPr>
        </p:nvGraphicFramePr>
        <p:xfrm>
          <a:off x="457200" y="802383"/>
          <a:ext cx="8219256" cy="2849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2592288"/>
              </a:tblGrid>
              <a:tr h="67244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Wskaźniki zaplanowane do osiągnięcia w ramach</a:t>
                      </a:r>
                      <a:r>
                        <a:rPr lang="pl-PL" sz="1800" baseline="0" dirty="0" smtClean="0">
                          <a:latin typeface="Garamond" panose="02020404030301010803" pitchFamily="18" charset="0"/>
                        </a:rPr>
                        <a:t> rozstrzygniętych konkursów</a:t>
                      </a:r>
                      <a:endParaRPr lang="pl-PL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70603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Garamond" panose="02020404030301010803" pitchFamily="18" charset="0"/>
                        </a:rPr>
                        <a:t>Wskaźniki rezultatu</a:t>
                      </a:r>
                      <a:endParaRPr lang="pl-PL" sz="16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86292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pracujących, łącznie z prowadzącymi działalność na własny rachunek, po opuszczeniu programu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anose="02020404030301010803" pitchFamily="18" charset="0"/>
                        </a:rPr>
                        <a:t>922</a:t>
                      </a:r>
                      <a:endParaRPr lang="pl-PL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08084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osób, które uzyskały kwalifikacje po opuszczeniu programu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anose="02020404030301010803" pitchFamily="18" charset="0"/>
                        </a:rPr>
                        <a:t>814</a:t>
                      </a:r>
                      <a:endParaRPr lang="pl-PL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9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Działanie 2.1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3224419" y="2340918"/>
            <a:ext cx="2695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l-PL" sz="2400" b="1" dirty="0" smtClean="0">
                <a:solidFill>
                  <a:prstClr val="black"/>
                </a:solidFill>
              </a:rPr>
              <a:t>Kontraktacja – 48% </a:t>
            </a:r>
            <a:endParaRPr lang="pl-PL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1246659" y="1131590"/>
            <a:ext cx="6480720" cy="236620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Program Operacyjny 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Wiedza Edukacja Rozwój</a:t>
            </a:r>
            <a:r>
              <a:rPr lang="pl-PL" sz="3000" b="1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endParaRPr lang="pl-PL" sz="3000" b="1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pl-PL" sz="30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2014-2020 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</a:pPr>
            <a:endParaRPr lang="pl-PL" sz="30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912"/>
            <a:ext cx="2493318" cy="200621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82" y="3209767"/>
            <a:ext cx="2493318" cy="20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8718" y="339502"/>
            <a:ext cx="83529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70C0"/>
                </a:solidFill>
              </a:rPr>
              <a:t>Program Operacyjny Wiedza Edukacja Rozwój 2014-2020</a:t>
            </a:r>
          </a:p>
          <a:p>
            <a:pPr algn="ctr"/>
            <a:endParaRPr lang="pl-PL" sz="2000" b="1" i="1" dirty="0">
              <a:solidFill>
                <a:prstClr val="black"/>
              </a:solidFill>
            </a:endParaRPr>
          </a:p>
          <a:p>
            <a:pPr algn="ctr"/>
            <a:r>
              <a:rPr lang="pl-PL" sz="1600" b="1" i="1" dirty="0">
                <a:solidFill>
                  <a:prstClr val="black"/>
                </a:solidFill>
              </a:rPr>
              <a:t>Działanie 1.1 Wsparcie osób młodych pozostających bez pracy na regionalnym rynku pracy- projekty pozakonkursowe </a:t>
            </a:r>
            <a:endParaRPr lang="pl-PL" sz="1600" b="1" i="1" dirty="0" smtClean="0">
              <a:solidFill>
                <a:prstClr val="black"/>
              </a:solidFill>
            </a:endParaRPr>
          </a:p>
          <a:p>
            <a:pPr algn="ctr"/>
            <a:endParaRPr lang="pl-PL" sz="1600" b="1" i="1" dirty="0">
              <a:solidFill>
                <a:prstClr val="black"/>
              </a:solidFill>
            </a:endParaRPr>
          </a:p>
          <a:p>
            <a:pPr algn="ctr"/>
            <a:r>
              <a:rPr lang="pl-PL" sz="1600" b="1" i="1" dirty="0">
                <a:solidFill>
                  <a:prstClr val="black"/>
                </a:solidFill>
              </a:rPr>
              <a:t>Podziałanie 1.1.1 Wsparcie udzielane z Europejskiego Funduszu Społecznego</a:t>
            </a:r>
          </a:p>
          <a:p>
            <a:pPr algn="ctr"/>
            <a:endParaRPr lang="pl-PL" sz="2400" b="1" i="1" dirty="0">
              <a:solidFill>
                <a:prstClr val="black"/>
              </a:solidFill>
            </a:endParaRPr>
          </a:p>
          <a:p>
            <a:pPr algn="ctr"/>
            <a:endParaRPr lang="pl-PL" sz="2400" b="1" i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398718" y="2787774"/>
          <a:ext cx="8469202" cy="1548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4601"/>
                <a:gridCol w="4234601"/>
              </a:tblGrid>
              <a:tr h="384043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Alokacja</a:t>
                      </a:r>
                      <a:r>
                        <a:rPr lang="pl-PL" sz="2000" baseline="0" dirty="0" smtClean="0"/>
                        <a:t> w ramach naborów projektów pozakonkursowych PO WER 2014-2020</a:t>
                      </a:r>
                      <a:endParaRPr lang="pl-P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23 618 800,00 zł</a:t>
                      </a:r>
                      <a:endParaRPr lang="pl-PL" b="1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2016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24 144 187,00 zł</a:t>
                      </a:r>
                      <a:endParaRPr lang="pl-PL" b="1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2017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23 828 129,00 zł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6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prstClr val="white"/>
                </a:solidFill>
              </a:rPr>
              <a:t>Ogólne informacje dotyczące naboru</a:t>
            </a:r>
            <a:endParaRPr lang="pl-PL" sz="1600" b="1" dirty="0">
              <a:solidFill>
                <a:prstClr val="white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0720"/>
              </p:ext>
            </p:extLst>
          </p:nvPr>
        </p:nvGraphicFramePr>
        <p:xfrm>
          <a:off x="395536" y="1563638"/>
          <a:ext cx="8003232" cy="2589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4464496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Wskaźniki w ramach rozstrzygniętego naboru w 2017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Wskaźniki produktu 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- wartości założone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br>
                        <a:rPr lang="pl-PL" sz="14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</a:b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 ramach wniosków </a:t>
                      </a:r>
                      <a:br>
                        <a:rPr lang="pl-PL" sz="14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</a:b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 dofinansowanie</a:t>
                      </a:r>
                      <a:endParaRPr lang="pl-PL" sz="14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</a:tr>
              <a:tr h="417944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bezrobotnych, w tym długotrwale bezrobotnych, objętych wsparciem w programie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2405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długotrwale bezrobotnych objętych wsparciem w programie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z niepełnosprawnościami objętych wsparciem w programie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539552" y="802382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400" b="1" dirty="0">
                <a:solidFill>
                  <a:srgbClr val="0070C0"/>
                </a:solidFill>
              </a:rPr>
              <a:t>Program Operacyjny Wiedza Edukacja Rozwój 2014-2020</a:t>
            </a:r>
          </a:p>
        </p:txBody>
      </p:sp>
    </p:spTree>
    <p:extLst>
      <p:ext uri="{BB962C8B-B14F-4D97-AF65-F5344CB8AC3E}">
        <p14:creationId xmlns:p14="http://schemas.microsoft.com/office/powerpoint/2010/main" val="31763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prstClr val="white"/>
                </a:solidFill>
              </a:rPr>
              <a:t>Informacje nt. PO WER w latach 2015-2016</a:t>
            </a:r>
            <a:endParaRPr lang="pl-PL" sz="1600" b="1" dirty="0">
              <a:solidFill>
                <a:prstClr val="white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395536" y="1563638"/>
          <a:ext cx="8003232" cy="236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2160240"/>
                <a:gridCol w="2304256"/>
              </a:tblGrid>
              <a:tr h="504056">
                <a:tc gridSpan="3"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PO</a:t>
                      </a:r>
                      <a:r>
                        <a:rPr lang="pl-PL" sz="24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WER w latach 2015-2016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Nazwa wskaźnika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2015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bezrobotnych, w tym długotrwale bezrobotnych,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2941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2672</a:t>
                      </a:r>
                    </a:p>
                  </a:txBody>
                  <a:tcPr anchor="ctr"/>
                </a:tc>
              </a:tr>
              <a:tr h="417944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długotrwale bezrobotnych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1239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1133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z niepełnosprawnościami objętych wsparciem w programie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539552" y="802382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70C0"/>
                </a:solidFill>
              </a:rPr>
              <a:t>Program Operacyjny Wiedza Edukacja Rozwój 2014-2020</a:t>
            </a:r>
          </a:p>
        </p:txBody>
      </p:sp>
    </p:spTree>
    <p:extLst>
      <p:ext uri="{BB962C8B-B14F-4D97-AF65-F5344CB8AC3E}">
        <p14:creationId xmlns:p14="http://schemas.microsoft.com/office/powerpoint/2010/main" val="35162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prstClr val="white"/>
                </a:solidFill>
              </a:rPr>
              <a:t>Informacje nt. PO WER w latach 2015-2016</a:t>
            </a:r>
            <a:endParaRPr lang="pl-PL" sz="1600" b="1" dirty="0">
              <a:solidFill>
                <a:prstClr val="white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l-PL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01715"/>
              </p:ext>
            </p:extLst>
          </p:nvPr>
        </p:nvGraphicFramePr>
        <p:xfrm>
          <a:off x="265440" y="1419622"/>
          <a:ext cx="8640960" cy="326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1440160"/>
                <a:gridCol w="1368152"/>
                <a:gridCol w="1152128"/>
              </a:tblGrid>
              <a:tr h="371599">
                <a:tc gridSpan="4"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PO</a:t>
                      </a:r>
                      <a:r>
                        <a:rPr lang="pl-PL" sz="18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WER w latach 2015-2016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2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2015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Ogółem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9591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osób, które otrzymały środki na działalność gospodarczą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412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910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7944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osób o niskich kwalifikacjach, które podjęły zatrudnienie </a:t>
                      </a:r>
                      <a:b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 zakończeniu udziału w projekcie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959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872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1831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794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długotrwale bezrobotnych, które podjęły zatrudnienie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</a:t>
                      </a:r>
                      <a:b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 zakończeniu udziału w projekcie</a:t>
                      </a:r>
                      <a:endParaRPr lang="pl-PL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668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1291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z niepełnosprawnościami,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które podjęły zatrudnienie </a:t>
                      </a:r>
                      <a:b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 zakończeniu udziału w projekcie</a:t>
                      </a:r>
                      <a:endParaRPr lang="pl-PL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(z wyłączeniem osób o niskich kwalifikacjach, długotrwale bezrobotnych, z niepełnosprawnościami), które podjęły </a:t>
                      </a:r>
                      <a:r>
                        <a:rPr lang="pl-PL" sz="12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zatrudnienie </a:t>
                      </a:r>
                      <a:br>
                        <a:rPr lang="pl-PL" sz="12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2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 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zakończeniu udziału w projekcie</a:t>
                      </a:r>
                      <a:endParaRPr lang="pl-PL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848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 gridSpan="4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539552" y="802382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70C0"/>
                </a:solidFill>
              </a:rPr>
              <a:t>Program Operacyjny Wiedza Edukacja Rozwój </a:t>
            </a:r>
            <a:r>
              <a:rPr lang="pl-PL" sz="2400" b="1" dirty="0" smtClean="0">
                <a:solidFill>
                  <a:srgbClr val="0070C0"/>
                </a:solidFill>
              </a:rPr>
              <a:t>2014-2020</a:t>
            </a:r>
            <a:endParaRPr lang="pl-PL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163564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b="1" dirty="0" smtClean="0"/>
              <a:t>Konkursy w ramach Działania 2.2 </a:t>
            </a:r>
          </a:p>
          <a:p>
            <a:pPr lvl="0" algn="ctr"/>
            <a:endParaRPr lang="pl-PL" sz="2400" b="1" dirty="0" smtClean="0"/>
          </a:p>
          <a:p>
            <a:pPr lvl="0" algn="ctr"/>
            <a:r>
              <a:rPr lang="pl-PL" sz="2400" b="1" dirty="0" smtClean="0"/>
              <a:t> </a:t>
            </a:r>
            <a:r>
              <a:rPr lang="pl-PL" sz="2400" b="1" i="1" dirty="0" smtClean="0"/>
              <a:t>Działania na rzecz równowagi praca – życie </a:t>
            </a:r>
            <a:r>
              <a:rPr lang="pl-PL" sz="2400" b="1" dirty="0" smtClean="0"/>
              <a:t>RPOWP na lata 2014-2020 </a:t>
            </a:r>
            <a:r>
              <a:rPr lang="pl-PL" sz="2400" b="1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81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o konkursie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 smtClean="0"/>
          </a:p>
          <a:p>
            <a:pPr>
              <a:defRPr/>
            </a:pPr>
            <a:endParaRPr lang="pl-PL" sz="1600" dirty="0" smtClean="0"/>
          </a:p>
          <a:p>
            <a:pPr marL="2605088" indent="-2605088" algn="ctr"/>
            <a:r>
              <a:rPr lang="pl-PL" sz="1600" b="1" dirty="0" smtClean="0"/>
              <a:t>Cel szczegółowy działania </a:t>
            </a:r>
            <a:r>
              <a:rPr lang="pl-PL" sz="1600" dirty="0" smtClean="0"/>
              <a:t>- Zwiększenie aktywności zawodowej i zatrudnienia wśród osób sprawujących opiekę nad dziećmi do lat 3</a:t>
            </a:r>
          </a:p>
          <a:p>
            <a:pPr algn="ctr"/>
            <a:endParaRPr lang="pl-PL" sz="1600" dirty="0" smtClean="0"/>
          </a:p>
          <a:p>
            <a:pPr algn="ctr"/>
            <a:endParaRPr lang="pl-PL" sz="1600" dirty="0" smtClean="0"/>
          </a:p>
          <a:p>
            <a:pPr marL="1344613" indent="-1344613" algn="ctr"/>
            <a:r>
              <a:rPr lang="pl-PL" sz="1600" b="1" dirty="0" smtClean="0"/>
              <a:t>Typ projektu </a:t>
            </a:r>
            <a:r>
              <a:rPr lang="pl-PL" sz="1600" dirty="0" smtClean="0"/>
              <a:t>- Udostępnienie usług w zakresie opieki nad dziećmi w wieku do 3 lat poprzez tworzenie nowych miejsc opieki (zgodnie z Ustawą z dnia 4 lutego 2011 r. o opiece nad dziećmi w wieku do lat 3)</a:t>
            </a:r>
          </a:p>
          <a:p>
            <a:pPr marL="1344613" indent="-1344613" algn="ctr"/>
            <a:endParaRPr lang="pl-PL" sz="1600" dirty="0" smtClean="0"/>
          </a:p>
          <a:p>
            <a:pPr marL="1344613" indent="-1344613" algn="ctr"/>
            <a:endParaRPr lang="pl-PL" sz="1600" dirty="0"/>
          </a:p>
          <a:p>
            <a:pPr marL="1344613" indent="-1344613" algn="ctr"/>
            <a:r>
              <a:rPr lang="pl-PL" sz="1600" dirty="0"/>
              <a:t>W ramach niniejszego typu projektu zostały przeprowadzone </a:t>
            </a:r>
            <a:r>
              <a:rPr lang="pl-PL" sz="1600" b="1" dirty="0"/>
              <a:t>3 </a:t>
            </a:r>
            <a:r>
              <a:rPr lang="pl-PL" sz="1600" dirty="0" smtClean="0"/>
              <a:t>konkursy.</a:t>
            </a:r>
            <a:endParaRPr lang="pl-PL" sz="1600" dirty="0"/>
          </a:p>
          <a:p>
            <a:pPr marL="1344613" indent="-1344613"/>
            <a:endParaRPr lang="pl-PL" sz="1600" dirty="0" smtClean="0"/>
          </a:p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418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Ogłoszone konkursy w ramach Działania 2.2</a:t>
            </a:r>
            <a:endParaRPr lang="pl-PL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578451"/>
              </p:ext>
            </p:extLst>
          </p:nvPr>
        </p:nvGraphicFramePr>
        <p:xfrm>
          <a:off x="467544" y="843558"/>
          <a:ext cx="8136905" cy="373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224136"/>
                <a:gridCol w="1512168"/>
                <a:gridCol w="1728192"/>
                <a:gridCol w="1800201"/>
              </a:tblGrid>
              <a:tr h="521793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Data ogłoszenia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Alokacja</a:t>
                      </a:r>
                      <a:r>
                        <a:rPr lang="pl-PL" b="1" baseline="0" dirty="0" smtClean="0">
                          <a:solidFill>
                            <a:schemeClr val="tx1"/>
                          </a:solidFill>
                        </a:rPr>
                        <a:t> w ramach konkursu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Liczba podpisanych</a:t>
                      </a:r>
                      <a:r>
                        <a:rPr lang="pl-PL" b="1" baseline="0" dirty="0" smtClean="0">
                          <a:solidFill>
                            <a:schemeClr val="tx1"/>
                          </a:solidFill>
                        </a:rPr>
                        <a:t> umów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Wartość ogółem podpisanych umów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Wartość dofinansowania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03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baseline="0" dirty="0" smtClean="0"/>
                        <a:t>31 lipca 2015 r.</a:t>
                      </a:r>
                      <a:endParaRPr lang="pl-PL" b="1" dirty="0" smtClean="0"/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21 mln zł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901 316,77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766 119,25 zł</a:t>
                      </a:r>
                      <a:endParaRPr lang="pl-PL" dirty="0"/>
                    </a:p>
                  </a:txBody>
                  <a:tcPr/>
                </a:tc>
              </a:tr>
              <a:tr h="63033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29 marca 2016 r.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27 mln zł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10 307</a:t>
                      </a:r>
                      <a:r>
                        <a:rPr lang="pl-PL" baseline="0" dirty="0" smtClean="0"/>
                        <a:t> 518,50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8 605 471,77</a:t>
                      </a:r>
                      <a:r>
                        <a:rPr lang="pl-PL" baseline="0" dirty="0" smtClean="0"/>
                        <a:t> zł</a:t>
                      </a:r>
                      <a:endParaRPr lang="pl-PL" dirty="0"/>
                    </a:p>
                  </a:txBody>
                  <a:tcPr/>
                </a:tc>
              </a:tr>
              <a:tr h="3777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10 października 2016 r.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17 mln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7 328 271,22 zł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6 152 179,48 zł</a:t>
                      </a:r>
                      <a:endParaRPr lang="pl-PL" dirty="0"/>
                    </a:p>
                  </a:txBody>
                  <a:tcPr/>
                </a:tc>
              </a:tr>
              <a:tr h="821784">
                <a:tc gridSpan="5">
                  <a:txBody>
                    <a:bodyPr/>
                    <a:lstStyle/>
                    <a:p>
                      <a:pPr algn="just"/>
                      <a:r>
                        <a:rPr lang="pl-PL" b="0" dirty="0" smtClean="0"/>
                        <a:t>Każdy podmiot ubiegający się o dofinansowanie w ramach konkursu zobowiązany jest do wniesienia wkładu własnego w wysokości stanowiącej </a:t>
                      </a:r>
                      <a:r>
                        <a:rPr lang="pl-PL" b="1" dirty="0" smtClean="0"/>
                        <a:t>nie mniej niż 15% </a:t>
                      </a:r>
                      <a:r>
                        <a:rPr lang="pl-PL" b="0" dirty="0" smtClean="0"/>
                        <a:t>wartości projektu ogółem.</a:t>
                      </a:r>
                      <a:endParaRPr lang="pl-PL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1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5"/>
          <p:cNvGrpSpPr/>
          <p:nvPr/>
        </p:nvGrpSpPr>
        <p:grpSpPr>
          <a:xfrm>
            <a:off x="1763688" y="411510"/>
            <a:ext cx="5832648" cy="978039"/>
            <a:chOff x="714127" y="2157024"/>
            <a:chExt cx="5369583" cy="464791"/>
          </a:xfrm>
        </p:grpSpPr>
        <p:sp>
          <p:nvSpPr>
            <p:cNvPr id="17" name="Prostokąt 16"/>
            <p:cNvSpPr/>
            <p:nvPr/>
          </p:nvSpPr>
          <p:spPr>
            <a:xfrm>
              <a:off x="714127" y="2157024"/>
              <a:ext cx="5369583" cy="46479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Prostokąt 17"/>
            <p:cNvSpPr/>
            <p:nvPr/>
          </p:nvSpPr>
          <p:spPr>
            <a:xfrm>
              <a:off x="714127" y="2157024"/>
              <a:ext cx="5369583" cy="4647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9838" tIns="35560" rIns="35560" bIns="35560" numCol="1" spcCol="1270" anchor="ctr" anchorCtr="0">
              <a:noAutofit/>
            </a:bodyPr>
            <a:lstStyle/>
            <a:p>
              <a:pPr lvl="0"/>
              <a:endParaRPr lang="pl-PL" sz="1400" b="1" dirty="0" smtClean="0"/>
            </a:p>
            <a:p>
              <a:pPr lvl="0"/>
              <a:r>
                <a:rPr lang="pl-PL" sz="1600" b="1" dirty="0" smtClean="0">
                  <a:latin typeface="Garamond" panose="02020404030301010803" pitchFamily="18" charset="0"/>
                </a:rPr>
                <a:t>Działanie 2.1 </a:t>
              </a:r>
              <a:r>
                <a:rPr lang="pl-PL" sz="1600" dirty="0" smtClean="0">
                  <a:latin typeface="Garamond" panose="02020404030301010803" pitchFamily="18" charset="0"/>
                </a:rPr>
                <a:t>Zwiększanie zdolności zatrudnieniowej osób pozostających bez zatrudnienia oraz osób poszukujących pracy przy wykorzystaniu aktywnej polityki rynku pracy oraz wspieranie mobilności zasobów pracy </a:t>
              </a:r>
              <a:endParaRPr lang="pl-PL" sz="1600" b="1" dirty="0" smtClean="0">
                <a:latin typeface="Garamond" panose="02020404030301010803" pitchFamily="18" charset="0"/>
              </a:endParaRPr>
            </a:p>
            <a:p>
              <a:pPr lvl="0"/>
              <a:endParaRPr lang="pl-PL" sz="1600" b="1" dirty="0"/>
            </a:p>
          </p:txBody>
        </p:sp>
      </p:grpSp>
      <p:sp>
        <p:nvSpPr>
          <p:cNvPr id="19" name="Elipsa 18"/>
          <p:cNvSpPr/>
          <p:nvPr/>
        </p:nvSpPr>
        <p:spPr>
          <a:xfrm>
            <a:off x="971600" y="369685"/>
            <a:ext cx="1095087" cy="106168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3">
              <a:hueOff val="8437698"/>
              <a:satOff val="-12660"/>
              <a:lumOff val="-205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pole tekstowe 3"/>
          <p:cNvSpPr txBox="1"/>
          <p:nvPr/>
        </p:nvSpPr>
        <p:spPr>
          <a:xfrm>
            <a:off x="3851920" y="1347614"/>
            <a:ext cx="504056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Typy projektów: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400" b="1" dirty="0" smtClean="0">
                <a:latin typeface="Garamond" panose="02020404030301010803" pitchFamily="18" charset="0"/>
              </a:rPr>
              <a:t>Instrumenty i usługi rynku pracy obejmujące działania aktywizujące wymienione w ustawie z dnia 20 kwietnia</a:t>
            </a:r>
            <a:br>
              <a:rPr lang="pl-PL" sz="1400" b="1" dirty="0" smtClean="0">
                <a:latin typeface="Garamond" panose="02020404030301010803" pitchFamily="18" charset="0"/>
              </a:rPr>
            </a:br>
            <a:r>
              <a:rPr lang="pl-PL" sz="1400" b="1" dirty="0" smtClean="0">
                <a:latin typeface="Garamond" panose="02020404030301010803" pitchFamily="18" charset="0"/>
              </a:rPr>
              <a:t> 2004 r. o promocji zatrudnienia i instytucjach rynku pracy, z wyłączeniem robót publicznych.</a:t>
            </a:r>
          </a:p>
          <a:p>
            <a:pPr marL="342900" lvl="0" indent="-342900">
              <a:buFont typeface="+mj-lt"/>
              <a:buAutoNum type="arabicPeriod"/>
            </a:pPr>
            <a:endParaRPr lang="pl-PL" sz="600" b="1" dirty="0" smtClean="0">
              <a:latin typeface="Garamond" panose="020204040303010108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400" b="1" dirty="0" smtClean="0">
                <a:latin typeface="Garamond" panose="02020404030301010803" pitchFamily="18" charset="0"/>
              </a:rPr>
              <a:t>Programy podnoszące aktywność zawodową i zdolność do zatrudnienia, obejmujące m.in. następujące działania aktywizujące: </a:t>
            </a:r>
          </a:p>
          <a:p>
            <a:pPr marL="541338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wsparcie psychologiczno – doradcze, </a:t>
            </a:r>
          </a:p>
          <a:p>
            <a:pPr marL="541338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pośrednictwo pracy, </a:t>
            </a:r>
          </a:p>
          <a:p>
            <a:pPr marL="541338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poradnictwo zawodowe, </a:t>
            </a:r>
          </a:p>
          <a:p>
            <a:pPr marL="541338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warsztaty oraz szkolenia, w tym z zakresu technik aktywnego poszukiwania pracy i ich praktycznego zastosowania,</a:t>
            </a:r>
          </a:p>
          <a:p>
            <a:pPr marL="541338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subsydiowanie zatrudnienia, </a:t>
            </a:r>
          </a:p>
          <a:p>
            <a:pPr marL="541338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staże, praktyki zawodowe</a:t>
            </a:r>
            <a:endParaRPr lang="pl-PL" sz="1800" dirty="0" smtClean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pl-PL" sz="1800" dirty="0">
              <a:solidFill>
                <a:schemeClr val="accent1"/>
              </a:solidFill>
            </a:endParaRPr>
          </a:p>
        </p:txBody>
      </p:sp>
      <p:pic>
        <p:nvPicPr>
          <p:cNvPr id="13" name="Symbol zastępczy zawartości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63638"/>
            <a:ext cx="3096342" cy="2064228"/>
          </a:xfrm>
        </p:spPr>
      </p:pic>
    </p:spTree>
    <p:extLst>
      <p:ext uri="{BB962C8B-B14F-4D97-AF65-F5344CB8AC3E}">
        <p14:creationId xmlns:p14="http://schemas.microsoft.com/office/powerpoint/2010/main" val="37109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Rozstrzygnięte konkursy w ramach Działania 2.2</a:t>
            </a:r>
            <a:endParaRPr lang="pl-PL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56634"/>
              </p:ext>
            </p:extLst>
          </p:nvPr>
        </p:nvGraphicFramePr>
        <p:xfrm>
          <a:off x="467544" y="843558"/>
          <a:ext cx="8136906" cy="383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5"/>
                <a:gridCol w="2160241"/>
              </a:tblGrid>
              <a:tr h="521793"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0070C0"/>
                          </a:solidFill>
                        </a:rPr>
                        <a:t>Wskaźniki zaplanowane do osiągnięcia w ramach rozstrzygniętych konkursów</a:t>
                      </a:r>
                      <a:endParaRPr lang="pl-PL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6319"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Wskaźniki produktu – kluczowe/specyficzne dla programu: </a:t>
                      </a:r>
                      <a:endParaRPr lang="pl-PL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just"/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osób opiekujących się dziećmi w wieku do lat</a:t>
                      </a:r>
                    </a:p>
                    <a:p>
                      <a:pPr algn="just"/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objętych wsparciem w programie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1 153</a:t>
                      </a:r>
                      <a:endParaRPr lang="pl-PL" dirty="0"/>
                    </a:p>
                  </a:txBody>
                  <a:tcPr/>
                </a:tc>
              </a:tr>
              <a:tr h="377777">
                <a:tc>
                  <a:txBody>
                    <a:bodyPr/>
                    <a:lstStyle/>
                    <a:p>
                      <a:pPr algn="just"/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utworzonych miejsc opieki nad dziećmi w wieku do</a:t>
                      </a:r>
                    </a:p>
                    <a:p>
                      <a:pPr algn="just"/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 3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618</a:t>
                      </a:r>
                      <a:endParaRPr lang="pl-PL" dirty="0"/>
                    </a:p>
                  </a:txBody>
                  <a:tcPr/>
                </a:tc>
              </a:tr>
              <a:tr h="4400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Wskaźniki rezultatu – kluczowe/specyficzne dla programu: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pl-PL" sz="1600" b="0" dirty="0" smtClean="0"/>
                        <a:t>Liczba osób, które powróciły na rynek pracy po przerwie związanej z urodzeniem/ wychowaniem dziecka, po opuszczeniu programu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671</a:t>
                      </a:r>
                      <a:endParaRPr lang="pl-PL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pl-PL" sz="1600" b="0" dirty="0" smtClean="0"/>
                        <a:t>Liczba osób pozostających bez pracy, które znalazły pracę lub poszukują pracy po opuszczeniu programu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482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Mapa utworzonych żłobków i klubów dziecięcych w ramach rozstrzygniętych konkursów  </a:t>
            </a:r>
            <a:endParaRPr lang="pl-PL" sz="16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661" y="872569"/>
            <a:ext cx="2808313" cy="3714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chemat blokowy: proces alternatywny 11"/>
          <p:cNvSpPr/>
          <p:nvPr/>
        </p:nvSpPr>
        <p:spPr>
          <a:xfrm>
            <a:off x="6070983" y="1608523"/>
            <a:ext cx="511074" cy="31242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68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739258" y="4084624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6102276" y="3882920"/>
            <a:ext cx="479781" cy="359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25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1969490" y="1750279"/>
            <a:ext cx="449959" cy="4199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15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1814196" y="2811644"/>
            <a:ext cx="479678" cy="4242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30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056358" y="2423643"/>
            <a:ext cx="459424" cy="2958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15</a:t>
            </a:r>
            <a:endParaRPr lang="pl-PL" b="1" cap="all" dirty="0">
              <a:ln w="3175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6923989" y="3035366"/>
            <a:ext cx="1320764" cy="10492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266 w tym:</a:t>
            </a:r>
          </a:p>
          <a:p>
            <a:pPr algn="ctr"/>
            <a:r>
              <a:rPr lang="pl-PL" dirty="0"/>
              <a:t>- 15 w Czarnej</a:t>
            </a:r>
            <a:r>
              <a:rPr lang="pl-PL" b="1" dirty="0" smtClean="0"/>
              <a:t> </a:t>
            </a:r>
            <a:r>
              <a:rPr lang="pl-PL" dirty="0"/>
              <a:t>Białostockiej</a:t>
            </a:r>
            <a:endParaRPr lang="pl-PL" b="1" dirty="0" smtClean="0"/>
          </a:p>
          <a:p>
            <a:pPr algn="ctr"/>
            <a:r>
              <a:rPr lang="pl-PL" b="1" dirty="0" smtClean="0"/>
              <a:t>- </a:t>
            </a:r>
            <a:r>
              <a:rPr lang="pl-PL" dirty="0"/>
              <a:t>47 w Choroszczy</a:t>
            </a:r>
          </a:p>
          <a:p>
            <a:pPr algn="ctr"/>
            <a:r>
              <a:rPr lang="pl-PL" dirty="0"/>
              <a:t>- 20 w Łapach</a:t>
            </a:r>
            <a:endParaRPr lang="pl-PL" b="1" dirty="0"/>
          </a:p>
        </p:txBody>
      </p:sp>
      <p:sp>
        <p:nvSpPr>
          <p:cNvPr id="4099" name="Prostokąt zaokrąglony 4098"/>
          <p:cNvSpPr/>
          <p:nvPr/>
        </p:nvSpPr>
        <p:spPr>
          <a:xfrm>
            <a:off x="2260255" y="3939902"/>
            <a:ext cx="1209837" cy="6475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28 (w tym</a:t>
            </a:r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ramond" panose="02020404030301010803" pitchFamily="18" charset="0"/>
              </a:rPr>
              <a:t> </a:t>
            </a:r>
            <a:r>
              <a:rPr lang="pl-PL" dirty="0"/>
              <a:t>14</a:t>
            </a:r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ramond" panose="02020404030301010803" pitchFamily="18" charset="0"/>
              </a:rPr>
              <a:t> </a:t>
            </a:r>
            <a:r>
              <a:rPr lang="pl-PL" dirty="0"/>
              <a:t>miejsc</a:t>
            </a:r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ramond" panose="02020404030301010803" pitchFamily="18" charset="0"/>
              </a:rPr>
              <a:t> </a:t>
            </a:r>
            <a:r>
              <a:rPr lang="pl-PL" dirty="0"/>
              <a:t>w gminie</a:t>
            </a:r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ramond" panose="02020404030301010803" pitchFamily="18" charset="0"/>
              </a:rPr>
              <a:t> </a:t>
            </a:r>
            <a:r>
              <a:rPr lang="pl-PL" dirty="0"/>
              <a:t>Nowe</a:t>
            </a:r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ramond" panose="02020404030301010803" pitchFamily="18" charset="0"/>
              </a:rPr>
              <a:t> </a:t>
            </a:r>
            <a:r>
              <a:rPr lang="pl-PL" dirty="0"/>
              <a:t>Piekuty) 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Garamond" panose="02020404030301010803" pitchFamily="18" charset="0"/>
            </a:endParaRPr>
          </a:p>
        </p:txBody>
      </p:sp>
      <p:cxnSp>
        <p:nvCxnSpPr>
          <p:cNvPr id="4103" name="Łącznik prosty ze strzałką 4102"/>
          <p:cNvCxnSpPr/>
          <p:nvPr/>
        </p:nvCxnSpPr>
        <p:spPr>
          <a:xfrm flipH="1">
            <a:off x="3218148" y="118492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Łącznik prosty ze strzałką 4104"/>
          <p:cNvCxnSpPr/>
          <p:nvPr/>
        </p:nvCxnSpPr>
        <p:spPr>
          <a:xfrm flipV="1">
            <a:off x="5003638" y="1731996"/>
            <a:ext cx="958667" cy="1511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Łącznik prosty ze strzałką 4106"/>
          <p:cNvCxnSpPr/>
          <p:nvPr/>
        </p:nvCxnSpPr>
        <p:spPr>
          <a:xfrm>
            <a:off x="4427984" y="2587345"/>
            <a:ext cx="15343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Łącznik prosty ze strzałką 4108"/>
          <p:cNvCxnSpPr/>
          <p:nvPr/>
        </p:nvCxnSpPr>
        <p:spPr>
          <a:xfrm>
            <a:off x="4959415" y="321982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Łącznik prosty ze strzałką 4110"/>
          <p:cNvCxnSpPr/>
          <p:nvPr/>
        </p:nvCxnSpPr>
        <p:spPr>
          <a:xfrm>
            <a:off x="4625466" y="3882920"/>
            <a:ext cx="1350164" cy="11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Łącznik prosty ze strzałką 4112"/>
          <p:cNvCxnSpPr/>
          <p:nvPr/>
        </p:nvCxnSpPr>
        <p:spPr>
          <a:xfrm flipH="1" flipV="1">
            <a:off x="2624209" y="1994188"/>
            <a:ext cx="1231286" cy="315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Łącznik prosty ze strzałką 4114"/>
          <p:cNvCxnSpPr/>
          <p:nvPr/>
        </p:nvCxnSpPr>
        <p:spPr>
          <a:xfrm flipH="1" flipV="1">
            <a:off x="1698901" y="2499742"/>
            <a:ext cx="1369398" cy="87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Łącznik prosty ze strzałką 4116"/>
          <p:cNvCxnSpPr/>
          <p:nvPr/>
        </p:nvCxnSpPr>
        <p:spPr>
          <a:xfrm flipH="1">
            <a:off x="2383600" y="3005275"/>
            <a:ext cx="820248" cy="18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Łącznik prosty ze strzałką 4118"/>
          <p:cNvCxnSpPr/>
          <p:nvPr/>
        </p:nvCxnSpPr>
        <p:spPr>
          <a:xfrm flipH="1">
            <a:off x="1933641" y="3507854"/>
            <a:ext cx="1543939" cy="203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1" name="Łącznik prosty ze strzałką 4120"/>
          <p:cNvCxnSpPr/>
          <p:nvPr/>
        </p:nvCxnSpPr>
        <p:spPr>
          <a:xfrm flipH="1">
            <a:off x="3563888" y="3609609"/>
            <a:ext cx="468052" cy="330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 zaokrąglony 27"/>
          <p:cNvSpPr/>
          <p:nvPr/>
        </p:nvSpPr>
        <p:spPr>
          <a:xfrm>
            <a:off x="1139505" y="2295321"/>
            <a:ext cx="479678" cy="4242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30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1" name="Prostokąt zaokrąglony 30"/>
          <p:cNvSpPr/>
          <p:nvPr/>
        </p:nvSpPr>
        <p:spPr>
          <a:xfrm>
            <a:off x="1381219" y="3579118"/>
            <a:ext cx="479678" cy="4242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54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3" name="Prostokąt zaokrąglony 32"/>
          <p:cNvSpPr/>
          <p:nvPr/>
        </p:nvSpPr>
        <p:spPr>
          <a:xfrm>
            <a:off x="1758529" y="487873"/>
            <a:ext cx="1320764" cy="10492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87 (w tym 15 miejsc w gminie Jeleniewo)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427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prstClr val="white"/>
                </a:solidFill>
              </a:rPr>
              <a:t>Działanie 2.2</a:t>
            </a:r>
            <a:endParaRPr lang="pl-PL" sz="1600" b="1" dirty="0">
              <a:solidFill>
                <a:prstClr val="white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24418" y="2340918"/>
            <a:ext cx="2695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</a:rPr>
              <a:t>Kontraktacja – 24% </a:t>
            </a:r>
            <a:endParaRPr lang="pl-PL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857250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latin typeface="+mn-lt"/>
              </a:rPr>
              <a:t>Dziękujemy za uwagę </a:t>
            </a:r>
            <a:br>
              <a:rPr lang="pl-PL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pl-PL" sz="3200" b="1" dirty="0" smtClean="0">
                <a:solidFill>
                  <a:srgbClr val="0070C0"/>
                </a:solidFill>
                <a:latin typeface="+mn-lt"/>
              </a:rPr>
              <a:t>…i zapraszamy  </a:t>
            </a:r>
            <a:endParaRPr lang="pl-PL" sz="32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5" name="Obraz 4"/>
          <p:cNvPicPr/>
          <p:nvPr/>
        </p:nvPicPr>
        <p:blipFill>
          <a:blip r:embed="rId3" cstate="print"/>
          <a:srcRect l="20617" t="29024" r="61632" b="25086"/>
          <a:stretch>
            <a:fillRect/>
          </a:stretch>
        </p:blipFill>
        <p:spPr bwMode="auto">
          <a:xfrm>
            <a:off x="6372200" y="627534"/>
            <a:ext cx="25202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467544" y="1779662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+mj-lt"/>
              </a:rPr>
              <a:t>Wojewódzki Urząd Pracy w Białymstoku</a:t>
            </a:r>
          </a:p>
          <a:p>
            <a:r>
              <a:rPr lang="pl-PL" sz="2000" dirty="0" smtClean="0">
                <a:solidFill>
                  <a:srgbClr val="0070C0"/>
                </a:solidFill>
                <a:latin typeface="+mj-lt"/>
                <a:hlinkClick r:id="rId4"/>
              </a:rPr>
              <a:t>www.wupbialystok.praca.gov.pl</a:t>
            </a:r>
            <a:endParaRPr lang="pl-PL" sz="2000" dirty="0" smtClean="0">
              <a:solidFill>
                <a:srgbClr val="0070C0"/>
              </a:solidFill>
              <a:latin typeface="+mj-lt"/>
            </a:endParaRPr>
          </a:p>
          <a:p>
            <a:r>
              <a:rPr lang="pl-PL" sz="2000" dirty="0" smtClean="0">
                <a:solidFill>
                  <a:srgbClr val="0070C0"/>
                </a:solidFill>
                <a:latin typeface="+mj-lt"/>
              </a:rPr>
              <a:t>Tel. 85 7497247</a:t>
            </a:r>
          </a:p>
          <a:p>
            <a:endParaRPr lang="pl-PL" sz="20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1763688" y="411510"/>
            <a:ext cx="5832648" cy="978039"/>
            <a:chOff x="714127" y="2157024"/>
            <a:chExt cx="5369583" cy="46479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7" name="Prostokąt 16"/>
            <p:cNvSpPr/>
            <p:nvPr/>
          </p:nvSpPr>
          <p:spPr>
            <a:xfrm>
              <a:off x="714127" y="2157024"/>
              <a:ext cx="5369583" cy="46479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Prostokąt 17"/>
            <p:cNvSpPr/>
            <p:nvPr/>
          </p:nvSpPr>
          <p:spPr>
            <a:xfrm>
              <a:off x="714127" y="2157024"/>
              <a:ext cx="5369583" cy="4647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9838" tIns="35560" rIns="35560" bIns="35560" numCol="1" spcCol="1270" anchor="ctr" anchorCtr="0">
              <a:noAutofit/>
            </a:bodyPr>
            <a:lstStyle/>
            <a:p>
              <a:pPr lvl="0"/>
              <a:r>
                <a:rPr lang="pl-PL" sz="1600" b="1" dirty="0">
                  <a:latin typeface="Garamond" panose="02020404030301010803" pitchFamily="18" charset="0"/>
                </a:rPr>
                <a:t>Działanie </a:t>
              </a:r>
              <a:r>
                <a:rPr lang="pl-PL" sz="1600" b="1" dirty="0" smtClean="0">
                  <a:latin typeface="Garamond" panose="02020404030301010803" pitchFamily="18" charset="0"/>
                </a:rPr>
                <a:t>2.2 </a:t>
              </a:r>
              <a:r>
                <a:rPr lang="pl-PL" sz="1600" dirty="0" smtClean="0">
                  <a:latin typeface="Garamond" panose="02020404030301010803" pitchFamily="18" charset="0"/>
                </a:rPr>
                <a:t>Działania na rzecz równowagi praca – życie</a:t>
              </a:r>
              <a:endParaRPr lang="pl-PL" sz="1600" dirty="0">
                <a:latin typeface="Garamond" panose="02020404030301010803" pitchFamily="18" charset="0"/>
              </a:endParaRPr>
            </a:p>
          </p:txBody>
        </p:sp>
      </p:grpSp>
      <p:sp>
        <p:nvSpPr>
          <p:cNvPr id="19" name="Elipsa 18"/>
          <p:cNvSpPr/>
          <p:nvPr/>
        </p:nvSpPr>
        <p:spPr>
          <a:xfrm>
            <a:off x="971600" y="369685"/>
            <a:ext cx="1095087" cy="106168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3">
              <a:hueOff val="8437698"/>
              <a:satOff val="-12660"/>
              <a:lumOff val="-205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pole tekstowe 3"/>
          <p:cNvSpPr txBox="1"/>
          <p:nvPr/>
        </p:nvSpPr>
        <p:spPr>
          <a:xfrm>
            <a:off x="3347864" y="1491630"/>
            <a:ext cx="51845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Typy projektów: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400" b="1" dirty="0" smtClean="0">
                <a:latin typeface="Garamond" panose="02020404030301010803" pitchFamily="18" charset="0"/>
              </a:rPr>
              <a:t>Udostępnienie usług w zakresie opieki nad dziećmi w wieku do 3 lat poprzez tworzenie nowych miejsc opieki (zgodnie z Ustawą z dnia 4 lutego 2011 r. o opiece nad dziećmi w wieku do lat 3)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400" b="1" dirty="0" smtClean="0">
                <a:latin typeface="Garamond" panose="02020404030301010803" pitchFamily="18" charset="0"/>
              </a:rPr>
              <a:t>Wsparcie pracodawców (w tym przedsiębiorców) w stosowaniu rozwiązań na rzecz godzenia życia zawodowego z prywatnym, w połączeniu ze wsparciem kierowanym do osób opiekujących się dziećmi w wieku do lat 3 w szczególności poprzez realizację: </a:t>
            </a:r>
          </a:p>
          <a:p>
            <a:pPr marL="541338" lvl="0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grantów na stanowisko w formie telepracy,</a:t>
            </a:r>
          </a:p>
          <a:p>
            <a:pPr marL="541338" lvl="0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świadczeń aktywizacyjnych na zatrudnienie,</a:t>
            </a:r>
          </a:p>
          <a:p>
            <a:pPr marL="541338" indent="-187325">
              <a:buFont typeface="Wingdings" pitchFamily="2" charset="2"/>
              <a:buChar char="Ø"/>
            </a:pPr>
            <a:r>
              <a:rPr lang="pl-PL" sz="1400" b="1" dirty="0" smtClean="0">
                <a:latin typeface="Garamond" panose="02020404030301010803" pitchFamily="18" charset="0"/>
              </a:rPr>
              <a:t>szkoleń, doradztwa, działań informacyjnych (jako działań uzupełniających), dotyczących elastycznych form pracy.</a:t>
            </a:r>
            <a:endParaRPr lang="pl-PL" sz="1400" b="1" dirty="0" smtClean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pic>
        <p:nvPicPr>
          <p:cNvPr id="13" name="Symbol zastępczy zawartości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9662"/>
            <a:ext cx="3048000" cy="2030730"/>
          </a:xfrm>
        </p:spPr>
      </p:pic>
    </p:spTree>
    <p:extLst>
      <p:ext uri="{BB962C8B-B14F-4D97-AF65-F5344CB8AC3E}">
        <p14:creationId xmlns:p14="http://schemas.microsoft.com/office/powerpoint/2010/main" val="41813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163564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Garamond" panose="02020404030301010803" pitchFamily="18" charset="0"/>
              </a:rPr>
              <a:t>Działanie 2.1 </a:t>
            </a:r>
            <a:r>
              <a:rPr lang="pl-PL" sz="2400" dirty="0">
                <a:latin typeface="Garamond" panose="02020404030301010803" pitchFamily="18" charset="0"/>
              </a:rPr>
              <a:t>Zwiększanie zdolności zatrudnieniowej osób pozostających bez zatrudnienia oraz osób poszukujących pracy, przy wykorzystaniu aktywnej polityki rynku pracy oraz wspieranie mobilności zasobów </a:t>
            </a:r>
            <a:r>
              <a:rPr lang="pl-PL" sz="2400" dirty="0" smtClean="0">
                <a:latin typeface="Garamond" panose="02020404030301010803" pitchFamily="18" charset="0"/>
              </a:rPr>
              <a:t>pracy RPOWP 2014-2020</a:t>
            </a:r>
            <a:endParaRPr lang="pl-PL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2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1238" indent="-2281238"/>
            <a:r>
              <a:rPr lang="pl-PL" sz="1600" b="1" dirty="0" smtClean="0">
                <a:latin typeface="Garamond" panose="02020404030301010803" pitchFamily="18" charset="0"/>
              </a:rPr>
              <a:t>Tryb pozakonkursowy</a:t>
            </a:r>
          </a:p>
          <a:p>
            <a:pPr marL="2281238" indent="-2281238"/>
            <a:r>
              <a:rPr lang="pl-PL" sz="1600" b="1" dirty="0" smtClean="0">
                <a:latin typeface="Garamond" panose="02020404030301010803" pitchFamily="18" charset="0"/>
              </a:rPr>
              <a:t>Cel szczegółowy działania </a:t>
            </a:r>
            <a:r>
              <a:rPr lang="pl-PL" sz="1600" dirty="0" smtClean="0">
                <a:latin typeface="Garamond" panose="02020404030301010803" pitchFamily="18" charset="0"/>
              </a:rPr>
              <a:t>- Zwiększenie aktywności i mobilności zawodowej oraz zdolności do zatrudnienia osób bezrobotnych, poszukujących pracy i nieaktywnych zawodowo</a:t>
            </a:r>
          </a:p>
          <a:p>
            <a:pPr marL="2281238" indent="-2281238"/>
            <a:endParaRPr lang="pl-PL" sz="800" dirty="0" smtClean="0">
              <a:latin typeface="Garamond" panose="02020404030301010803" pitchFamily="18" charset="0"/>
            </a:endParaRPr>
          </a:p>
          <a:p>
            <a:pPr marL="1258888" indent="-1257300">
              <a:buNone/>
            </a:pPr>
            <a:r>
              <a:rPr lang="pl-PL" sz="1600" b="1" dirty="0" smtClean="0">
                <a:latin typeface="Garamond" panose="02020404030301010803" pitchFamily="18" charset="0"/>
              </a:rPr>
              <a:t>Typ projektu </a:t>
            </a:r>
            <a:r>
              <a:rPr lang="pl-PL" sz="1600" dirty="0">
                <a:latin typeface="Garamond" panose="02020404030301010803" pitchFamily="18" charset="0"/>
              </a:rPr>
              <a:t>- Instrumenty i usługi rynku pracy obejmujące działania aktywizujące wymienione </a:t>
            </a:r>
            <a:r>
              <a:rPr lang="pl-PL" sz="1600" dirty="0" smtClean="0">
                <a:latin typeface="Garamond" panose="02020404030301010803" pitchFamily="18" charset="0"/>
              </a:rPr>
              <a:t/>
            </a:r>
            <a:br>
              <a:rPr lang="pl-PL" sz="1600" dirty="0" smtClean="0">
                <a:latin typeface="Garamond" panose="02020404030301010803" pitchFamily="18" charset="0"/>
              </a:rPr>
            </a:br>
            <a:r>
              <a:rPr lang="pl-PL" sz="1600" dirty="0" smtClean="0">
                <a:latin typeface="Garamond" panose="02020404030301010803" pitchFamily="18" charset="0"/>
              </a:rPr>
              <a:t>w </a:t>
            </a:r>
            <a:r>
              <a:rPr lang="pl-PL" sz="1600" dirty="0">
                <a:latin typeface="Garamond" panose="02020404030301010803" pitchFamily="18" charset="0"/>
              </a:rPr>
              <a:t>ustawie z dnia 20 </a:t>
            </a:r>
            <a:r>
              <a:rPr lang="pl-PL" sz="1600" dirty="0" smtClean="0">
                <a:latin typeface="Garamond" panose="02020404030301010803" pitchFamily="18" charset="0"/>
              </a:rPr>
              <a:t>kwietnia 2004 </a:t>
            </a:r>
            <a:r>
              <a:rPr lang="pl-PL" sz="1600" dirty="0">
                <a:latin typeface="Garamond" panose="02020404030301010803" pitchFamily="18" charset="0"/>
              </a:rPr>
              <a:t>r. o promocji zatrudnienia i instytucjach rynku pracy, </a:t>
            </a:r>
            <a:r>
              <a:rPr lang="pl-PL" sz="1600" dirty="0" smtClean="0">
                <a:latin typeface="Garamond" panose="02020404030301010803" pitchFamily="18" charset="0"/>
              </a:rPr>
              <a:t/>
            </a:r>
            <a:br>
              <a:rPr lang="pl-PL" sz="1600" dirty="0" smtClean="0">
                <a:latin typeface="Garamond" panose="02020404030301010803" pitchFamily="18" charset="0"/>
              </a:rPr>
            </a:br>
            <a:r>
              <a:rPr lang="pl-PL" sz="1600" dirty="0" smtClean="0">
                <a:latin typeface="Garamond" panose="02020404030301010803" pitchFamily="18" charset="0"/>
              </a:rPr>
              <a:t>z </a:t>
            </a:r>
            <a:r>
              <a:rPr lang="pl-PL" sz="1600" dirty="0">
                <a:latin typeface="Garamond" panose="02020404030301010803" pitchFamily="18" charset="0"/>
              </a:rPr>
              <a:t>wyłączeniem robót publicznych</a:t>
            </a:r>
            <a:r>
              <a:rPr lang="pl-PL" sz="1600" dirty="0" smtClean="0">
                <a:latin typeface="Garamond" panose="02020404030301010803" pitchFamily="18" charset="0"/>
              </a:rPr>
              <a:t>.</a:t>
            </a:r>
          </a:p>
          <a:p>
            <a:pPr indent="1588">
              <a:buNone/>
            </a:pPr>
            <a:endParaRPr lang="pl-PL" sz="1600" dirty="0" smtClean="0">
              <a:latin typeface="Garamond" panose="02020404030301010803" pitchFamily="18" charset="0"/>
            </a:endParaRPr>
          </a:p>
          <a:p>
            <a:pPr indent="1588">
              <a:buNone/>
            </a:pPr>
            <a:r>
              <a:rPr lang="pl-PL" sz="1600" dirty="0" smtClean="0">
                <a:latin typeface="Garamond" panose="02020404030301010803" pitchFamily="18" charset="0"/>
              </a:rPr>
              <a:t>Alokacja </a:t>
            </a:r>
            <a:r>
              <a:rPr lang="pl-PL" sz="1600" dirty="0">
                <a:latin typeface="Garamond" panose="02020404030301010803" pitchFamily="18" charset="0"/>
              </a:rPr>
              <a:t>RPOWP na lata 2014-2020 </a:t>
            </a:r>
            <a:r>
              <a:rPr lang="pl-PL" sz="1600" dirty="0" smtClean="0">
                <a:latin typeface="Garamond" panose="02020404030301010803" pitchFamily="18" charset="0"/>
              </a:rPr>
              <a:t>- projekty </a:t>
            </a:r>
            <a:r>
              <a:rPr lang="pl-PL" sz="1600" dirty="0">
                <a:latin typeface="Garamond" panose="02020404030301010803" pitchFamily="18" charset="0"/>
              </a:rPr>
              <a:t>pozakonkursowe </a:t>
            </a:r>
            <a:r>
              <a:rPr lang="pl-PL" sz="1600" dirty="0" smtClean="0">
                <a:latin typeface="Garamond" panose="02020404030301010803" pitchFamily="18" charset="0"/>
              </a:rPr>
              <a:t>PUP </a:t>
            </a:r>
            <a:r>
              <a:rPr lang="pl-PL" sz="1600" b="1" dirty="0" smtClean="0">
                <a:latin typeface="Garamond" panose="02020404030301010803" pitchFamily="18" charset="0"/>
              </a:rPr>
              <a:t>27,9 mln euro</a:t>
            </a:r>
            <a:r>
              <a:rPr lang="pl-PL" sz="1600" dirty="0" smtClean="0">
                <a:latin typeface="Garamond" panose="02020404030301010803" pitchFamily="18" charset="0"/>
              </a:rPr>
              <a:t>.</a:t>
            </a:r>
          </a:p>
          <a:p>
            <a:pPr indent="1588">
              <a:buNone/>
            </a:pPr>
            <a:endParaRPr lang="pl-PL" sz="1600" dirty="0">
              <a:latin typeface="Garamond" panose="02020404030301010803" pitchFamily="18" charset="0"/>
            </a:endParaRPr>
          </a:p>
          <a:p>
            <a:pPr indent="1588">
              <a:buNone/>
            </a:pPr>
            <a:r>
              <a:rPr lang="pl-PL" sz="1600" dirty="0" smtClean="0">
                <a:latin typeface="Garamond" panose="02020404030301010803" pitchFamily="18" charset="0"/>
              </a:rPr>
              <a:t>W ramach niniejszego typu projektu zostały przeprowadzone </a:t>
            </a:r>
            <a:r>
              <a:rPr lang="pl-PL" sz="1600" b="1" dirty="0" smtClean="0">
                <a:latin typeface="Garamond" panose="02020404030301010803" pitchFamily="18" charset="0"/>
              </a:rPr>
              <a:t>3 </a:t>
            </a:r>
            <a:r>
              <a:rPr lang="pl-PL" sz="1600" dirty="0" smtClean="0">
                <a:latin typeface="Garamond" panose="02020404030301010803" pitchFamily="18" charset="0"/>
              </a:rPr>
              <a:t>nabory projektów pozakonkursowych PUP.</a:t>
            </a:r>
            <a:endParaRPr lang="pl-PL" sz="1600" dirty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pl-PL" b="1" dirty="0" smtClean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85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naborów</a:t>
            </a:r>
            <a:endParaRPr lang="pl-PL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79747"/>
              </p:ext>
            </p:extLst>
          </p:nvPr>
        </p:nvGraphicFramePr>
        <p:xfrm>
          <a:off x="467544" y="1056526"/>
          <a:ext cx="8136904" cy="27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3456384"/>
              </a:tblGrid>
              <a:tr h="50711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Informacje dotyczące naboru projektów pozakonkursowych PUP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Nabór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Alokacja w ramach naboru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2015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16 448 100,00 zł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2016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12 688 690,74 zł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2017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17 277 637,00 zł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4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naborów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01332"/>
              </p:ext>
            </p:extLst>
          </p:nvPr>
        </p:nvGraphicFramePr>
        <p:xfrm>
          <a:off x="467543" y="802383"/>
          <a:ext cx="7992888" cy="376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2160240"/>
                <a:gridCol w="2304256"/>
              </a:tblGrid>
              <a:tr h="473223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Wskaźniki w ramach rozstrzygniętego naboru w 2015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Wskaźniki produktu 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wartości założone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wartości osiągnięte</a:t>
                      </a:r>
                    </a:p>
                  </a:txBody>
                  <a:tcPr/>
                </a:tc>
              </a:tr>
              <a:tr h="46686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bezrobotnych, w tym długotrwale bezrobotnych,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764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745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długotrwale bezrobotnych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031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z niepełnosprawnościami objętych wsparciem w programie (C)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w wieku 50 lat i więcej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446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o niskich kwalifikacjach objętych wsparciem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508808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osób, które otrzymały bezzwrotne środki na podjęcie działalności gospodarczej w programie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72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203848" y="195486"/>
            <a:ext cx="5516917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Ogólne informacje dotyczące naboru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38268" y="802382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b="1" dirty="0" smtClean="0"/>
          </a:p>
          <a:p>
            <a:pPr algn="ctr">
              <a:defRPr/>
            </a:pPr>
            <a:endParaRPr lang="pl-PL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338966"/>
              </p:ext>
            </p:extLst>
          </p:nvPr>
        </p:nvGraphicFramePr>
        <p:xfrm>
          <a:off x="539551" y="802383"/>
          <a:ext cx="7920880" cy="341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5"/>
                <a:gridCol w="216024"/>
                <a:gridCol w="4248471"/>
              </a:tblGrid>
              <a:tr h="712332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Wskaźniki w ramach rozstrzygniętego naboru w 2015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71233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Wskaźniki rezultatu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Liczba osób ogółem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wartości osiągnięte</a:t>
                      </a:r>
                    </a:p>
                  </a:txBody>
                  <a:tcPr/>
                </a:tc>
              </a:tr>
              <a:tr h="50880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 pracujących, łącznie z prowadzącymi działalność na własny rachunek, po opuszczeniu programu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l-PL" sz="16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50880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osób, które uzyskały kwalifikacje po opuszczeniu programu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l-PL" sz="16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560953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utworzonych miejsc pracy w ramach udzielonych z EFS środków na podjęcie działalności gospodarczej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l-PL" sz="16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0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1812</TotalTime>
  <Words>1919</Words>
  <Application>Microsoft Office PowerPoint</Application>
  <PresentationFormat>Pokaz na ekranie (16:9)</PresentationFormat>
  <Paragraphs>407</Paragraphs>
  <Slides>33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9" baseType="lpstr">
      <vt:lpstr>Arial</vt:lpstr>
      <vt:lpstr>Calibri</vt:lpstr>
      <vt:lpstr>Garamond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  …i zapraszamy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Łącka-Bakun Karolina</dc:creator>
  <cp:lastModifiedBy>Hubert Ostapowicz</cp:lastModifiedBy>
  <cp:revision>286</cp:revision>
  <cp:lastPrinted>2017-04-18T12:00:14Z</cp:lastPrinted>
  <dcterms:created xsi:type="dcterms:W3CDTF">2015-04-01T09:29:50Z</dcterms:created>
  <dcterms:modified xsi:type="dcterms:W3CDTF">2017-04-26T08:51:05Z</dcterms:modified>
</cp:coreProperties>
</file>