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365" r:id="rId14"/>
    <p:sldId id="318" r:id="rId15"/>
    <p:sldId id="319" r:id="rId16"/>
    <p:sldId id="320" r:id="rId17"/>
    <p:sldId id="321" r:id="rId18"/>
    <p:sldId id="276" r:id="rId19"/>
    <p:sldId id="322" r:id="rId20"/>
    <p:sldId id="323" r:id="rId21"/>
    <p:sldId id="324" r:id="rId22"/>
    <p:sldId id="296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277" r:id="rId33"/>
    <p:sldId id="334" r:id="rId34"/>
    <p:sldId id="308" r:id="rId35"/>
    <p:sldId id="335" r:id="rId36"/>
    <p:sldId id="316" r:id="rId37"/>
    <p:sldId id="336" r:id="rId38"/>
    <p:sldId id="317" r:id="rId39"/>
    <p:sldId id="337" r:id="rId40"/>
    <p:sldId id="338" r:id="rId41"/>
    <p:sldId id="340" r:id="rId42"/>
    <p:sldId id="341" r:id="rId43"/>
    <p:sldId id="339" r:id="rId44"/>
    <p:sldId id="342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3" r:id="rId53"/>
    <p:sldId id="351" r:id="rId54"/>
    <p:sldId id="352" r:id="rId55"/>
    <p:sldId id="278" r:id="rId56"/>
    <p:sldId id="343" r:id="rId57"/>
    <p:sldId id="279" r:id="rId58"/>
    <p:sldId id="354" r:id="rId59"/>
    <p:sldId id="293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6" r:id="rId71"/>
    <p:sldId id="269" r:id="rId72"/>
    <p:sldId id="367" r:id="rId73"/>
    <p:sldId id="294" r:id="rId74"/>
    <p:sldId id="368" r:id="rId75"/>
    <p:sldId id="369" r:id="rId76"/>
    <p:sldId id="370" r:id="rId77"/>
    <p:sldId id="280" r:id="rId78"/>
    <p:sldId id="371" r:id="rId79"/>
    <p:sldId id="309" r:id="rId80"/>
    <p:sldId id="372" r:id="rId81"/>
    <p:sldId id="373" r:id="rId82"/>
    <p:sldId id="374" r:id="rId83"/>
    <p:sldId id="281" r:id="rId84"/>
    <p:sldId id="375" r:id="rId85"/>
    <p:sldId id="282" r:id="rId86"/>
    <p:sldId id="376" r:id="rId87"/>
    <p:sldId id="283" r:id="rId88"/>
    <p:sldId id="377" r:id="rId89"/>
    <p:sldId id="378" r:id="rId90"/>
    <p:sldId id="379" r:id="rId91"/>
    <p:sldId id="380" r:id="rId92"/>
    <p:sldId id="381" r:id="rId93"/>
    <p:sldId id="382" r:id="rId94"/>
    <p:sldId id="383" r:id="rId95"/>
    <p:sldId id="384" r:id="rId96"/>
    <p:sldId id="385" r:id="rId97"/>
    <p:sldId id="386" r:id="rId98"/>
    <p:sldId id="387" r:id="rId99"/>
    <p:sldId id="388" r:id="rId100"/>
    <p:sldId id="389" r:id="rId101"/>
    <p:sldId id="391" r:id="rId102"/>
    <p:sldId id="302" r:id="rId103"/>
    <p:sldId id="392" r:id="rId104"/>
    <p:sldId id="395" r:id="rId105"/>
    <p:sldId id="396" r:id="rId106"/>
    <p:sldId id="397" r:id="rId107"/>
    <p:sldId id="398" r:id="rId108"/>
    <p:sldId id="399" r:id="rId109"/>
    <p:sldId id="400" r:id="rId110"/>
    <p:sldId id="271" r:id="rId111"/>
    <p:sldId id="406" r:id="rId112"/>
    <p:sldId id="393" r:id="rId113"/>
    <p:sldId id="394" r:id="rId114"/>
    <p:sldId id="298" r:id="rId115"/>
    <p:sldId id="401" r:id="rId116"/>
    <p:sldId id="300" r:id="rId117"/>
    <p:sldId id="402" r:id="rId118"/>
    <p:sldId id="290" r:id="rId119"/>
    <p:sldId id="405" r:id="rId120"/>
    <p:sldId id="303" r:id="rId121"/>
    <p:sldId id="403" r:id="rId122"/>
    <p:sldId id="411" r:id="rId123"/>
    <p:sldId id="304" r:id="rId124"/>
    <p:sldId id="305" r:id="rId125"/>
    <p:sldId id="306" r:id="rId126"/>
    <p:sldId id="307" r:id="rId127"/>
    <p:sldId id="410" r:id="rId128"/>
    <p:sldId id="274" r:id="rId129"/>
    <p:sldId id="312" r:id="rId130"/>
    <p:sldId id="313" r:id="rId131"/>
    <p:sldId id="314" r:id="rId132"/>
    <p:sldId id="407" r:id="rId133"/>
    <p:sldId id="315" r:id="rId134"/>
    <p:sldId id="408" r:id="rId135"/>
    <p:sldId id="409" r:id="rId13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70" autoAdjust="0"/>
  </p:normalViewPr>
  <p:slideViewPr>
    <p:cSldViewPr>
      <p:cViewPr>
        <p:scale>
          <a:sx n="81" d="100"/>
          <a:sy n="81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AAF3B3-80B1-4DD9-887B-5969D07D8C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4AE9-D727-40E5-92F6-C3BBA1C3149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23C11-73B4-4A4F-B2D9-3959EA27986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AC3B-5513-455E-AD00-2E538B4CE2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1BA3A3-2139-495D-B302-3884B95CE8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84D2-B88F-4FBB-98DF-132A3CB552A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3FE6A6-8D39-4602-96BC-F595184E386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8C6A1E-94BE-4494-8D38-968566AA3C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50C970-507B-4D8C-AC4F-4025CA54942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D062-D68D-423C-A1D3-10C3EBC83F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D37C7F-B655-41E6-9D68-042D6AC31C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53CA-0AEE-42BC-B9CA-7E72D7780D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CB17055-EE05-4AAA-B0B0-621AEBCBC72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80F0C4-868E-44A1-8D64-CB4B363E4A2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0" r:id="rId2"/>
    <p:sldLayoutId id="2147483903" r:id="rId3"/>
    <p:sldLayoutId id="2147483904" r:id="rId4"/>
    <p:sldLayoutId id="2147483905" r:id="rId5"/>
    <p:sldLayoutId id="2147483899" r:id="rId6"/>
    <p:sldLayoutId id="2147483906" r:id="rId7"/>
    <p:sldLayoutId id="2147483898" r:id="rId8"/>
    <p:sldLayoutId id="2147483907" r:id="rId9"/>
    <p:sldLayoutId id="2147483897" r:id="rId10"/>
    <p:sldLayoutId id="2147483908" r:id="rId11"/>
    <p:sldLayoutId id="2147483896" r:id="rId12"/>
    <p:sldLayoutId id="214748390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0716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4147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7918450" cy="3960813"/>
          </a:xfrm>
        </p:spPr>
        <p:txBody>
          <a:bodyPr/>
          <a:lstStyle/>
          <a:p>
            <a:pPr eaLnBrk="1" hangingPunct="1"/>
            <a:r>
              <a:rPr lang="pl-PL" altLang="pl-PL" b="1" cap="none" smtClean="0"/>
              <a:t>Pogłębiona analiza sytuacji bezrobotnych osób młodych na lubuskim rynku pracy</a:t>
            </a:r>
            <a:r>
              <a:rPr lang="pl-PL" altLang="pl-PL" sz="4800" cap="none" smtClean="0"/>
              <a:t> </a:t>
            </a:r>
            <a:r>
              <a:rPr lang="pl-PL" altLang="pl-PL" sz="4800" b="1" cap="none" smtClean="0"/>
              <a:t/>
            </a:r>
            <a:br>
              <a:rPr lang="pl-PL" altLang="pl-PL" sz="4800" b="1" cap="none" smtClean="0"/>
            </a:br>
            <a:r>
              <a:rPr lang="pl-PL" altLang="pl-PL" sz="4800" b="1" cap="none" smtClean="0"/>
              <a:t/>
            </a:r>
            <a:br>
              <a:rPr lang="pl-PL" altLang="pl-PL" sz="4800" b="1" cap="none" smtClean="0"/>
            </a:br>
            <a:r>
              <a:rPr lang="pl-PL" altLang="pl-PL" sz="2200" cap="none" smtClean="0"/>
              <a:t>CELE, PRZEBIEG BADANIA, WNIOSKI I REKOMENDACJE</a:t>
            </a:r>
            <a:br>
              <a:rPr lang="pl-PL" altLang="pl-PL" sz="2200" cap="none" smtClean="0"/>
            </a:br>
            <a:endParaRPr lang="pl-PL" altLang="pl-PL" sz="2200" cap="none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797425"/>
            <a:ext cx="6440488" cy="841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2000" b="1" smtClean="0"/>
              <a:t>Wykonawca:</a:t>
            </a:r>
            <a:endParaRPr lang="pl-PL" altLang="pl-PL" sz="2000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000" smtClean="0"/>
              <a:t>Fundacja Obserwatorium Społeczne „Inter Alia”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28775"/>
            <a:ext cx="8229600" cy="5040313"/>
          </a:xfrm>
        </p:spPr>
        <p:txBody>
          <a:bodyPr>
            <a:normAutofit/>
          </a:bodyPr>
          <a:lstStyle/>
          <a:p>
            <a:pPr marL="320040" indent="-32004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200" b="1" dirty="0" smtClean="0"/>
              <a:t>metoda </a:t>
            </a:r>
            <a:r>
              <a:rPr lang="pl-PL" altLang="pl-PL" sz="2200" b="1" dirty="0"/>
              <a:t>ankietowa </a:t>
            </a:r>
            <a:r>
              <a:rPr lang="pl-PL" altLang="pl-PL" sz="2200" dirty="0"/>
              <a:t>przy wykorzystaniu kwestionariusza ankiety do samodzielnego wypełnienia (grupa bezrobotnych</a:t>
            </a:r>
            <a:r>
              <a:rPr lang="pl-PL" altLang="pl-PL" sz="2200" dirty="0" smtClean="0"/>
              <a:t>);</a:t>
            </a:r>
          </a:p>
          <a:p>
            <a:pPr marL="388620" indent="-3429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200" dirty="0"/>
          </a:p>
          <a:p>
            <a:pPr marL="320040" indent="-32004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200" b="1" dirty="0"/>
              <a:t>metoda wywiadu </a:t>
            </a:r>
            <a:r>
              <a:rPr lang="pl-PL" altLang="pl-PL" sz="2200" dirty="0"/>
              <a:t>przy wykorzystaniu techniki badawczej CATI i narzędzi badawczych w postaci skryptu wywiadu (grupa pracodawców</a:t>
            </a:r>
            <a:r>
              <a:rPr lang="pl-PL" altLang="pl-PL" sz="2200" dirty="0" smtClean="0"/>
              <a:t>);</a:t>
            </a:r>
          </a:p>
          <a:p>
            <a:pPr marL="388620" indent="-3429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200" dirty="0"/>
          </a:p>
          <a:p>
            <a:pPr marL="320040" indent="-32004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200" b="1" dirty="0"/>
              <a:t>metoda analizy danych zastanych </a:t>
            </a:r>
            <a:r>
              <a:rPr lang="pl-PL" altLang="pl-PL" sz="2200" dirty="0"/>
              <a:t>z wykorzystaniem analizy typu </a:t>
            </a:r>
            <a:r>
              <a:rPr lang="pl-PL" altLang="pl-PL" sz="2200" i="1" dirty="0" err="1"/>
              <a:t>desk</a:t>
            </a:r>
            <a:r>
              <a:rPr lang="pl-PL" altLang="pl-PL" sz="2200" i="1" dirty="0"/>
              <a:t> </a:t>
            </a:r>
            <a:r>
              <a:rPr lang="pl-PL" altLang="pl-PL" sz="2200" i="1" dirty="0" err="1"/>
              <a:t>research</a:t>
            </a:r>
            <a:r>
              <a:rPr lang="pl-PL" altLang="pl-PL" sz="2200" i="1" dirty="0"/>
              <a:t> </a:t>
            </a:r>
            <a:r>
              <a:rPr lang="pl-PL" altLang="pl-PL" sz="2200" dirty="0"/>
              <a:t>(efektywność zatrudnieniowa form wsparcia wymienionych w </a:t>
            </a:r>
            <a:r>
              <a:rPr lang="pl-PL" altLang="pl-PL" sz="2200" dirty="0" smtClean="0"/>
              <a:t>Ustawie);</a:t>
            </a:r>
          </a:p>
          <a:p>
            <a:pPr marL="320040" indent="-32004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200" dirty="0"/>
          </a:p>
          <a:p>
            <a:pPr marL="320040" indent="-32004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200" b="1" dirty="0"/>
              <a:t>metoda wywiadu </a:t>
            </a:r>
            <a:r>
              <a:rPr lang="pl-PL" altLang="pl-PL" sz="2200" dirty="0"/>
              <a:t>przy wykorzystaniu techniki wywiadu grupowego opartego o scenariusz wywiadu (uczniowie </a:t>
            </a:r>
            <a:r>
              <a:rPr lang="pl-PL" altLang="pl-PL" sz="2200" dirty="0" smtClean="0"/>
              <a:t/>
            </a:r>
            <a:br>
              <a:rPr lang="pl-PL" altLang="pl-PL" sz="2200" dirty="0" smtClean="0"/>
            </a:br>
            <a:r>
              <a:rPr lang="pl-PL" altLang="pl-PL" sz="2200" dirty="0" smtClean="0"/>
              <a:t>i </a:t>
            </a:r>
            <a:r>
              <a:rPr lang="pl-PL" altLang="pl-PL" sz="2200" dirty="0"/>
              <a:t>studenci).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altLang="pl-PL" sz="2800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Metody i techniki badawcze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z="2500" smtClean="0"/>
              <a:t>Badani deklarują najczęściej, że planują skorzystać z: </a:t>
            </a:r>
          </a:p>
          <a:p>
            <a:pPr lvl="1"/>
            <a:r>
              <a:rPr lang="pl-PL" sz="2200" smtClean="0"/>
              <a:t>dofinansowania kosztów stażu pracownika (42,4%), </a:t>
            </a:r>
          </a:p>
          <a:p>
            <a:pPr lvl="1"/>
            <a:r>
              <a:rPr lang="pl-PL" sz="2200" smtClean="0"/>
              <a:t>z refundacji kosztów utworzenia stanowiska pracy (36,8%) oraz </a:t>
            </a:r>
          </a:p>
          <a:p>
            <a:pPr lvl="1"/>
            <a:r>
              <a:rPr lang="pl-PL" sz="2200" smtClean="0"/>
              <a:t>z dofinansowania kosztów związanych ze szkoleniem pracowników (33,7%). </a:t>
            </a:r>
          </a:p>
          <a:p>
            <a:r>
              <a:rPr lang="pl-PL" sz="2500" smtClean="0"/>
              <a:t>Z odpowiedzi badanych wynika, że najmniejszym zainteresowaniem cieszyć się będą: </a:t>
            </a:r>
          </a:p>
          <a:p>
            <a:pPr lvl="1"/>
            <a:r>
              <a:rPr lang="pl-PL" sz="2200" smtClean="0"/>
              <a:t>granty na telepracę (3,9%), </a:t>
            </a:r>
          </a:p>
          <a:p>
            <a:pPr lvl="1"/>
            <a:r>
              <a:rPr lang="pl-PL" sz="2200" smtClean="0"/>
              <a:t>roboty publiczne (5,3%) oraz </a:t>
            </a:r>
          </a:p>
          <a:p>
            <a:pPr lvl="1"/>
            <a:r>
              <a:rPr lang="pl-PL" sz="2200" smtClean="0"/>
              <a:t>świadczenia aktywizacyjne (5,9%).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552450" indent="-552450" algn="ctr">
              <a:lnSpc>
                <a:spcPct val="90000"/>
              </a:lnSpc>
              <a:buFont typeface="Wingdings" pitchFamily="2" charset="2"/>
              <a:buNone/>
            </a:pPr>
            <a:r>
              <a:rPr lang="pl-PL" sz="3600" b="1" smtClean="0"/>
              <a:t>Porównanie sposobów definiowania barier i oczekiwań w zakresie aktywności zawodowej przez młode osoby bezrobotne oraz pracodawców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300" smtClean="0"/>
              <a:t>Bariery utrudniające i uniemożliwiające zatrudnianie młodych osób według pracodawców i młodych bezrobotnych (%).</a:t>
            </a:r>
            <a:r>
              <a:rPr lang="pl-PL" altLang="pl-PL" sz="2400" smtClean="0"/>
              <a:t> </a:t>
            </a:r>
            <a:endParaRPr lang="pl-PL" altLang="pl-PL" sz="4000" smtClean="0"/>
          </a:p>
        </p:txBody>
      </p:sp>
      <p:graphicFrame>
        <p:nvGraphicFramePr>
          <p:cNvPr id="34978" name="Group 162"/>
          <p:cNvGraphicFramePr>
            <a:graphicFrameLocks noGrp="1"/>
          </p:cNvGraphicFramePr>
          <p:nvPr/>
        </p:nvGraphicFramePr>
        <p:xfrm>
          <a:off x="684213" y="2060575"/>
          <a:ext cx="7775575" cy="33718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7750"/>
                <a:gridCol w="1227137"/>
                <a:gridCol w="1684338"/>
                <a:gridCol w="1836737"/>
                <a:gridCol w="1979613"/>
              </a:tblGrid>
              <a:tr h="1223963">
                <a:tc grid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doświadczenia zawodowego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wykształcenia kierunkowego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zbyt wysokie oczekiwania płacowe kandydatów/ zbyt niskie wynagrodzenie oferowane przez pracodawców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pracodawcy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utrudnia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45,2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43,5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49,7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bezrobotni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65,1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69,4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56,8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3816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pracodawcy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uniemożliwia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7,9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12,6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9,0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bezrobotni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24,6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18,0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11,1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0" name="pole tekstowe 39"/>
          <p:cNvSpPr txBox="1"/>
          <p:nvPr/>
        </p:nvSpPr>
        <p:spPr>
          <a:xfrm>
            <a:off x="684213" y="5516563"/>
            <a:ext cx="18970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700" smtClean="0"/>
              <a:t>Brak doświadczenia zawodowego jako barierę utrudniającą zatrudnienie i podjęcie aktywności zawodowej wskazało 45,2% pracodawców oraz 65,1% młodych bezrobotnych osób.</a:t>
            </a:r>
          </a:p>
          <a:p>
            <a:pPr>
              <a:lnSpc>
                <a:spcPct val="80000"/>
              </a:lnSpc>
            </a:pPr>
            <a:r>
              <a:rPr lang="pl-PL" sz="1700" smtClean="0"/>
              <a:t>Jako barierę uniemożliwiającą definiuje brak doświadczenia zawodowego 7,9% pracodawców i 24,6% bezrobotnych młodych osób.</a:t>
            </a:r>
          </a:p>
          <a:p>
            <a:pPr>
              <a:lnSpc>
                <a:spcPct val="80000"/>
              </a:lnSpc>
            </a:pPr>
            <a:r>
              <a:rPr lang="pl-PL" sz="1700" smtClean="0"/>
              <a:t>Brak wykształcenia kierunkowego za barierę utrudniającą zatrudnienie i podjęcie aktywności zawodowej wskazało 43,5% pracodawców oraz 69,4% młodych bezrobotnych osób. </a:t>
            </a:r>
          </a:p>
          <a:p>
            <a:pPr>
              <a:lnSpc>
                <a:spcPct val="80000"/>
              </a:lnSpc>
            </a:pPr>
            <a:r>
              <a:rPr lang="pl-PL" sz="1700" smtClean="0"/>
              <a:t>Jako barierę uniemożliwiającą definiuje brak wykształcenia kierunkowego 12,6% pracodawców i 18% bezrobotnych młodych osób.</a:t>
            </a:r>
          </a:p>
          <a:p>
            <a:pPr>
              <a:lnSpc>
                <a:spcPct val="80000"/>
              </a:lnSpc>
            </a:pPr>
            <a:r>
              <a:rPr lang="pl-PL" sz="1700" smtClean="0"/>
              <a:t>49,7% przedsiębiorców uważa, że zbyt wysokie oczekiwania finansowe potencjalnych pracowników stanowią barierę utrudniającą ich zatrudnienie. Z kolei 56,8% bezrobotnych młodych osób uważa, że to zbyt niskie wynagrodzenia oferowane przez pracodawców stanowią barierę utrudniającą podjęcie aktywności zawodowej.</a:t>
            </a:r>
          </a:p>
          <a:p>
            <a:pPr>
              <a:lnSpc>
                <a:spcPct val="80000"/>
              </a:lnSpc>
            </a:pPr>
            <a:r>
              <a:rPr lang="pl-PL" sz="1700" smtClean="0"/>
              <a:t>Jako barierę uniemożliwiającą zatrudnienie i podjęcie aktywności zawodowej kwestie związane z wynagrodzeniami postrzega 9% pracodawców i 11,1% bezrobotnych młodych osób.</a:t>
            </a:r>
          </a:p>
          <a:p>
            <a:pPr>
              <a:lnSpc>
                <a:spcPct val="80000"/>
              </a:lnSpc>
            </a:pPr>
            <a:endParaRPr lang="pl-PL" sz="1700" smtClean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300" smtClean="0"/>
              <a:t>Plany pracodawców dotyczące skorzystania z wybranych form wsparcia (%).</a:t>
            </a:r>
            <a:r>
              <a:rPr lang="pl-PL" sz="1400" smtClean="0"/>
              <a:t> </a:t>
            </a:r>
          </a:p>
        </p:txBody>
      </p:sp>
      <p:pic>
        <p:nvPicPr>
          <p:cNvPr id="155653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557338"/>
            <a:ext cx="6697663" cy="4972050"/>
          </a:xfrm>
          <a:ln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300" smtClean="0"/>
              <a:t>Plany młodych bezrobotnych dotyczące skorzystania z wybranych form wsparcia (%).</a:t>
            </a:r>
            <a:r>
              <a:rPr lang="pl-PL" sz="1400" smtClean="0"/>
              <a:t> </a:t>
            </a:r>
          </a:p>
        </p:txBody>
      </p:sp>
      <p:pic>
        <p:nvPicPr>
          <p:cNvPr id="156676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8525" y="1628775"/>
            <a:ext cx="7345363" cy="4883150"/>
          </a:xfrm>
          <a:noFill/>
          <a:ln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100" smtClean="0"/>
              <a:t>Ponad 42% pracodawców deklaruje chęć skorzystania z dofinansowania kosztów staży, natomiast niemal 55% młodych osób bezrobotnych chciałoby skorzystać ze staży. </a:t>
            </a:r>
          </a:p>
          <a:p>
            <a:pPr>
              <a:lnSpc>
                <a:spcPct val="80000"/>
              </a:lnSpc>
            </a:pPr>
            <a:r>
              <a:rPr lang="pl-PL" sz="2100" smtClean="0"/>
              <a:t>Odnotowano niski poziom zainteresowania obu grup pracami interwencyjnymi (12% u pracodawców oraz 11% u młodych osób bezrobotnych).</a:t>
            </a:r>
          </a:p>
          <a:p>
            <a:pPr>
              <a:lnSpc>
                <a:spcPct val="80000"/>
              </a:lnSpc>
            </a:pPr>
            <a:r>
              <a:rPr lang="pl-PL" sz="2100" smtClean="0"/>
              <a:t>Zainteresowanie robotami publicznymi zadeklarowało 5,5% pracodawców oraz 6,5% młodych osób bezrobotnych). </a:t>
            </a:r>
          </a:p>
          <a:p>
            <a:pPr>
              <a:lnSpc>
                <a:spcPct val="80000"/>
              </a:lnSpc>
            </a:pPr>
            <a:r>
              <a:rPr lang="pl-PL" sz="2100" smtClean="0"/>
              <a:t>Wśród pracodawców zainteresowanie szkoleniami deklarowało niemal 13% natomiast wśród młodych osób bezrobotnych niemal 50% badanych. </a:t>
            </a:r>
          </a:p>
          <a:p>
            <a:pPr>
              <a:lnSpc>
                <a:spcPct val="80000"/>
              </a:lnSpc>
            </a:pPr>
            <a:r>
              <a:rPr lang="pl-PL" sz="2100" smtClean="0"/>
              <a:t>Niespełna 13% pracodawców chciałoby skorzystać z możliwości upowszechniania swoich ogłoszeń, natomiast zainteresowanych skorzystaniem z takich informacji jest 72% młodych osób bezrobotnych. </a:t>
            </a:r>
          </a:p>
          <a:p>
            <a:pPr>
              <a:lnSpc>
                <a:spcPct val="80000"/>
              </a:lnSpc>
            </a:pPr>
            <a:endParaRPr lang="pl-PL" sz="2100" smtClean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800" smtClean="0"/>
              <a:t>Ocena pracodawców dotycząca dopasowania wsparcia do ich potrzeb (%).</a:t>
            </a:r>
            <a:endParaRPr lang="pl-PL" smtClean="0"/>
          </a:p>
        </p:txBody>
      </p:sp>
      <p:pic>
        <p:nvPicPr>
          <p:cNvPr id="158724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363" y="1628775"/>
            <a:ext cx="7845425" cy="4716463"/>
          </a:xfrm>
          <a:noFill/>
          <a:ln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800" smtClean="0"/>
              <a:t>Plany młodych bezrobotnych dotyczące skorzystania z wybranych form wsparcia (%).</a:t>
            </a:r>
            <a:endParaRPr lang="pl-PL" sz="4000" smtClean="0"/>
          </a:p>
        </p:txBody>
      </p:sp>
      <p:pic>
        <p:nvPicPr>
          <p:cNvPr id="159748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628775"/>
            <a:ext cx="7848600" cy="4718050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z="2500" smtClean="0"/>
              <a:t>W przypadku osób bezrobotnych 55% deklaruje, że otrzymywane wsparcie odpowiada ich potrzebom, natomiast wśród pracodawców taką opinię wygłasza nieco ponad 38% badanych. </a:t>
            </a:r>
          </a:p>
          <a:p>
            <a:r>
              <a:rPr lang="pl-PL" sz="2500" smtClean="0"/>
              <a:t>Ponad 33% młodych osób bezrobotnych nie potrafi ocenić czy otrzymywane wsparcie odpowiada ich potrzebom, natomiast wśród pracodawców takiej odpowiedzi udzieliło nieco ponad 13%.</a:t>
            </a:r>
          </a:p>
          <a:p>
            <a:r>
              <a:rPr lang="pl-PL" sz="2500" smtClean="0"/>
              <a:t>48% pracodawców oraz blisko 12% młodych bezrobotnych osób deklaruje, że otrzymywana przez nie pomoc nie odpowiada ich potrzebom.</a:t>
            </a:r>
          </a:p>
          <a:p>
            <a:endParaRPr lang="pl-PL" sz="25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Próba badawcza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200" dirty="0"/>
              <a:t>Grupa </a:t>
            </a:r>
            <a:r>
              <a:rPr lang="pl-PL" altLang="pl-PL" sz="2200" dirty="0" smtClean="0"/>
              <a:t>367 </a:t>
            </a:r>
            <a:r>
              <a:rPr lang="pl-PL" altLang="pl-PL" sz="2200" dirty="0"/>
              <a:t>młodych osób </a:t>
            </a:r>
            <a:r>
              <a:rPr lang="pl-PL" altLang="pl-PL" sz="2200" dirty="0" smtClean="0"/>
              <a:t>bezrobotnych do 25 roku życia;</a:t>
            </a:r>
            <a:endParaRPr lang="pl-PL" altLang="pl-PL" sz="2200" dirty="0"/>
          </a:p>
          <a:p>
            <a:pPr marL="320040" indent="-32004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200" dirty="0"/>
          </a:p>
          <a:p>
            <a:pPr marL="320040" indent="-32004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200" dirty="0"/>
              <a:t>Grupa 355 przedsiębiorstw zatrudniających więcej niż 9 pracowników;</a:t>
            </a:r>
          </a:p>
          <a:p>
            <a:pPr marL="320040" indent="-32004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200" dirty="0"/>
          </a:p>
          <a:p>
            <a:pPr marL="320040" indent="-32004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200" dirty="0"/>
              <a:t>Trzy grupy panelowe obejmujące studentów ostatnich lat studiów pierwszego i drugiego stopnia oraz uczniów ostatniej klasy szkoły ponadgimnazjalnej</a:t>
            </a:r>
          </a:p>
          <a:p>
            <a:pPr marL="320040" indent="-32004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200" dirty="0" smtClean="0"/>
          </a:p>
          <a:p>
            <a:pPr marL="320040" indent="-32004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200" dirty="0" smtClean="0"/>
              <a:t>Dane </a:t>
            </a:r>
            <a:r>
              <a:rPr lang="pl-PL" altLang="pl-PL" sz="2200" dirty="0"/>
              <a:t>zastane dotyczące efektywności zatrudnieniowej różnych form aktywizacji w województwie </a:t>
            </a:r>
            <a:r>
              <a:rPr lang="pl-PL" altLang="pl-PL" sz="2200" dirty="0" smtClean="0"/>
              <a:t>lubuskim;</a:t>
            </a:r>
          </a:p>
          <a:p>
            <a:pPr marL="320040" indent="-32004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200" dirty="0" smtClean="0"/>
          </a:p>
          <a:p>
            <a:pPr marL="320040" indent="-32004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l-PL" altLang="pl-PL" sz="2200" dirty="0"/>
          </a:p>
          <a:p>
            <a:pPr marL="609600" indent="-6096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altLang="pl-PL" sz="24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pl-PL" altLang="pl-PL" sz="2000" smtClean="0"/>
              <a:t>Zgodnie z oczekiwaniami, materiał empiryczny zgromadzony podczas trzech dyskusji panelowych dostarczył danych potwierdzających zróżnicowanie w zakresie oceny szans i zagrożeń na rynku pracy ze względu na etap kształcenia.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pl-PL" altLang="pl-PL" sz="2000" smtClean="0"/>
              <a:t>Istotne różnice wystąpiły zarówno w ocenie szans i trudności, jakich spodziewają się badani po wejściu na rynek pracy oraz wyobrażeń na temat swojej przyszłości zawodowej.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pl-PL" altLang="pl-PL" sz="2000" smtClean="0"/>
              <a:t>Należy zwrócić uwagę na względnie spójny poziom wiedzy i zakres oczekiwań dotyczących pomocy ze strony publicznych instytucji rynku pracy, bez względu na etap kształcenia. 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Studenci/uczniowie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4400" b="1" smtClean="0"/>
              <a:t>Efektywność zatrudnieniowa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800" smtClean="0"/>
              <a:t>Wybrane formy aktywizacji w latach 2011-2013 w województwie lubuskim (%).</a:t>
            </a:r>
          </a:p>
        </p:txBody>
      </p:sp>
      <p:pic>
        <p:nvPicPr>
          <p:cNvPr id="153604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28775"/>
            <a:ext cx="7416800" cy="4878388"/>
          </a:xfrm>
          <a:noFill/>
          <a:ln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W okresie ostatnich trzech lat w największym stopniu wzrosła popularność staży, z 21,3% w 2011 roku do 41,6% w 2013 roku .</a:t>
            </a:r>
          </a:p>
          <a:p>
            <a:r>
              <a:rPr lang="pl-PL" smtClean="0"/>
              <a:t>Najbardziej zmalała popularność prac społecznie użytecznych, z 51,2% w 2011 roku do 17,2% w roku 2013.</a:t>
            </a:r>
          </a:p>
          <a:p>
            <a:r>
              <a:rPr lang="pl-PL" smtClean="0"/>
              <a:t>Udział procentowy pozostałych form nie zmienił się w sposób istotny.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Efektywność zatrudnieniowa aktywnych form przeciwdziałania bezrobociu w powiatach województwa lubuskiego w 2013 roku (%).</a:t>
            </a:r>
          </a:p>
        </p:txBody>
      </p:sp>
      <p:pic>
        <p:nvPicPr>
          <p:cNvPr id="39939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73238"/>
            <a:ext cx="7924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684213" y="6602413"/>
            <a:ext cx="18970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Najniższy poziom efektywności zatrudnieniowej osiągnięty został w powiecie żarskim i wyniósł 40%.</a:t>
            </a:r>
          </a:p>
          <a:p>
            <a:r>
              <a:rPr lang="pl-PL" smtClean="0"/>
              <a:t>Najwyższy poziom efektywności zatrudnieniowej osiągnięty został w powiecie słubickim i wyniósł 72,8%.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Porównanie efektywności zatrudnieniowej ogółem i w kategorii osób bezrobotnych do 25 roku życia (%).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39750" y="1773238"/>
          <a:ext cx="8353425" cy="44640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392749"/>
                <a:gridCol w="1855612"/>
                <a:gridCol w="2105063"/>
              </a:tblGrid>
              <a:tr h="1377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Formy aktywizacji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Efektywność zatrudnieniowa ogółem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Efektywność </a:t>
                      </a:r>
                      <a:r>
                        <a:rPr lang="pl-PL" sz="1000" dirty="0">
                          <a:effectLst/>
                        </a:rPr>
                        <a:t>zatrudnieniowa w kategorii osób do 25 roku życia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noFill/>
                  </a:tcPr>
                </a:tc>
              </a:tr>
              <a:tr h="3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szkolenie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45,22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45,99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</a:tr>
              <a:tr h="3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staż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59,23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62,38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</a:tr>
              <a:tr h="3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przygotowanie zawodowe w miejscu pracy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</a:tr>
              <a:tr h="3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prace interwencyjne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71,51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81,57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</a:tr>
              <a:tr h="3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roboty publiczne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51,83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67,35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</a:tr>
              <a:tr h="3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prace społecznie użyteczne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19,59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26,57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</a:tr>
              <a:tr h="3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poradnictwo indywidualne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27,56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41,17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</a:tr>
              <a:tr h="330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szkolenie w klubie pracy w zakresie aktywnego poszukiwania pracy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18,44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20,25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</a:tr>
              <a:tr h="3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zajęcia aktywizacyjne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16,96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26,89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593725" y="6308725"/>
            <a:ext cx="43926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 na podstawie raportów </a:t>
            </a:r>
            <a:r>
              <a:rPr lang="pl-PL" sz="1050" dirty="0" err="1"/>
              <a:t>MPiPS</a:t>
            </a:r>
            <a:r>
              <a:rPr lang="pl-PL" sz="1050" dirty="0"/>
              <a:t> oraz WUP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500" smtClean="0"/>
              <a:t>Efektywność zatrudnieniowa każdej z wymienionych form jest wyższa w kategorii bezrobotnych do 25 roku życia. </a:t>
            </a:r>
          </a:p>
          <a:p>
            <a:pPr>
              <a:lnSpc>
                <a:spcPct val="90000"/>
              </a:lnSpc>
            </a:pPr>
            <a:r>
              <a:rPr lang="pl-PL" sz="2500" smtClean="0"/>
              <a:t>Znaczącą różnicę widać w przypadku: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efektywności zatrudnieniowej robót publicznych (15,52%),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poradnictwa indywidualnego (13,61%) oraz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prac interwencyjnych (10,06%). </a:t>
            </a:r>
          </a:p>
          <a:p>
            <a:pPr>
              <a:lnSpc>
                <a:spcPct val="90000"/>
              </a:lnSpc>
            </a:pPr>
            <a:r>
              <a:rPr lang="pl-PL" sz="2500" smtClean="0"/>
              <a:t>Nieznaczną różnicę procentową odnotowano w przypadku: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szkoleń (0,77%) oraz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zajęć w klubie pracy w zakresie aktywnego poszukiwania pracy (1,81%). 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Osoby bezrobotne do 25 roku życia uczestniczące w aktywnych programach rynku pracy w województwie lubuskim w 2013 roku.</a:t>
            </a:r>
          </a:p>
        </p:txBody>
      </p:sp>
      <p:graphicFrame>
        <p:nvGraphicFramePr>
          <p:cNvPr id="39990" name="Group 54"/>
          <p:cNvGraphicFramePr>
            <a:graphicFrameLocks noGrp="1"/>
          </p:cNvGraphicFramePr>
          <p:nvPr/>
        </p:nvGraphicFramePr>
        <p:xfrm>
          <a:off x="900113" y="1844675"/>
          <a:ext cx="7200900" cy="41005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05137"/>
                <a:gridCol w="830263"/>
                <a:gridCol w="930275"/>
                <a:gridCol w="1038225"/>
                <a:gridCol w="1397000"/>
              </a:tblGrid>
              <a:tr h="179546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pl-PL" altLang="pl-PL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pl-PL" altLang="pl-PL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Formy aktywizacji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pl-PL" altLang="pl-PL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pl-PL" altLang="pl-PL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Udział w formie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pl-PL" altLang="pl-PL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pl-PL" altLang="pl-PL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Ukończenie udziału w formie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Podjęcie pracy w trakcie lub po ukończeniu formy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pl-PL" altLang="pl-PL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Efektywność zatrudnieniowa (%)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horzOverflow="overflow"/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szkolenie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523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511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235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45,99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staż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3220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2919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1821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62,38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przygotowanie zawodowe w miejscu pracy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prace interwencyjne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299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293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239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81,57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roboty publiczne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67,35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prace społecznie użyteczne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145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143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26,57</a:t>
                      </a:r>
                      <a:endParaRPr kumimoji="0" lang="pl-PL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712" marR="66712" marT="0" marB="0" anchor="ctr" horzOverflow="overflow"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900113" y="6021388"/>
            <a:ext cx="43926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 na podstawie raportów </a:t>
            </a:r>
            <a:r>
              <a:rPr lang="pl-PL" sz="1050" dirty="0" err="1"/>
              <a:t>MPiPS</a:t>
            </a:r>
            <a:r>
              <a:rPr lang="pl-PL" sz="1050" dirty="0"/>
              <a:t> oraz WUP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mtClean="0"/>
              <a:t>Najwyższą efektywność zatrudnieniową w przypadku osób bezrobotnych do 25 roku życia w 2013 roku odnotowano w przypadku: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prac interwencyjnych (81,57%), 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robót publicznych (67,35%) oraz 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staży (62,38%). </a:t>
            </a:r>
          </a:p>
          <a:p>
            <a:pPr>
              <a:lnSpc>
                <a:spcPct val="90000"/>
              </a:lnSpc>
            </a:pPr>
            <a:r>
              <a:rPr lang="pl-PL" smtClean="0"/>
              <a:t>Natomiast najniższą efektywność zatrudnieniową w przypadku: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szkoleń (45,99%) oraz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prac społecznie użytecznych (26,57%).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Wyniki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Tw Cen MT" pitchFamily="34" charset="-18"/>
              <a:buAutoNum type="arabicPeriod"/>
            </a:pPr>
            <a:r>
              <a:rPr lang="pl-PL" altLang="pl-PL" smtClean="0"/>
              <a:t>Bezrobotne osoby młode do 25 roku życia</a:t>
            </a:r>
          </a:p>
          <a:p>
            <a:pPr marL="514350" indent="-514350" eaLnBrk="1" hangingPunct="1">
              <a:buFont typeface="Tw Cen MT" pitchFamily="34" charset="-18"/>
              <a:buAutoNum type="arabicPeriod"/>
            </a:pPr>
            <a:r>
              <a:rPr lang="pl-PL" altLang="pl-PL" smtClean="0"/>
              <a:t>Pracodawcy</a:t>
            </a:r>
          </a:p>
          <a:p>
            <a:pPr marL="514350" indent="-514350" eaLnBrk="1" hangingPunct="1">
              <a:buFont typeface="Tw Cen MT" pitchFamily="34" charset="-18"/>
              <a:buAutoNum type="arabicPeriod"/>
            </a:pPr>
            <a:r>
              <a:rPr lang="pl-PL" altLang="pl-PL" smtClean="0"/>
              <a:t>Uczniowie i studenci</a:t>
            </a:r>
          </a:p>
          <a:p>
            <a:pPr marL="514350" indent="-514350" eaLnBrk="1" hangingPunct="1">
              <a:buFont typeface="Tw Cen MT" pitchFamily="34" charset="-18"/>
              <a:buAutoNum type="arabicPeriod"/>
            </a:pPr>
            <a:r>
              <a:rPr lang="pl-PL" altLang="pl-PL" smtClean="0"/>
              <a:t>Efektywność zatrudnieniowa form wsparcia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Osoby bezrobotne do 25 roku życia uczestniczące w aktywnych programach rynku pracy w województwie lubuskim w 2013 roku.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188" y="1989138"/>
          <a:ext cx="8281987" cy="31686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43802"/>
                <a:gridCol w="833168"/>
                <a:gridCol w="1070034"/>
                <a:gridCol w="1066720"/>
                <a:gridCol w="1543763"/>
                <a:gridCol w="1424500"/>
              </a:tblGrid>
              <a:tr h="1792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Formy aktywizacji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Udział w formie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Ukończenie udziału w formie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Podjęcie pracy w trakcie lub po ukończeniu formy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Rozpoczęcie szkolenia lub zajęć aktywizacyjnych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Efektywność </a:t>
                      </a:r>
                      <a:r>
                        <a:rPr lang="pl-PL" sz="1000" dirty="0">
                          <a:effectLst/>
                        </a:rPr>
                        <a:t>zatrudnieniowa (%)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>
                    <a:noFill/>
                  </a:tcPr>
                </a:tc>
              </a:tr>
              <a:tr h="35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poradnictwo indywidualne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5858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2412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409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592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41,17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</a:tr>
              <a:tr h="659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szkolenie w klubie pracy w zakresie aktywnego poszukiwania pracy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81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79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16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20,25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</a:tr>
              <a:tr h="35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zajęcia aktywizacyjne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1164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1153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310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15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26,89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44" marR="67244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611188" y="5227638"/>
            <a:ext cx="4392612" cy="252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 na podstawie raportów </a:t>
            </a:r>
            <a:r>
              <a:rPr lang="pl-PL" sz="1050" dirty="0" err="1"/>
              <a:t>MPiPS</a:t>
            </a:r>
            <a:r>
              <a:rPr lang="pl-PL" sz="1050" dirty="0"/>
              <a:t> oraz WUP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Najwyższą efektywność zatrudnieniową w przypadku osób bezrobotnych do 25 roku życia w 2013 roku odnotowano w przypadku:</a:t>
            </a:r>
          </a:p>
          <a:p>
            <a:pPr lvl="1"/>
            <a:r>
              <a:rPr lang="pl-PL" smtClean="0"/>
              <a:t>Poradnictwa indywidualnego (41,17%), </a:t>
            </a:r>
          </a:p>
          <a:p>
            <a:r>
              <a:rPr lang="pl-PL" smtClean="0"/>
              <a:t>Natomiast najniższą efektywność zatrudnieniową w przypadku:</a:t>
            </a:r>
          </a:p>
          <a:p>
            <a:pPr lvl="1"/>
            <a:r>
              <a:rPr lang="pl-PL" smtClean="0"/>
              <a:t>szkoleń w klubie pracy w zakresie aktywnego poszukiwania pracy (20,25%) oraz </a:t>
            </a:r>
          </a:p>
          <a:p>
            <a:pPr lvl="1"/>
            <a:r>
              <a:rPr lang="pl-PL" smtClean="0"/>
              <a:t>zajęć aktywizacyjnych (26,89%).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4400" b="1" smtClean="0"/>
              <a:t>Wnioski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Wnioski - Młodzi bezrobotni</a:t>
            </a:r>
          </a:p>
        </p:txBody>
      </p:sp>
      <p:sp>
        <p:nvSpPr>
          <p:cNvPr id="4" name="Prostokąt 3"/>
          <p:cNvSpPr/>
          <p:nvPr/>
        </p:nvSpPr>
        <p:spPr>
          <a:xfrm>
            <a:off x="539750" y="1595438"/>
            <a:ext cx="8208963" cy="4710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200" dirty="0"/>
              <a:t>1. </a:t>
            </a:r>
            <a:r>
              <a:rPr lang="pl-PL" sz="1200" b="1" dirty="0"/>
              <a:t>Od publicznych służby zatrudnienia młodzi bezrobotni oczekują przede wszystkim wsparcia pozafinansowego, deklarując zainteresowanie</a:t>
            </a:r>
            <a:r>
              <a:rPr lang="pl-PL" sz="1200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stażami,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szkoleniami oraz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ofertą informacyjną dotyczących dostępnych ofert pracy. </a:t>
            </a:r>
          </a:p>
          <a:p>
            <a:pPr algn="just">
              <a:defRPr/>
            </a:pPr>
            <a:endParaRPr lang="pl-PL" sz="1200" dirty="0"/>
          </a:p>
          <a:p>
            <a:pPr algn="just">
              <a:defRPr/>
            </a:pPr>
            <a:r>
              <a:rPr lang="pl-PL" sz="1200" dirty="0"/>
              <a:t>2. </a:t>
            </a:r>
            <a:r>
              <a:rPr lang="pl-PL" sz="1200" b="1" dirty="0"/>
              <a:t>Większość respondentów deklarowała zadowolenie ze wsparcia otrzymanego od publicznych służb zatrudnienia</a:t>
            </a:r>
            <a:r>
              <a:rPr lang="pl-PL" sz="1200" dirty="0"/>
              <a:t>. </a:t>
            </a:r>
          </a:p>
          <a:p>
            <a:pPr algn="just">
              <a:defRPr/>
            </a:pPr>
            <a:endParaRPr lang="pl-PL" sz="1200" dirty="0"/>
          </a:p>
          <a:p>
            <a:pPr algn="just">
              <a:defRPr/>
            </a:pPr>
            <a:r>
              <a:rPr lang="pl-PL" sz="1200" dirty="0"/>
              <a:t>3. </a:t>
            </a:r>
            <a:r>
              <a:rPr lang="pl-PL" sz="1200" b="1" dirty="0"/>
              <a:t>Poziom wiedzy młodych bezrobotnych osób na temat dostępnych i oferowanych przez publiczne służby zatrudnienia jest zróżnicowany ze względu na konkretne instytucje. Wyższy jego poziom odnotowany został w przypadku wiedzy na temat</a:t>
            </a:r>
            <a:r>
              <a:rPr lang="pl-PL" sz="1200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Powiatowych Urzędów Pracy,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Wojewódzkiego Urzędu Pracy czy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Ochotniczych Hufców Pracy.</a:t>
            </a:r>
          </a:p>
          <a:p>
            <a:pPr algn="just">
              <a:defRPr/>
            </a:pPr>
            <a:endParaRPr lang="pl-PL" sz="1200" dirty="0"/>
          </a:p>
          <a:p>
            <a:pPr algn="just">
              <a:defRPr/>
            </a:pPr>
            <a:r>
              <a:rPr lang="pl-PL" sz="1200" dirty="0"/>
              <a:t>4. </a:t>
            </a:r>
            <a:r>
              <a:rPr lang="pl-PL" sz="1200" b="1" dirty="0"/>
              <a:t>Najczęściej wskazywano doświadczenia w korzystaniu z</a:t>
            </a:r>
            <a:r>
              <a:rPr lang="pl-PL" sz="1200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informacji o ofertach pracy,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informacji o stażach czy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skierowania do pracy u konkretnego pracodawcy. </a:t>
            </a:r>
          </a:p>
          <a:p>
            <a:pPr algn="just">
              <a:defRPr/>
            </a:pPr>
            <a:endParaRPr lang="pl-PL" sz="1200" dirty="0"/>
          </a:p>
          <a:p>
            <a:pPr algn="just">
              <a:defRPr/>
            </a:pPr>
            <a:r>
              <a:rPr lang="pl-PL" sz="1200" dirty="0"/>
              <a:t>5. </a:t>
            </a:r>
            <a:r>
              <a:rPr lang="pl-PL" sz="1200" b="1" dirty="0"/>
              <a:t>Najważniejszych barier w podjęciu aktywności zarobkowej badani upatrują w</a:t>
            </a:r>
            <a:r>
              <a:rPr lang="pl-PL" sz="1200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braku odpowiedniego wykształcenia,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zbyt małym doświadczeniu zawodowym oraz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w zbyt małej liczbie ofert pracy. 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00075" y="1457325"/>
            <a:ext cx="8064500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1200" dirty="0"/>
              <a:t>1. </a:t>
            </a:r>
            <a:r>
              <a:rPr lang="pl-PL" sz="1200" b="1" dirty="0"/>
              <a:t>Największych utrudnień w zatrudnianiu młodych bezrobotnych osób pracodawcy upatrują w: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braku u kandydatów motywacji do pracy, 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braku umiejętności uczenia się czy 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wysokich oczekiwaniach płacowych. </a:t>
            </a:r>
          </a:p>
          <a:p>
            <a:pPr algn="just">
              <a:defRPr/>
            </a:pPr>
            <a:endParaRPr lang="pl-PL" sz="1200" dirty="0"/>
          </a:p>
          <a:p>
            <a:pPr algn="just">
              <a:defRPr/>
            </a:pPr>
            <a:r>
              <a:rPr lang="pl-PL" sz="1200" dirty="0"/>
              <a:t>2. </a:t>
            </a:r>
            <a:r>
              <a:rPr lang="pl-PL" sz="1200" b="1" dirty="0"/>
              <a:t>Zdecydowana większość przedsiębiorców oczekiwałaby od publicznych służb zatrudnienia przede wszystkim wsparcia finansowego. Najczęściej w tym kontekście wymieniano: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dofinansowania lub refundację kosztów związanych ze stażami, 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z utworzeniem nowego stanowiska pracy czy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szkoleniem. </a:t>
            </a:r>
          </a:p>
          <a:p>
            <a:pPr algn="just">
              <a:defRPr/>
            </a:pPr>
            <a:endParaRPr lang="pl-PL" sz="1200" dirty="0"/>
          </a:p>
          <a:p>
            <a:pPr algn="just">
              <a:defRPr/>
            </a:pPr>
            <a:r>
              <a:rPr lang="pl-PL" sz="1200" dirty="0"/>
              <a:t>3. </a:t>
            </a:r>
            <a:r>
              <a:rPr lang="pl-PL" sz="1200" b="1" dirty="0"/>
              <a:t>Poziom wiedzy pracodawców na temat instytucji i zakresu wsparcia, jakie mogą otrzymać jest wyraźnie zróżnicowany. Wyższy poziom wiedzy zauważyć można w przypadku tych instytucji i form wsparcia, z których według deklaracji respondenci korzystali lub zamierzają skorzystać. Wymienić w tym kontekście należy przede wszystkim takie instytucje :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Powiatowe Urzędy Pracy, 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Wojewódzki Urząd Pracy oraz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agencje zatrudnienia. </a:t>
            </a:r>
          </a:p>
          <a:p>
            <a:pPr algn="just">
              <a:defRPr/>
            </a:pPr>
            <a:endParaRPr lang="pl-PL" sz="1200" dirty="0"/>
          </a:p>
          <a:p>
            <a:pPr algn="just">
              <a:defRPr/>
            </a:pPr>
            <a:r>
              <a:rPr lang="pl-PL" sz="1200" dirty="0"/>
              <a:t>4. </a:t>
            </a:r>
            <a:r>
              <a:rPr lang="pl-PL" sz="1200" b="1" dirty="0"/>
              <a:t>Wśród znanych pracodawcom form wsparcia należy wskazać: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możliwość dofinansowania kosztów staży i szkoleń, 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upowszechnienia ogłoszenia o pracy, 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refundację kosztów utworzenia stanowiska pracy czy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kosztów związanych z zatrudnieniem pracownika. </a:t>
            </a:r>
          </a:p>
          <a:p>
            <a:pPr algn="just">
              <a:defRPr/>
            </a:pPr>
            <a:endParaRPr lang="pl-PL" sz="1200" dirty="0"/>
          </a:p>
          <a:p>
            <a:pPr algn="just">
              <a:defRPr/>
            </a:pPr>
            <a:r>
              <a:rPr lang="pl-PL" sz="1200" dirty="0"/>
              <a:t>5. </a:t>
            </a:r>
            <a:r>
              <a:rPr lang="pl-PL" sz="1200" b="1" dirty="0"/>
              <a:t>W przyszłości wzrosnąć może zainteresowanie i stopień korzystania przede wszystkim z takich form wsparcia jak: 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dofinansowanie kosztów szkolenia pracowników oraz 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refundacja kosztów utworzenia stanowiska pracy.</a:t>
            </a:r>
          </a:p>
        </p:txBody>
      </p:sp>
      <p:sp>
        <p:nvSpPr>
          <p:cNvPr id="45059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Wnioski – Pracodawcy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Wnioski – Przyszli absolwenci</a:t>
            </a:r>
          </a:p>
        </p:txBody>
      </p:sp>
      <p:sp>
        <p:nvSpPr>
          <p:cNvPr id="4" name="Prostokąt 3"/>
          <p:cNvSpPr/>
          <p:nvPr/>
        </p:nvSpPr>
        <p:spPr>
          <a:xfrm>
            <a:off x="531813" y="1557338"/>
            <a:ext cx="828040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400" b="1" dirty="0"/>
              <a:t> </a:t>
            </a:r>
            <a:endParaRPr lang="pl-PL" sz="1400" dirty="0"/>
          </a:p>
          <a:p>
            <a:pPr marL="285750" indent="-285750">
              <a:buFont typeface="+mj-lt"/>
              <a:buAutoNum type="arabicPeriod"/>
              <a:defRPr/>
            </a:pPr>
            <a:r>
              <a:rPr lang="pl-PL" sz="1200" dirty="0"/>
              <a:t>Należy zwrócić uwagę na względnie spójny poziom wiedzy i zakres oczekiwań dotyczących pomocy ze strony publicznych instytucji rynku pracy, bez względu na etap kształcenia.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pl-PL" sz="1200" dirty="0"/>
          </a:p>
          <a:p>
            <a:pPr marL="285750" indent="-285750">
              <a:buFont typeface="+mj-lt"/>
              <a:buAutoNum type="arabicPeriod"/>
              <a:defRPr/>
            </a:pPr>
            <a:r>
              <a:rPr lang="pl-PL" sz="1200" dirty="0"/>
              <a:t>Studenci ostatnich lat studiów II stopnia charakteryzują się pełnym obaw nastawieniem do swojej przyszłości na rynku pracy. Dotychczasowe doświadczenia zawodowe nie pozwalają im patrzeć z nadzieją w przyszłość. Nie towarzyszy temu jednak aktywna postawa zmierzająca do poprawy własnej sytuacji.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pl-PL" sz="1200" dirty="0"/>
          </a:p>
          <a:p>
            <a:pPr marL="285750" indent="-285750">
              <a:buFont typeface="+mj-lt"/>
              <a:buAutoNum type="arabicPeriod"/>
              <a:defRPr/>
            </a:pPr>
            <a:r>
              <a:rPr lang="pl-PL" sz="1200" dirty="0"/>
              <a:t>W przypadku studentów ostatnich lat studiów I stopnia wyraźnie zaznacza się przekonanie o względnie korzystnej sytuacji osób kończących studia zawodowe. Upatrują oni swoich szans w zajmowaniu się w przyszłości takimi dziedzinami, które gwarantują zapotrzebowanie na ich pracę.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pl-PL" sz="1200" dirty="0"/>
          </a:p>
          <a:p>
            <a:pPr marL="285750" indent="-285750">
              <a:buFont typeface="+mj-lt"/>
              <a:buAutoNum type="arabicPeriod"/>
              <a:defRPr/>
            </a:pPr>
            <a:r>
              <a:rPr lang="pl-PL" sz="1200" dirty="0"/>
              <a:t>Uczniów ostatnich klas szkół ponadgimnazjalnych charakteryzuje dość sceptyczna postawa wobec przyszłości na rynku pracy. Choć większość z nich planuje kontynuowanie nauki, dostrzegają oni także inne możliwości np. założenie własnej działalności gospodarczej lub wyjazd za granicę.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pl-PL" sz="1200" dirty="0"/>
          </a:p>
          <a:p>
            <a:pPr marL="285750" indent="-285750">
              <a:buFont typeface="+mj-lt"/>
              <a:buAutoNum type="arabicPeriod"/>
              <a:defRPr/>
            </a:pPr>
            <a:r>
              <a:rPr lang="pl-PL" sz="1200" dirty="0"/>
              <a:t>W każdej z badanych grup panuje przekonanie o tym, że korzystanie z pomocy publicznych służb zatrudnienia jest raczej ostatecznością. Nie postrzegają oni wsparcia oferowanego przez instytucje rynku pracy jako czegoś, co zasadniczo poprawi sytuację młodych na rynku pracy. O swoją przyszłość zawodową wolą zadbać sami, korzystając z dostępnych im form poszukiwania pracy oraz zdobywania doświadczenia zawodowego.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3200" smtClean="0"/>
              <a:t>Wnioski – Efektywność zatrudnieniowa wybranych form wsparcia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1663" y="1628775"/>
            <a:ext cx="8208962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/>
              <a:t> </a:t>
            </a:r>
            <a:endParaRPr lang="pl-PL" sz="1200" dirty="0"/>
          </a:p>
          <a:p>
            <a:pPr>
              <a:defRPr/>
            </a:pPr>
            <a:r>
              <a:rPr lang="pl-PL" sz="1200" dirty="0"/>
              <a:t>1. W ostatnich latach zmieniła się struktura udziału poszczególnych form aktywizacji w ogóle działań aktywizacyjnych w województwie lubuskim. Znacząco wzrosła popularność staży, co odbyło się kosztem formy jaką są prace społecznie użyteczne. </a:t>
            </a:r>
          </a:p>
          <a:p>
            <a:pPr>
              <a:defRPr/>
            </a:pPr>
            <a:endParaRPr lang="pl-PL" sz="1200" dirty="0"/>
          </a:p>
          <a:p>
            <a:pPr>
              <a:defRPr/>
            </a:pPr>
            <a:r>
              <a:rPr lang="pl-PL" sz="1200" dirty="0"/>
              <a:t>2. Pod względem poziomu ogólnej efektywności zatrudnieniowej wybranych form aktywizacji zawodowej najlepiej wypadają miasto Gorzów Wielkopolski oraz powiat żagański, w których efektywność zatrudnieniowa w czterech z pięciu form aktywizacji jest wyższa niż średnia efektywność dla danej formy w województwie. </a:t>
            </a:r>
          </a:p>
          <a:p>
            <a:pPr>
              <a:defRPr/>
            </a:pPr>
            <a:endParaRPr lang="pl-PL" sz="1200" dirty="0"/>
          </a:p>
          <a:p>
            <a:pPr>
              <a:defRPr/>
            </a:pPr>
            <a:r>
              <a:rPr lang="pl-PL" sz="1200" dirty="0"/>
              <a:t>3. Najsłabiej pod tym względem prezentują się powiaty krośnieński oraz strzelecko-drezdenecki w których efektywność zatrudnieniowa w czterech na pięć form wsparcia jest niższa niż średnia wojewódzka dla danych form aktywizacji. </a:t>
            </a:r>
          </a:p>
          <a:p>
            <a:pPr>
              <a:defRPr/>
            </a:pPr>
            <a:endParaRPr lang="pl-PL" sz="1200" dirty="0"/>
          </a:p>
          <a:p>
            <a:pPr>
              <a:defRPr/>
            </a:pPr>
            <a:r>
              <a:rPr lang="pl-PL" sz="1200" dirty="0"/>
              <a:t>4. Najwięcej, bo w dziewięciu z dwunastu powiatów osiągnięto wynik wyższy niż średnia wojewódzka w przypadku prac interwencyjnych. Najsłabiej pod tym względem wypadają prace społecznie użyteczne, których efektywność zatrudnieniowa wyższa od średniej wojewódzkiej osiągnięta została tylko w dwóch z dwunastu powiatów. </a:t>
            </a:r>
          </a:p>
          <a:p>
            <a:pPr>
              <a:defRPr/>
            </a:pPr>
            <a:endParaRPr lang="pl-PL" sz="1200" dirty="0"/>
          </a:p>
          <a:p>
            <a:pPr>
              <a:defRPr/>
            </a:pPr>
            <a:r>
              <a:rPr lang="pl-PL" sz="1200" dirty="0"/>
              <a:t>5. </a:t>
            </a:r>
            <a:r>
              <a:rPr lang="pl-PL" sz="1200" b="1" dirty="0"/>
              <a:t>Najwyższy poziom efektywności wśród bezrobotnych do 25 roku życia, osiągnięty został w skali województwa w: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przypadku prac interwencyjnych (81%) oraz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robót publicznych (67%). </a:t>
            </a:r>
          </a:p>
          <a:p>
            <a:pPr>
              <a:defRPr/>
            </a:pPr>
            <a:endParaRPr lang="pl-PL" sz="1200" dirty="0"/>
          </a:p>
          <a:p>
            <a:pPr>
              <a:defRPr/>
            </a:pPr>
            <a:r>
              <a:rPr lang="pl-PL" sz="1200" dirty="0"/>
              <a:t>6. </a:t>
            </a:r>
            <a:r>
              <a:rPr lang="pl-PL" sz="1200" b="1" dirty="0"/>
              <a:t>Najniższy poziom efektywności dotyczy natomiast: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szkoleń (20%) oraz 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prac społecznie użytecznych i 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pl-PL" sz="1200" dirty="0"/>
              <a:t>zajęć aktywizacyjnych (po 26%).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altLang="pl-PL" sz="3200" b="1" dirty="0" smtClean="0"/>
              <a:t>Obszary badania, odpowiadające im wnioski i rekomendacje oraz kryteria wyboru </a:t>
            </a:r>
            <a:r>
              <a:rPr lang="pl-PL" altLang="pl-PL" sz="3200" b="1" dirty="0" smtClean="0"/>
              <a:t>projektów.</a:t>
            </a:r>
            <a:endParaRPr lang="pl-PL" sz="3200" b="1" dirty="0" smtClean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dirty="0" smtClean="0"/>
              <a:t>Obszary badania, odpowiadające im wnioski i rekomendacje oraz kryteria wyboru </a:t>
            </a:r>
            <a:r>
              <a:rPr lang="pl-PL" altLang="pl-PL" sz="2000" dirty="0" smtClean="0"/>
              <a:t>projektów.</a:t>
            </a:r>
            <a:r>
              <a:rPr lang="pl-PL" altLang="pl-PL" sz="1600" dirty="0" smtClean="0"/>
              <a:t> </a:t>
            </a:r>
            <a:endParaRPr lang="pl-PL" altLang="pl-PL" sz="1600" dirty="0" smtClean="0"/>
          </a:p>
        </p:txBody>
      </p:sp>
      <p:graphicFrame>
        <p:nvGraphicFramePr>
          <p:cNvPr id="49239" name="Group 87"/>
          <p:cNvGraphicFramePr>
            <a:graphicFrameLocks noGrp="1"/>
          </p:cNvGraphicFramePr>
          <p:nvPr/>
        </p:nvGraphicFramePr>
        <p:xfrm>
          <a:off x="323528" y="1628775"/>
          <a:ext cx="8498210" cy="4777740"/>
        </p:xfrm>
        <a:graphic>
          <a:graphicData uri="http://schemas.openxmlformats.org/drawingml/2006/table">
            <a:tbl>
              <a:tblPr/>
              <a:tblGrid>
                <a:gridCol w="778636"/>
                <a:gridCol w="1063702"/>
                <a:gridCol w="2000345"/>
                <a:gridCol w="2203963"/>
                <a:gridCol w="2451564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Kategorie badanych</a:t>
                      </a:r>
                      <a:endParaRPr kumimoji="0" 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Obszar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Wnioski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Rekomendacje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Kryteria wyboru projektów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Młode osoby bezrobotne do 25 roku życia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"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Bariery uniemożliwiające podjęcie aktywności zawodowej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Wśród najczęściej wskazywanych barier </a:t>
                      </a:r>
                      <a:r>
                        <a:rPr lang="pl-PL" sz="1000" u="sng">
                          <a:latin typeface="Times New Roman"/>
                          <a:ea typeface="Calibri"/>
                          <a:cs typeface="Times New Roman"/>
                        </a:rPr>
                        <a:t>uniemożliwiających</a:t>
                      </a: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 podjęcie aktywności zawodowej znajdują się: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konieczność opieki nad osobą zależną,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brak określonych umiejętności, których oczekują pracodawcy,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oczekiwania pracodawców dotyczące doświadczenia zawodowego,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brak wystarczającej liczby ofert pracy w miejscu zamieszkania, a zwłaszcza brak takich ofert kierowanych do młodych ludzi,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brak środków na dojazdy do pracy, który uniemożliwia zdaniem młodych bezrobotnych podjęcie zatrudnienia.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 celu zredukowania siły oddziaływania barier </a:t>
                      </a:r>
                      <a:r>
                        <a:rPr lang="pl-PL" sz="1000" u="sng">
                          <a:latin typeface="Times New Roman"/>
                          <a:ea typeface="Calibri"/>
                          <a:cs typeface="Times New Roman"/>
                        </a:rPr>
                        <a:t>uniemożliwiających</a:t>
                      </a: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 aktywność zawodową młodych bezrobotnych powinno się wspierać działania mające na celu: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zapewnienie opieki na osobą zależną lub pomoc w tym zakresie,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nabycie umiejętności poszukiwanych przez pracodawców (np. poprzez szkolenia),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nabycie doświadczenia zawodowego oczekiwanego przez pracodawców (np. poprzez praktyki, staże),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dofinansowanie kosztów przejazdu lub zakwaterowania w miejscu pracy lub zapewnienie transportu do miejsca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promowanie pracy zdalnej (niewymagającej obecności w miejscu pracy, umożliwiającej świadczenie pracy z domu).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Projekt zakłada wsparcie w zakresie: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zapewnienia opieki na osobą zależną lub pomoc w tym zakresie (np. zwrot kosztów opieki nad osobą zależną),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nabycia umiejętności poszukiwanych przez pracodawców (np. poprzez szkolenia),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nabycia doświadczenia zawodowego oczekiwanego przez pracodawców (np. poprzez praktyki, staże),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dofinansowania kosztów przejazdu lub zakwaterowania w miejscu pracy lub zapewnienia transportu do miejsca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promowania pracy zdalnej (niewymagającej obecności w miejscu pracy, umożliwiającej świadczenie pracy z domu).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dirty="0" smtClean="0"/>
              <a:t>Obszary badania, odpowiadające im wnioski i rekomendacje oraz kryteria wyboru </a:t>
            </a:r>
            <a:r>
              <a:rPr lang="pl-PL" altLang="pl-PL" sz="2000" dirty="0" smtClean="0"/>
              <a:t>projektów.</a:t>
            </a:r>
            <a:endParaRPr lang="pl-PL" altLang="pl-PL" sz="2000" dirty="0" smtClean="0"/>
          </a:p>
        </p:txBody>
      </p:sp>
      <p:graphicFrame>
        <p:nvGraphicFramePr>
          <p:cNvPr id="52436" name="Group 212"/>
          <p:cNvGraphicFramePr>
            <a:graphicFrameLocks noGrp="1"/>
          </p:cNvGraphicFramePr>
          <p:nvPr/>
        </p:nvGraphicFramePr>
        <p:xfrm>
          <a:off x="539750" y="1628775"/>
          <a:ext cx="8281988" cy="4777740"/>
        </p:xfrm>
        <a:graphic>
          <a:graphicData uri="http://schemas.openxmlformats.org/drawingml/2006/table">
            <a:tbl>
              <a:tblPr/>
              <a:tblGrid>
                <a:gridCol w="758825"/>
                <a:gridCol w="1036638"/>
                <a:gridCol w="1949450"/>
                <a:gridCol w="2374900"/>
                <a:gridCol w="216217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Kategorie badanych</a:t>
                      </a:r>
                      <a:endParaRPr kumimoji="0" 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Obszar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Wnioski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Rekomendacje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Kryteria wyboru projektów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Młode osoby bezrobotne do 25 roku życia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"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Bariery utrudniające podjęcie aktywności zawodowej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Wśród najczęściej wskazywanych barier </a:t>
                      </a:r>
                      <a:r>
                        <a:rPr lang="pl-PL" sz="1000" u="sng">
                          <a:latin typeface="Times New Roman"/>
                          <a:ea typeface="Calibri"/>
                          <a:cs typeface="Times New Roman"/>
                        </a:rPr>
                        <a:t>utrudniających</a:t>
                      </a: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 podjęcie aktywności zawodowej znajdują się: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zbyt niskie lub nieodpowiednie wykształcenie,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oczekiwania pracodawców dotyczące doświadczenia zawodowego,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zbyt mała liczba ofert pracy kierowanych do młodych ludzi,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brak ofert pracy w rejonie miejsca zamieszkania,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brak środków na dojazdy do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brak określonych umiejętności, których oczekują pracodawcy,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oczekiwania dotyczące dyspozycyjności pracownika,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zbyt niskie wynagrodzenie.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Aby zredukować siłę oddziaływania barier </a:t>
                      </a:r>
                      <a:r>
                        <a:rPr lang="pl-PL" sz="1000" u="sng">
                          <a:latin typeface="Times New Roman"/>
                          <a:ea typeface="Calibri"/>
                          <a:cs typeface="Times New Roman"/>
                        </a:rPr>
                        <a:t>utrudniających</a:t>
                      </a: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 aktywność zawodową młodych bezrobotnych powinno się wspierać działania mające na celu: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wspieranie różnych form dokształcania (np. poprzez dofinansowanie nauki),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nabycie umiejętności poszukiwanych przez pracodawców (np. poprzez szkolenia),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nabycie doświadczenia zawodowego oczekiwanego przez pracodawców (np. poprzez praktyki, staże),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zapewnienie dyspozycyjności (zdalne, elastyczne formy zatrudnienia),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dofinansowanie różnych form wsparcia przedsiębiorców, aby odciążyć pracodawcę (co mogłoby przełożyć się na poziom wynagrodzeń),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dofinansowanie kosztów przejazdu lub zakwaterowania w miejscu pracy lub zapewnienie transportu do miejsca pracy..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Projekt zakłada wsparcie w zakresie: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wspierania różnych form dokształcania (np. poprzez dofinansowanie nauki),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nabycia umiejętności poszukiwanych przez pracodawców (np. poprzez szkolenia),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nabycia doświadczenia zawodowego oczekiwanego przez pracodawców (np. poprzez praktyki, staże),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zapewnienia dyspozycyjności (zdalne, elastyczne formy zatrudnienia),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dofinansowania różnych form wsparcia przedsiębiorców, aby odciążyć pracodawcę (co mogłoby przełożyć się na poziom wynagrodzeń),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dofinansowania kosztów przejazdu lub zakwaterowania w miejscu pracy lub zapewnienia transportu do miejsca pracy.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4800" b="1" smtClean="0"/>
              <a:t>Bezrobotne młode osoby do 5 roku życia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16632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dirty="0" smtClean="0"/>
              <a:t>Obszary badania, odpowiadające im wnioski i rekomendacje oraz kryteria wyboru </a:t>
            </a:r>
            <a:r>
              <a:rPr lang="pl-PL" altLang="pl-PL" sz="2000" dirty="0" smtClean="0"/>
              <a:t>projektów.</a:t>
            </a:r>
            <a:endParaRPr lang="pl-PL" altLang="pl-PL" sz="2000" dirty="0" smtClean="0"/>
          </a:p>
        </p:txBody>
      </p:sp>
      <p:graphicFrame>
        <p:nvGraphicFramePr>
          <p:cNvPr id="53339" name="Group 91"/>
          <p:cNvGraphicFramePr>
            <a:graphicFrameLocks noGrp="1"/>
          </p:cNvGraphicFramePr>
          <p:nvPr/>
        </p:nvGraphicFramePr>
        <p:xfrm>
          <a:off x="467544" y="1052736"/>
          <a:ext cx="8281988" cy="5642928"/>
        </p:xfrm>
        <a:graphic>
          <a:graphicData uri="http://schemas.openxmlformats.org/drawingml/2006/table">
            <a:tbl>
              <a:tblPr/>
              <a:tblGrid>
                <a:gridCol w="758825"/>
                <a:gridCol w="896938"/>
                <a:gridCol w="2305050"/>
                <a:gridCol w="2376487"/>
                <a:gridCol w="1944688"/>
              </a:tblGrid>
              <a:tr h="3829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Kategorie badanych</a:t>
                      </a:r>
                      <a:endParaRPr kumimoji="0" 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Obszar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Wnioski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Rekomendacje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Kryteria wyboru projektów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07129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Młode osoby bezrobotne do 25 roku życia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Oczekiwania wobec publicznych służb zatrudnienia w zakresie udzielanego wsparcia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Wśród najczęściej wskazywanych </a:t>
                      </a:r>
                      <a:r>
                        <a:rPr lang="pl-PL" sz="1000" u="sng" dirty="0">
                          <a:latin typeface="Times New Roman"/>
                          <a:ea typeface="Calibri"/>
                          <a:cs typeface="Times New Roman"/>
                        </a:rPr>
                        <a:t>oczekiwań pozafinansowych</a:t>
                      </a: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 znajdują się: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korzystanie z informacji o dostępnych ofertach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możliwość odbycia staży,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szkolenia,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podnoszenie kwalifikacji zawodowych,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skierowania do pracy u konkretnego pracodawcy.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Wśród najczęściej wskazywanych </a:t>
                      </a:r>
                      <a:r>
                        <a:rPr lang="pl-PL" sz="1000" u="sng" dirty="0">
                          <a:latin typeface="Times New Roman"/>
                          <a:ea typeface="Calibri"/>
                          <a:cs typeface="Times New Roman"/>
                        </a:rPr>
                        <a:t>oczekiwań finansowych</a:t>
                      </a: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 znajdują się: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finansowanie kosztów przejazdów do miejsca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stypendia na kontynuowanie nauki,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bonów szkoleniowych, stażowych, zatrudnieniowych i na przesiedlenie,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środki na rozpoczęcie działalności gospodarczej,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pokrycie kosztów pomocy prawnej, konsultacji i doradztwa.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Powinno się realizować </a:t>
                      </a:r>
                      <a:r>
                        <a:rPr lang="pl-PL" sz="1000" b="1" dirty="0">
                          <a:latin typeface="Times New Roman"/>
                          <a:ea typeface="Calibri"/>
                          <a:cs typeface="Times New Roman"/>
                        </a:rPr>
                        <a:t>przede wszystkim</a:t>
                      </a: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 takie działania, które pozwolą spełnić </a:t>
                      </a:r>
                      <a:r>
                        <a:rPr lang="pl-PL" sz="1000" u="sng" dirty="0">
                          <a:latin typeface="Times New Roman"/>
                          <a:ea typeface="Calibri"/>
                          <a:cs typeface="Times New Roman"/>
                        </a:rPr>
                        <a:t>oczekiwania pozafinansowe</a:t>
                      </a: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, w tym dotyczące: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możliwości korzystania z informacji o dostępnych ofertach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możliwości odbywania staży,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możliwości uczestnictwa w szkoleniach,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możliwości podnoszenia kwalifikacji zawodowych,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możliwości otrzymania skierowania do pracy w konkretnego pracodawcy.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Ponadto powinno się realizować </a:t>
                      </a:r>
                      <a:r>
                        <a:rPr lang="pl-PL" sz="1000" b="1" dirty="0">
                          <a:latin typeface="Times New Roman"/>
                          <a:ea typeface="Calibri"/>
                          <a:cs typeface="Times New Roman"/>
                        </a:rPr>
                        <a:t>przede wszystkim</a:t>
                      </a: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 takie działania, które pozwolą spełnić </a:t>
                      </a:r>
                      <a:r>
                        <a:rPr lang="pl-PL" sz="1000" u="sng" dirty="0">
                          <a:latin typeface="Times New Roman"/>
                          <a:ea typeface="Calibri"/>
                          <a:cs typeface="Times New Roman"/>
                        </a:rPr>
                        <a:t>oczekiwania finansowe</a:t>
                      </a: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, w tym: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zapewnienie finansowania lub dofinansowania kosztów przejazdów do miejsca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oferowanie stypendiów na kontynuowanie nauki,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oferowanie bonów szkoleniowych, stażowych, zatrudnieniowych i na przesiedlenie,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zapewnienie środków na rozpoczęcie działalności gospodarczej,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pokrycie kosztów pomocy prawnej, konsultacji i doradztwa.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Projekt zakłada wsparcie w zakresie: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możliwości korzystania z informacji o dostępnych ofertach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możliwości odbywania staży,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możliwości uczestnictwa w szkoleniach,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możliwości podnoszenia kwalifikacji zawodowych,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możliwości otrzymania skierowania do pracy u  konkretnego pracodawcy,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zapewnienia finansowania lub dofinansowania kosztów przejazdów do miejsca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oferowania stypendiów na kontynuowanie nauki,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oferowania bonów szkoleniowych, stażowych, zatrudnieniowych i na przesiedlenie,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zapewnienia środków na rozpoczęcie działalności gospodarczej,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pokrycia kosztów pomocy prawnej, konsultacji i doradztwa.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dirty="0" smtClean="0"/>
              <a:t>Obszary badania, odpowiadające im wnioski i rekomendacje oraz kryteria wyboru </a:t>
            </a:r>
            <a:r>
              <a:rPr lang="pl-PL" altLang="pl-PL" sz="2000" dirty="0" smtClean="0"/>
              <a:t>projektów.</a:t>
            </a:r>
            <a:endParaRPr lang="pl-PL" altLang="pl-PL" sz="2000" dirty="0" smtClean="0"/>
          </a:p>
        </p:txBody>
      </p:sp>
      <p:graphicFrame>
        <p:nvGraphicFramePr>
          <p:cNvPr id="54361" name="Group 89"/>
          <p:cNvGraphicFramePr>
            <a:graphicFrameLocks noGrp="1"/>
          </p:cNvGraphicFramePr>
          <p:nvPr/>
        </p:nvGraphicFramePr>
        <p:xfrm>
          <a:off x="538163" y="1628775"/>
          <a:ext cx="8281987" cy="4538028"/>
        </p:xfrm>
        <a:graphic>
          <a:graphicData uri="http://schemas.openxmlformats.org/drawingml/2006/table">
            <a:tbl>
              <a:tblPr/>
              <a:tblGrid>
                <a:gridCol w="758825"/>
                <a:gridCol w="1036637"/>
                <a:gridCol w="2525713"/>
                <a:gridCol w="1835150"/>
                <a:gridCol w="2125662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Kategorie badanych</a:t>
                      </a:r>
                      <a:endParaRPr kumimoji="0" 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Obszar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Wnioski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Rekomendacje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Kryteria wyboru projektów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14178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Młode osoby bezrobotne do 25 roku życia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Poziom wiedzy na temat zakresu wsparcia wynikającego z Ustawy o promocji zatrudnienia i instytucjach rynku pracy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Znajomość form wsparcia</a:t>
                      </a: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 oferowanych przez instytucje rynku pracy (najlepiej kojarzone w kolejności):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informacje o ofertach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możliwość odbycia stażu,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skierowanie do pracy u konkretnego pracodawcy,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skierowanie na szkolenia podnoszące kwalifikacje zawodowe,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szkolenia z zakresu umiejętności poszukiwania pracy, zajęcia aktywizacyjne,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pomoc przy wyborze odpowiedniego rodzaju pracy lub kierunku szkolenia czy przekwalifikowania,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informacje o zawodach i umiejętnościach poszukiwanych na rynku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przyuczenie do zawodu, przekwalifikowanie.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Warto promować różne formy wsparcia oferowane przez instytucje rynku pracy, by młodzi bezrobotni nie kojarzyli ich głównie z informowaniem o ofertach pracy, staży oraz szkoleń. Warto poszerzyć zakres upowszechnianych informacji o precyzyjne określenie specyfiki działania instytucji i oferowanych przez nie form wsparcia.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Projekt zakłada wsparcie w zakresie realizacji kilku różnych form aktywizacji zawodowej, także tych mniej popularnych np. poprzez łączenie metod.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Projekt zakłada działania zmierzające do poszerzenia wiedzy młodych bezrobotnych osób na temat instytucji rynku pracy i oferowanych przez nie form wsparcia (szkolenia, spotkania informacyjne i doradcze).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dirty="0" smtClean="0"/>
              <a:t>Obszary badania, odpowiadające im wnioski i rekomendacje oraz kryteria wyboru </a:t>
            </a:r>
            <a:r>
              <a:rPr lang="pl-PL" altLang="pl-PL" sz="2000" dirty="0" smtClean="0"/>
              <a:t>projektów.</a:t>
            </a:r>
            <a:endParaRPr lang="pl-PL" altLang="pl-PL" sz="2000" dirty="0" smtClean="0"/>
          </a:p>
        </p:txBody>
      </p:sp>
      <p:graphicFrame>
        <p:nvGraphicFramePr>
          <p:cNvPr id="168004" name="Group 68"/>
          <p:cNvGraphicFramePr>
            <a:graphicFrameLocks noGrp="1"/>
          </p:cNvGraphicFramePr>
          <p:nvPr/>
        </p:nvGraphicFramePr>
        <p:xfrm>
          <a:off x="538163" y="1654175"/>
          <a:ext cx="8281987" cy="3550920"/>
        </p:xfrm>
        <a:graphic>
          <a:graphicData uri="http://schemas.openxmlformats.org/drawingml/2006/table">
            <a:tbl>
              <a:tblPr/>
              <a:tblGrid>
                <a:gridCol w="758825"/>
                <a:gridCol w="1036637"/>
                <a:gridCol w="2093913"/>
                <a:gridCol w="2160587"/>
                <a:gridCol w="223202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Kategorie badanych</a:t>
                      </a:r>
                      <a:endParaRPr kumimoji="0" 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Obszar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Wnioski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Rekomendacje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Kryteria wyboru projektów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Pracodawcy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Bariery uniemożliwiające zatrudnianie osób młodych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Wśród barier uniemożliwiających zatrudnianie młodych osób bezrobotnych znajdują się trzy grupy czynników: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dotyczące braku motywacji do pracy u potencjalnych pracowników,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dotyczące braku umiejętności uczenia się, braku wykształcenia kierunkowego oraz braku umiejętności technicznych niezbędnych na danym stanowisku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dotyczące wysokich oczekiwań płacowych kandydatów.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 celu ograniczeniu negatywnego wpływu barier uniemożliwiających zatrudnianie młodych bezrobotnych powinno się: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wspierać działania stymulujące do podjęcia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promować działania mające na celu podnoszenie wykształcenia lub nabycie odpowiednych umiejętności oczekiwanych przez pracodawców,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rekompensować pracodawcom wysokie koszty związane z zatrudnianiem młodych osób bezrobotnych poprzez dofinansowanie różnych składowych utrzymania stanowiska pracy.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Projekt zakłada wsparcie w zakresie działań: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zwiększających motywację młodych do podjęcia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promujących atrakcyjne formy i warunki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oferujących możliwość podnoszenia kwalifikacji.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dirty="0" smtClean="0"/>
              <a:t>Obszary badania, odpowiadające im wnioski i rekomendacje oraz kryteria wyboru </a:t>
            </a:r>
            <a:r>
              <a:rPr lang="pl-PL" altLang="pl-PL" sz="2000" dirty="0" smtClean="0"/>
              <a:t>projektów.</a:t>
            </a:r>
            <a:endParaRPr lang="pl-PL" altLang="pl-PL" sz="2000" dirty="0" smtClean="0"/>
          </a:p>
        </p:txBody>
      </p:sp>
      <p:graphicFrame>
        <p:nvGraphicFramePr>
          <p:cNvPr id="55382" name="Group 86"/>
          <p:cNvGraphicFramePr>
            <a:graphicFrameLocks noGrp="1"/>
          </p:cNvGraphicFramePr>
          <p:nvPr/>
        </p:nvGraphicFramePr>
        <p:xfrm>
          <a:off x="538163" y="1662113"/>
          <a:ext cx="8281987" cy="5128260"/>
        </p:xfrm>
        <a:graphic>
          <a:graphicData uri="http://schemas.openxmlformats.org/drawingml/2006/table">
            <a:tbl>
              <a:tblPr/>
              <a:tblGrid>
                <a:gridCol w="758825"/>
                <a:gridCol w="1036637"/>
                <a:gridCol w="2166938"/>
                <a:gridCol w="1930400"/>
                <a:gridCol w="2389187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Kategorie badanych</a:t>
                      </a:r>
                      <a:endParaRPr kumimoji="0" 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Obszar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Wnioski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Rekomendacje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Kryteria wyboru projektów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Pracodawcy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Bariery utrudniające zatrudnianie osób młodych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Wśród barier utrudniających zatrudnianie młodych osób bezrobotnych znajdują się czynniki: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dotyczące braku motywacji do pracy u potencjalnych pracowników,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dotyczące wysokich oczekiwań płacowych kandydatów,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dotyczące braku umiejętności uczenia się, braku wykształcenia kierunkowego,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związane z nieodpowiednim przygotowaniem zawodowym kandydatów, brakiem umiejętności </a:t>
                      </a:r>
                      <a:b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i doświadczenie zawodowego.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 celu ograniczeniu negatywnego wpływu tych barier należy: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promować działania zachęcające do podjęcia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wspierać działania mające na celu podnoszenie wykształcenia lub nabycie odpowiednych umiejętności oczekiwanych przez pracodawców,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rekompensować pracodawcom wysokie koszty związane z zatrudnianiem młodych osób bezrobotnych poprzez dofinansowanie różnych składowych utrzymania stanowiska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wspierać działania sprzyjające zdobywaniu doświadczenia zawodowego i adaptacji do oferowanych warunków zatrudnienia (poprzez przeszkolenia, programy praktyk i staży).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Projekt zakłada wsparcie w zakresie działań: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zwiększających motywację młodych do podjęcia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promujących atrakcyjne formy i warunki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polegających na nabyciu doświadczenia zawodowego oczekiwanego przez pracodawców (np. poprzez praktyki, staże),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oferujących możliwość podnoszenia kwalifikacji,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rekompensujących pracodawcom koszty związane z zatrudnianiem młodych osób bezrobotnych poprzez dofinansowanie różnych składowych utrzymania stanowiska pracy.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dirty="0" smtClean="0"/>
              <a:t>Obszary badania, odpowiadające im wnioski i rekomendacje oraz kryteria wyboru </a:t>
            </a:r>
            <a:r>
              <a:rPr lang="pl-PL" altLang="pl-PL" sz="2000" dirty="0" smtClean="0"/>
              <a:t>projektów.</a:t>
            </a:r>
            <a:endParaRPr lang="pl-PL" altLang="pl-PL" sz="2000" dirty="0" smtClean="0"/>
          </a:p>
        </p:txBody>
      </p:sp>
      <p:graphicFrame>
        <p:nvGraphicFramePr>
          <p:cNvPr id="169028" name="Group 68"/>
          <p:cNvGraphicFramePr>
            <a:graphicFrameLocks noGrp="1"/>
          </p:cNvGraphicFramePr>
          <p:nvPr/>
        </p:nvGraphicFramePr>
        <p:xfrm>
          <a:off x="538163" y="1654175"/>
          <a:ext cx="8281987" cy="4602480"/>
        </p:xfrm>
        <a:graphic>
          <a:graphicData uri="http://schemas.openxmlformats.org/drawingml/2006/table">
            <a:tbl>
              <a:tblPr/>
              <a:tblGrid>
                <a:gridCol w="758825"/>
                <a:gridCol w="1036637"/>
                <a:gridCol w="2166938"/>
                <a:gridCol w="1930400"/>
                <a:gridCol w="2389187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Kategorie badanych</a:t>
                      </a:r>
                      <a:endParaRPr kumimoji="0" 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Obszar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Wnioski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Rekomendacje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Kryteria wyboru projektów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6160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Pracodawcy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Oczekiwania wobec publicznych służb zatrudnienia w zakresie udzielanego wsparcia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Z danych wynika, że pracodawcy oczekiwaliby </a:t>
                      </a: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przede wszystkim</a:t>
                      </a: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 wsparcia finansowego w postaci: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dofinansowywania kosztów staży,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refundacji kosztów utworzenia stanowiska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dofinansowywania kosztów szkolenia pracowników.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Wśród oczekiwań pozafinansowych najczęściej wskazywano na: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organizację szkoleń i kursów dokształcających,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upowszechnianie ogłoszeń o pracę,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pomoc w poszukiwaniu pracowników o określonych kwalifikacjach.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Powinno się realizować </a:t>
                      </a: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przede wszystkim</a:t>
                      </a: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 takie działania, które pozwolą spełnić oczekiwania finansowe, w tym: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dofinansowywanie kosztów staży,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refundację kosztów utworzenia stanowiska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dofinansowywanie kosztów szkolenia pracowników.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Powinno się realizować także takie działania, które odpowiedzą na pozafinansowe oczekiwania, w tym dotyczące: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korzystania z informacji o dostępnych ofertach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odbywania staży,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uczestnictwa w szkoleniach,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podnoszenia kwalifikacji zawodowych,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otrzymania skierowania do pracy w konkretnego pracodawcy.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Projekt zakłada wsparcie w zakresie: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dofinansowywania kosztów staży,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refundacji kosztów utworzenia stanowiska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dofinansowywania kosztów szkolenia osób zatrudnianych,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korzystania z informacji o dostępnych ofertach pracy,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odbywania staży,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uczestnictwa w szkoleniach,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podnoszenia kwalifikacji zawodowych,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otrzymania skierowania do pracy w konkretnego pracodawcy.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dirty="0" smtClean="0"/>
              <a:t>Obszary badania, odpowiadające im wnioski i rekomendacje oraz kryteria wyboru </a:t>
            </a:r>
            <a:r>
              <a:rPr lang="pl-PL" altLang="pl-PL" sz="2000" dirty="0" smtClean="0"/>
              <a:t>projektów.</a:t>
            </a:r>
            <a:endParaRPr lang="pl-PL" altLang="pl-PL" sz="2000" dirty="0" smtClean="0"/>
          </a:p>
        </p:txBody>
      </p:sp>
      <p:graphicFrame>
        <p:nvGraphicFramePr>
          <p:cNvPr id="170052" name="Group 68"/>
          <p:cNvGraphicFramePr>
            <a:graphicFrameLocks noGrp="1"/>
          </p:cNvGraphicFramePr>
          <p:nvPr/>
        </p:nvGraphicFramePr>
        <p:xfrm>
          <a:off x="538163" y="1662113"/>
          <a:ext cx="8281987" cy="2674620"/>
        </p:xfrm>
        <a:graphic>
          <a:graphicData uri="http://schemas.openxmlformats.org/drawingml/2006/table">
            <a:tbl>
              <a:tblPr/>
              <a:tblGrid>
                <a:gridCol w="758825"/>
                <a:gridCol w="1036637"/>
                <a:gridCol w="2324100"/>
                <a:gridCol w="2001838"/>
                <a:gridCol w="2160587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Kategorie badanych</a:t>
                      </a:r>
                      <a:endParaRPr kumimoji="0" 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Obszar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Wnioski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Rekomendacje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Kryteria wyboru projektów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7684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Pracodawcy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Poziom wiedzy na temat zakresu wsparcia wynikającego z Ustawy o promocji zatrudnienia i instytucjach rynku pracy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Spośród różnych form wsparcia</a:t>
                      </a: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 oferowanych przez instytucje rynku pracy najlepiej kojarzone są (w kolejności):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dofinansowanie kosztów stażu,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dofinansowanie kosztów szkolenia pracownika,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refundacja kosztów utworzenia stanowiska pracy,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upowszechnienie ogłoszenia o pracę wystawionego przez pracodawcę,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refundacja kosztów związanych z zatrudnieniem pracownika.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Times New Roman"/>
                          <a:ea typeface="Calibri"/>
                          <a:cs typeface="Times New Roman"/>
                        </a:rPr>
                        <a:t>Należy promować różne formy wsparcia oferowane przez instytucje rynku pracy, tak by pracodawcy nie kojarzyli ich wyłącznie z dofinansowywaniem kosztów stażu i szkolenia, refundacją kosztów utworzenia stanowiska pracy, upowszechnieniem ogłoszenia o pracę wystawionego przez pracodawcę lub refundacją kosztów związanych z zatrudnieniem pracownika.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Times New Roman"/>
                          <a:ea typeface="Calibri"/>
                          <a:cs typeface="Times New Roman"/>
                        </a:rPr>
                        <a:t>Projekt zakłada realizację działań poszerzających wiedzę pracodawców na temat instytucji rynku pracy i oferowanych przez nie form wsparcia, najlepiej poprzez spotkania informacyjne, usługi doradcze oraz szkolenia.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Miejsce rejestracji badanych młodych osób bezrobotnych (%).</a:t>
            </a:r>
          </a:p>
        </p:txBody>
      </p:sp>
      <p:pic>
        <p:nvPicPr>
          <p:cNvPr id="67588" name="Wykres 1"/>
          <p:cNvPicPr>
            <a:picLocks noChangeArrowheads="1"/>
          </p:cNvPicPr>
          <p:nvPr>
            <p:ph type="body" idx="1"/>
          </p:nvPr>
        </p:nvPicPr>
        <p:blipFill>
          <a:blip r:embed="rId2" cstate="print"/>
          <a:srcRect b="-15"/>
          <a:stretch>
            <a:fillRect/>
          </a:stretch>
        </p:blipFill>
        <p:spPr>
          <a:xfrm>
            <a:off x="1804988" y="1924050"/>
            <a:ext cx="5767387" cy="3876675"/>
          </a:xfrm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500" smtClean="0"/>
              <a:t>Największą liczbę ankiet zrealizowano w: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Powiatowym Urzędzie Pracy w Nowej Soli (12% wszystkich ankiet),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Powiatowym Urzędzie Pracy w Żarach (10,1% wszystkich ankiet) oraz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Powiatowym Urzędzie Pracy w Żaganiu (9,8% wszystkich ankiet). </a:t>
            </a:r>
          </a:p>
          <a:p>
            <a:pPr>
              <a:lnSpc>
                <a:spcPct val="90000"/>
              </a:lnSpc>
            </a:pPr>
            <a:r>
              <a:rPr lang="pl-PL" sz="2500" smtClean="0"/>
              <a:t>Najmniej osób poddano badaniu w: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Powiatowym Urzędzie Pracy w Sulęcinie (3,5%),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Powiatowym Urzędzie Pracy we Wschowie (4,6%) oraz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Powiatowym Urzędzie Pracy we Strzelcach Krajeńskich (4,9%).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Struktura próby ze względu na płeć (%).</a:t>
            </a:r>
          </a:p>
        </p:txBody>
      </p:sp>
      <p:pic>
        <p:nvPicPr>
          <p:cNvPr id="69636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00213"/>
            <a:ext cx="7848600" cy="471805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Dobór próby badawczej w przypadku młodych osób bezrobotnych do 25 roku życia kontrolowany był ze względu na płeć. </a:t>
            </a:r>
          </a:p>
          <a:p>
            <a:r>
              <a:rPr lang="pl-PL" smtClean="0"/>
              <a:t>W próbie znalazło się więcej kobiet (56,5%) niż mężczyzn (43,5%), co związane jest ze strukturą płci w ogóle zarejestrowanych w województwie bezrobotnych do 25 roku życia.</a:t>
            </a:r>
          </a:p>
          <a:p>
            <a:endParaRPr lang="pl-PL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Rok urodzenia badanych młodych osób bezrobotnych do 25 roku życia (%).</a:t>
            </a:r>
          </a:p>
        </p:txBody>
      </p:sp>
      <p:pic>
        <p:nvPicPr>
          <p:cNvPr id="21507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7916862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703263" y="6373813"/>
            <a:ext cx="18970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500" smtClean="0"/>
              <a:t>Struktura wieku badanej próby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osoby urodzone w roku 1989 (ponad 5%),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osoby urodzone w roku 1990 (ponad 19%),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osoby urodzone w roku 1991 (16%),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osoby urodzone w roku 1992 (ponad 16%),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osoby urodzone w roku 1993 (ponad 15%),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osoby urodzone w roku 1994 (niemal 16%),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osoby urodzone w roku 1995 (ponad 16%),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urodzonych w roku 1996 (niespełna 4%)</a:t>
            </a:r>
          </a:p>
          <a:p>
            <a:pPr>
              <a:lnSpc>
                <a:spcPct val="90000"/>
              </a:lnSpc>
            </a:pPr>
            <a:r>
              <a:rPr lang="pl-PL" sz="2500" smtClean="0"/>
              <a:t>Większość badanych (ponad 82,8%) mieści się w przedziale wieku 20 – 24 lata. 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pl-PL" sz="22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Spis treści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609600" indent="-609600" eaLnBrk="1" hangingPunct="1"/>
            <a:r>
              <a:rPr lang="pl-PL" altLang="pl-PL" smtClean="0"/>
              <a:t>Wstęp</a:t>
            </a:r>
          </a:p>
          <a:p>
            <a:pPr marL="609600" indent="-609600" eaLnBrk="1" hangingPunct="1"/>
            <a:r>
              <a:rPr lang="pl-PL" altLang="pl-PL" smtClean="0"/>
              <a:t>Przedmiot badania</a:t>
            </a:r>
          </a:p>
          <a:p>
            <a:pPr marL="609600" indent="-609600" eaLnBrk="1" hangingPunct="1"/>
            <a:r>
              <a:rPr lang="pl-PL" altLang="pl-PL" smtClean="0"/>
              <a:t>Cele badania</a:t>
            </a:r>
          </a:p>
          <a:p>
            <a:pPr marL="609600" indent="-609600" eaLnBrk="1" hangingPunct="1"/>
            <a:r>
              <a:rPr lang="pl-PL" altLang="pl-PL" smtClean="0"/>
              <a:t>Przebieg badania</a:t>
            </a:r>
          </a:p>
          <a:p>
            <a:pPr marL="609600" indent="-609600" eaLnBrk="1" hangingPunct="1"/>
            <a:r>
              <a:rPr lang="pl-PL" altLang="pl-PL" smtClean="0"/>
              <a:t>Wyniki oraz wnioski</a:t>
            </a:r>
          </a:p>
          <a:p>
            <a:pPr marL="609600" indent="-609600" eaLnBrk="1" hangingPunct="1"/>
            <a:r>
              <a:rPr lang="pl-PL" altLang="pl-PL" smtClean="0"/>
              <a:t>Rekomendacje</a:t>
            </a:r>
          </a:p>
          <a:p>
            <a:pPr marL="609600" indent="-609600" eaLnBrk="1" hangingPunct="1"/>
            <a:r>
              <a:rPr lang="pl-PL" altLang="pl-PL" smtClean="0"/>
              <a:t>Kryteria wyboru do dofinansowania projektów wspierających młode osoby bezrobotne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Struktura próby ze względu na miejsce zamieszkania (%).</a:t>
            </a:r>
          </a:p>
        </p:txBody>
      </p:sp>
      <p:pic>
        <p:nvPicPr>
          <p:cNvPr id="73732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700213"/>
            <a:ext cx="7416800" cy="445770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Dobór próby badawczej w przypadku młodych osób bezrobotnych do 25 roku życia kontrolowany był ze względu na miejsce zamieszkania (miasto/wieś). </a:t>
            </a:r>
          </a:p>
          <a:p>
            <a:r>
              <a:rPr lang="pl-PL" smtClean="0"/>
              <a:t>Rozkład tej cechy w badanej grupie przedstawia się następująco: 52,6% mieszka w miastach, a 47,4% na wsi.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Data ostatniej rejestracji w PUP badanych młodych osób bezrobotnych do 25 roku życia (%).</a:t>
            </a:r>
          </a:p>
        </p:txBody>
      </p:sp>
      <p:pic>
        <p:nvPicPr>
          <p:cNvPr id="22531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7916862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684213" y="6373813"/>
            <a:ext cx="18970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Ponad 56% wszystkich badanych to osoby, które pozostają bez pracy od kilku miesięcy (zarejestrowani w trzecim i czwartym kwartale 2014 roku). </a:t>
            </a:r>
          </a:p>
          <a:p>
            <a:r>
              <a:rPr lang="pl-PL" smtClean="0"/>
              <a:t>Osoby pozostające nieprzerwanie bez pracy przez okres dłuższy niż 10 miesięcy stanowią w tej grupie wiekowej niespełna 20%.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Czas pozostawiania w rejestracji PUP młodych osób bezrobotnych do 25 roku życia (%).</a:t>
            </a:r>
            <a:endParaRPr lang="pl-PL" smtClean="0"/>
          </a:p>
        </p:txBody>
      </p:sp>
      <p:pic>
        <p:nvPicPr>
          <p:cNvPr id="77828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700213"/>
            <a:ext cx="7559675" cy="4543425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Grupa osób, które pozostają w rejestracji Powiatowych Urzędów Pracy w województwie lubuskim poniżej 6 miesięcy wynosi niespełna 56%.</a:t>
            </a:r>
          </a:p>
          <a:p>
            <a:r>
              <a:rPr lang="pl-PL" smtClean="0"/>
              <a:t>Grupa osób, które pozostają w rejestracji Powiatowych Urzędów Pracy w województwie lubuskim powyżej 6 miesięcy wynosi niespełna 44%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468313" y="228600"/>
            <a:ext cx="8424862" cy="990600"/>
          </a:xfrm>
        </p:spPr>
        <p:txBody>
          <a:bodyPr/>
          <a:lstStyle/>
          <a:p>
            <a:r>
              <a:rPr lang="pl-PL" sz="2200" smtClean="0"/>
              <a:t>Poziom wykształcenia badanych młodych osób bezrobotnych do 25 roku życia (%).</a:t>
            </a:r>
          </a:p>
        </p:txBody>
      </p:sp>
      <p:pic>
        <p:nvPicPr>
          <p:cNvPr id="79876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4350" y="1600200"/>
            <a:ext cx="5810250" cy="4525963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100" smtClean="0"/>
              <a:t>Wśród przebadanych młodych bezrobotnych największa grupa (19%) legitymuje się wykształceniem zasadniczym zawodowym. </a:t>
            </a:r>
          </a:p>
          <a:p>
            <a:pPr>
              <a:lnSpc>
                <a:spcPct val="90000"/>
              </a:lnSpc>
            </a:pPr>
            <a:r>
              <a:rPr lang="pl-PL" sz="2100" smtClean="0"/>
              <a:t>Ponad 18% badanych posiada wykształcenie średnie ogólnokształcące. </a:t>
            </a:r>
          </a:p>
          <a:p>
            <a:pPr>
              <a:lnSpc>
                <a:spcPct val="90000"/>
              </a:lnSpc>
            </a:pPr>
            <a:r>
              <a:rPr lang="pl-PL" sz="2100" smtClean="0"/>
              <a:t>Ponad 18% respondentów posiada wykształcenie średnie zawodowe. </a:t>
            </a:r>
          </a:p>
          <a:p>
            <a:pPr>
              <a:lnSpc>
                <a:spcPct val="90000"/>
              </a:lnSpc>
            </a:pPr>
            <a:r>
              <a:rPr lang="pl-PL" sz="2100" smtClean="0"/>
              <a:t>Najmniejszą grupę stanowią osoby z wykształceniem podstawowym i niepełnym podstawowym (3,7%). </a:t>
            </a:r>
          </a:p>
          <a:p>
            <a:pPr>
              <a:lnSpc>
                <a:spcPct val="90000"/>
              </a:lnSpc>
            </a:pPr>
            <a:r>
              <a:rPr lang="pl-PL" sz="2100" smtClean="0"/>
              <a:t>Nieukończonymi studiami wyższymi legitymuje się 3,6% badanych.</a:t>
            </a:r>
          </a:p>
          <a:p>
            <a:pPr>
              <a:lnSpc>
                <a:spcPct val="90000"/>
              </a:lnSpc>
            </a:pPr>
            <a:r>
              <a:rPr lang="pl-PL" sz="2100" smtClean="0"/>
              <a:t> Wykształceniem wyższym licencjackim lub inżynierskim legitymuje się 5,6% respondentów. </a:t>
            </a:r>
          </a:p>
          <a:p>
            <a:pPr>
              <a:lnSpc>
                <a:spcPct val="90000"/>
              </a:lnSpc>
            </a:pPr>
            <a:r>
              <a:rPr lang="pl-PL" sz="2100" smtClean="0"/>
              <a:t>Wykształcenie wyższe magisterskie posiada 5,9% badanych.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600" smtClean="0"/>
              <a:t>Posiadanie orzeczenia o niepełnosprawności przez osoby bezrobotne do 25 roku życia (%).</a:t>
            </a:r>
            <a:endParaRPr lang="pl-PL" smtClean="0"/>
          </a:p>
        </p:txBody>
      </p:sp>
      <p:pic>
        <p:nvPicPr>
          <p:cNvPr id="81924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00213"/>
            <a:ext cx="7488237" cy="45085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6,6% badanych posiada orzeczenie o stopniu niepełnosprawności.</a:t>
            </a:r>
          </a:p>
          <a:p>
            <a:r>
              <a:rPr lang="pl-PL" smtClean="0"/>
              <a:t>93,4 badanych nie posiada orzeczenie o stopniu niepełnosprawności.</a:t>
            </a:r>
          </a:p>
          <a:p>
            <a:endParaRPr lang="pl-PL" smtClean="0"/>
          </a:p>
          <a:p>
            <a:endParaRPr lang="pl-PL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Wstęp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l-PL" altLang="pl-PL" smtClean="0"/>
              <a:t>Projekt miał na celu opisanie rynku pracy w obszarze osób młodych, w zakresie barier utrudniających im podjęcie aktywności zawodowej oraz potrzeb i oczekiwań przez nie formułowanych. Ponadto dotyczył także oczekiwań i barier definiowanych przez pracodawców, w kontekście sytuacji osób młodych na rynku pracy.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600" smtClean="0"/>
              <a:t>Posiadanie pod opieką osoby zależnej przez osoby bezrobotne do 25 roku życia (%).</a:t>
            </a:r>
            <a:endParaRPr lang="pl-PL" sz="4000" smtClean="0"/>
          </a:p>
        </p:txBody>
      </p:sp>
      <p:pic>
        <p:nvPicPr>
          <p:cNvPr id="83973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76400"/>
            <a:ext cx="7704138" cy="4632325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15,9% badanychposiada pod opieką osobę zależną. </a:t>
            </a:r>
          </a:p>
          <a:p>
            <a:r>
              <a:rPr lang="pl-PL" smtClean="0"/>
              <a:t>84,1% respondentów nie posiada pod opieką osobę zależną.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400" smtClean="0"/>
              <a:t>Bariery uniemożliwiające podjęcie aktywności zawodowej przez młode osoby bezrobotne do 25 roku życia (%).</a:t>
            </a:r>
          </a:p>
        </p:txBody>
      </p:sp>
      <p:pic>
        <p:nvPicPr>
          <p:cNvPr id="23555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7626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692275" y="6604000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500" smtClean="0"/>
              <a:t>Wśród barier, które w opinii młodych osób bezrobotnych do 25 roku życia uniemożliwiają podjęcie aktywności zawodowej najczęściej wskazywano: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konieczność opieki nad osobą zależną (26,3%),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brak określonych umiejętności, których oczekują pracodawcy (25,9%)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oraz oczekiwania pracodawców dotyczące doświadczenia zawodowego (24,6%). </a:t>
            </a:r>
          </a:p>
          <a:p>
            <a:pPr>
              <a:lnSpc>
                <a:spcPct val="90000"/>
              </a:lnSpc>
            </a:pPr>
            <a:r>
              <a:rPr lang="pl-PL" sz="2500" smtClean="0"/>
              <a:t>Każda z tych barier definiowana była jako uniemożliwiająca podjęcie zatrudnienia przez około ¼ badanych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400" smtClean="0"/>
              <a:t>Bariery utrudniające podjęcie aktywności zawodowej przez młode osoby bezrobotne do 25 roku życia (%).</a:t>
            </a:r>
          </a:p>
        </p:txBody>
      </p:sp>
      <p:pic>
        <p:nvPicPr>
          <p:cNvPr id="24579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7626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692275" y="6604000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z="2500" smtClean="0"/>
              <a:t>Najczęściej wskazywane bariery utrudniające podjęcie aktywności zawodowej to:</a:t>
            </a:r>
          </a:p>
          <a:p>
            <a:pPr lvl="1"/>
            <a:r>
              <a:rPr lang="pl-PL" sz="2200" smtClean="0"/>
              <a:t>zbyt niskie lub nieodpowiednie wykształcenia (69,4%),</a:t>
            </a:r>
          </a:p>
          <a:p>
            <a:pPr lvl="1"/>
            <a:r>
              <a:rPr lang="pl-PL" sz="2200" smtClean="0"/>
              <a:t>oczekiwania pracodawców dotyczące doświadczenia zawodowego (65,1%), </a:t>
            </a:r>
          </a:p>
          <a:p>
            <a:pPr lvl="1"/>
            <a:r>
              <a:rPr lang="pl-PL" sz="2200" smtClean="0"/>
              <a:t>zbyt mała liczba ofert pracy kierowanych do młodych ludzi (65,0%), </a:t>
            </a:r>
          </a:p>
          <a:p>
            <a:pPr lvl="1"/>
            <a:r>
              <a:rPr lang="pl-PL" sz="2200" smtClean="0"/>
              <a:t>brak ofert pracy w rejonie miejsca zamieszkania (63,9%), </a:t>
            </a:r>
          </a:p>
          <a:p>
            <a:pPr lvl="1"/>
            <a:r>
              <a:rPr lang="pl-PL" sz="2200" smtClean="0"/>
              <a:t>brak środków na dojazdy do pracy (63,7%) oraz </a:t>
            </a:r>
          </a:p>
          <a:p>
            <a:pPr lvl="1"/>
            <a:r>
              <a:rPr lang="pl-PL" sz="2200" smtClean="0"/>
              <a:t>brak określonych umiejętności, których oczekują pracodawcy (60,2%).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400" smtClean="0"/>
              <a:t>Bariery utrudniające podjęcie aktywności zawodowej przez młode osoby bezrobotne do 25 roku życia w podziale na płeć (%).</a:t>
            </a:r>
          </a:p>
        </p:txBody>
      </p:sp>
      <p:sp>
        <p:nvSpPr>
          <p:cNvPr id="25603" name="Line 469"/>
          <p:cNvSpPr>
            <a:spLocks noChangeShapeType="1"/>
          </p:cNvSpPr>
          <p:nvPr/>
        </p:nvSpPr>
        <p:spPr bwMode="auto">
          <a:xfrm>
            <a:off x="4768850" y="109538"/>
            <a:ext cx="0" cy="0"/>
          </a:xfrm>
          <a:prstGeom prst="line">
            <a:avLst/>
          </a:prstGeom>
          <a:noFill/>
          <a:ln w="12700" cap="rnd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5604" name="Line 1767"/>
          <p:cNvSpPr>
            <a:spLocks noChangeShapeType="1"/>
          </p:cNvSpPr>
          <p:nvPr/>
        </p:nvSpPr>
        <p:spPr bwMode="auto">
          <a:xfrm>
            <a:off x="6083300" y="109538"/>
            <a:ext cx="0" cy="0"/>
          </a:xfrm>
          <a:prstGeom prst="line">
            <a:avLst/>
          </a:prstGeom>
          <a:noFill/>
          <a:ln w="12700" cap="rnd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graphicFrame>
        <p:nvGraphicFramePr>
          <p:cNvPr id="74994" name="Group 2290"/>
          <p:cNvGraphicFramePr>
            <a:graphicFrameLocks noGrp="1"/>
          </p:cNvGraphicFramePr>
          <p:nvPr/>
        </p:nvGraphicFramePr>
        <p:xfrm>
          <a:off x="555625" y="1628775"/>
          <a:ext cx="8424863" cy="49434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59598"/>
                <a:gridCol w="864096"/>
                <a:gridCol w="648072"/>
                <a:gridCol w="576064"/>
                <a:gridCol w="792088"/>
                <a:gridCol w="648072"/>
                <a:gridCol w="736873"/>
              </a:tblGrid>
              <a:tr h="244475">
                <a:tc row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Bariery w podejmowaniu aktywności zawodowej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Płeć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03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Kobieta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Mężczyzna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636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Uniemożliwia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Utrudnia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Nie ma wpływu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Uniemożliwia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Utrudnia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Nie ma wpływu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zbyt mała liczba ofert pracy kierowanych do młodych ludzi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23,6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66,3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10,1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63,2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23,0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dyskryminacja ze względu na płeć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11,9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36,3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21,2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72,8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określonych umiejętności, których oczekują pracodawcy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28,2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57,9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63,2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umiejętności poszukiwania pracy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54,3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51,4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33,3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ograniczone możliwości poszukiwania pracy (brak telefonu, Internetu, dostępu do prasy)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14,4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48,5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37,1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13,4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44,3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42,3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środków na dojazdy do pracy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24,3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62,9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12,9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15,2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64,9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19,9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konieczność opieki nad osobą zależną (np. dzieckiem, rodzicem)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29,5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23,5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35,3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ograniczenia zdrowotne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19,6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48,7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35,3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zbyt niskie lub nieodpowiednie wykształcenie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68,7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oczekiwania pracodawców dotyczące doświadczenia zawodowego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27,6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61,8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10,6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20,5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69,5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9,9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oczekiwania pracodawców dotyczące dyspozycyjności pracownika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60,9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25,4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13,2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33,8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znajomości z odpowiednimi ludźmi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16,4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44,8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38,8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18,4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45,4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36,2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ofert pracy w rejonie miejsca zamieszkania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21,5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9,5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21,1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57,2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zbyt niskie wynagrodzenie oferowane przez pracodawców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10,6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55,8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33,7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11,8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58,2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30,1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40" name="pole tekstowe 139"/>
          <p:cNvSpPr txBox="1"/>
          <p:nvPr/>
        </p:nvSpPr>
        <p:spPr>
          <a:xfrm>
            <a:off x="539750" y="6602413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700" smtClean="0"/>
              <a:t>Biorąc pod uwagę płeć badanych, istotne różnice w ocenie czynników uniemożliwiających podjęcie aktywności zawodowej widać w przypadku: </a:t>
            </a:r>
          </a:p>
          <a:p>
            <a:pPr lvl="1">
              <a:lnSpc>
                <a:spcPct val="80000"/>
              </a:lnSpc>
            </a:pPr>
            <a:r>
              <a:rPr lang="pl-PL" sz="1500" smtClean="0"/>
              <a:t>zbyt małej liczby ofert pracy kierowanych do młodych ludzi, braku środków na dojazdy do pracy,</a:t>
            </a:r>
          </a:p>
          <a:p>
            <a:pPr lvl="1">
              <a:lnSpc>
                <a:spcPct val="80000"/>
              </a:lnSpc>
            </a:pPr>
            <a:r>
              <a:rPr lang="pl-PL" sz="1500" smtClean="0"/>
              <a:t>konieczności opieki na osobą zależną, </a:t>
            </a:r>
          </a:p>
          <a:p>
            <a:pPr lvl="1">
              <a:lnSpc>
                <a:spcPct val="80000"/>
              </a:lnSpc>
            </a:pPr>
            <a:r>
              <a:rPr lang="pl-PL" sz="1500" smtClean="0"/>
              <a:t>oczekiwań pracodawców dotyczących doświadczenia zawodowego oraz dyskryminacji ze względu na płeć.</a:t>
            </a:r>
          </a:p>
          <a:p>
            <a:pPr>
              <a:lnSpc>
                <a:spcPct val="80000"/>
              </a:lnSpc>
            </a:pPr>
            <a:r>
              <a:rPr lang="pl-PL" sz="1700" smtClean="0"/>
              <a:t>Każda z wymienionych wyżej barier wskazywana jest jako uniemożliwiająca podjęcie zatrudnienia zdecydowanie częściej przez kobiety niż przez mężczyzn. </a:t>
            </a:r>
          </a:p>
          <a:p>
            <a:pPr>
              <a:lnSpc>
                <a:spcPct val="80000"/>
              </a:lnSpc>
            </a:pPr>
            <a:r>
              <a:rPr lang="pl-PL" sz="1700" smtClean="0"/>
              <a:t>Mężczyźni częściej wskazują, że problemem utrudniającym podjęcie pracy są:</a:t>
            </a:r>
          </a:p>
          <a:p>
            <a:pPr lvl="1">
              <a:lnSpc>
                <a:spcPct val="80000"/>
              </a:lnSpc>
            </a:pPr>
            <a:r>
              <a:rPr lang="pl-PL" sz="1500" smtClean="0"/>
              <a:t>oczekiwania pracodawców dotyczące doświadczenia zawodowego oraz </a:t>
            </a:r>
          </a:p>
          <a:p>
            <a:pPr lvl="1">
              <a:lnSpc>
                <a:spcPct val="80000"/>
              </a:lnSpc>
            </a:pPr>
            <a:r>
              <a:rPr lang="pl-PL" sz="1500" smtClean="0"/>
              <a:t>brak określonych umiejętności, których oczekują pracodawcy </a:t>
            </a:r>
          </a:p>
          <a:p>
            <a:pPr>
              <a:lnSpc>
                <a:spcPct val="80000"/>
              </a:lnSpc>
            </a:pPr>
            <a:r>
              <a:rPr lang="pl-PL" sz="1700" smtClean="0"/>
              <a:t>Z kolei kobiety zwracają uwagę na utrudnienia wynikające z: </a:t>
            </a:r>
          </a:p>
          <a:p>
            <a:pPr lvl="1">
              <a:lnSpc>
                <a:spcPct val="80000"/>
              </a:lnSpc>
            </a:pPr>
            <a:r>
              <a:rPr lang="pl-PL" sz="1500" smtClean="0"/>
              <a:t>braku ofert pracy w rejonie zamieszkania </a:t>
            </a:r>
          </a:p>
          <a:p>
            <a:pPr lvl="1">
              <a:lnSpc>
                <a:spcPct val="80000"/>
              </a:lnSpc>
            </a:pPr>
            <a:r>
              <a:rPr lang="pl-PL" sz="1500" smtClean="0"/>
              <a:t>oczekiwań pracodawców dotyczących dyspozycyjności pracownika </a:t>
            </a:r>
          </a:p>
          <a:p>
            <a:pPr lvl="1">
              <a:lnSpc>
                <a:spcPct val="80000"/>
              </a:lnSpc>
            </a:pPr>
            <a:r>
              <a:rPr lang="pl-PL" sz="1500" smtClean="0"/>
              <a:t>oraz dyskryminacji ze względu na płeć.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400" smtClean="0"/>
              <a:t>Bariery utrudniające podjęcie aktywności zawodowej przez młode osoby bezrobotne do 25 roku życia w podziale na miejsce zamieszkania (%).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4768850" y="109538"/>
            <a:ext cx="0" cy="0"/>
          </a:xfrm>
          <a:prstGeom prst="line">
            <a:avLst/>
          </a:prstGeom>
          <a:noFill/>
          <a:ln w="12700" cap="rnd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628" name="Line 242"/>
          <p:cNvSpPr>
            <a:spLocks noChangeShapeType="1"/>
          </p:cNvSpPr>
          <p:nvPr/>
        </p:nvSpPr>
        <p:spPr bwMode="auto">
          <a:xfrm>
            <a:off x="3951288" y="409575"/>
            <a:ext cx="0" cy="0"/>
          </a:xfrm>
          <a:prstGeom prst="line">
            <a:avLst/>
          </a:prstGeom>
          <a:noFill/>
          <a:ln w="12700" cap="rnd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graphicFrame>
        <p:nvGraphicFramePr>
          <p:cNvPr id="74502" name="Group 774"/>
          <p:cNvGraphicFramePr>
            <a:graphicFrameLocks noGrp="1"/>
          </p:cNvGraphicFramePr>
          <p:nvPr/>
        </p:nvGraphicFramePr>
        <p:xfrm>
          <a:off x="555625" y="1628775"/>
          <a:ext cx="8424863" cy="49006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43574"/>
                <a:gridCol w="936104"/>
                <a:gridCol w="792088"/>
                <a:gridCol w="648072"/>
                <a:gridCol w="808037"/>
                <a:gridCol w="576263"/>
                <a:gridCol w="720725"/>
              </a:tblGrid>
              <a:tr h="149225">
                <a:tc row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Bariery w podejmowaniu aktywności zawodowej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Miejsce zamieszkania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44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Miasto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Wieś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38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Uniemożliwia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Utrudnia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Nie ma wpływu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Uniemożliwia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Utrudnia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Nie ma wpływu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zbyt mała liczba ofert pracy kierowanych do młodych ludzi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17,4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68,5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14,1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21,6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61,1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17,4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dyskryminacja ze względu na płeć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33,5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56,2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8,4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25,7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65,9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brak określonych umiejętności, których oczekują pracodawcy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28,9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62,9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14,4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umiejętności poszukiwania pracy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12,2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15,5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36,6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ograniczone możliwości poszukiwania pracy (brak telefonu, Internetu, dostępu do prasy)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11,7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46,3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środków na dojazdy do pracy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63,2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64,3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14,9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konieczność opieki nad osobą zależną (np. dzieckiem, rodzicem)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28,3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48,4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23,4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24,1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41,6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34,3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ograniczenia zdrowotne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49,7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29,5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16,9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37,3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zbyt niskie lub nieodpowiednie wykształcenie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16,4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73,2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10,4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65,3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oczekiwania pracodawców dotyczące doświadczenia zawodowego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29,9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18,7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68,7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12,7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oczekiwania pracodawców dotyczące dyspozycyjności pracownika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14,7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59,2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26,1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12,2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55,5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znajomości z odpowiednimi ludźmi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45,2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33,9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44,9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41,9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brak ofert pracy w rejonie miejsca zamieszkania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20,5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22,2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64,1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zbyt niskie wynagrodzenie oferowane przez pracodawców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57,6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29,3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8,9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56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buClr>
                          <a:srgbClr val="80716A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4147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35,1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40" name="pole tekstowe 139"/>
          <p:cNvSpPr txBox="1"/>
          <p:nvPr/>
        </p:nvSpPr>
        <p:spPr>
          <a:xfrm>
            <a:off x="539750" y="6602413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500" smtClean="0"/>
              <a:t>Wśród czynników uniemożliwiających podjęcie aktywności zawodowej największe różnice dotyczą postrzegania czynników, takich jak: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oczekiwania pracodawców dotyczące doświadczenia zawodowego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brak znajomości z odpowiednimi ludźmi. </a:t>
            </a:r>
          </a:p>
          <a:p>
            <a:pPr>
              <a:lnSpc>
                <a:spcPct val="90000"/>
              </a:lnSpc>
            </a:pPr>
            <a:r>
              <a:rPr lang="pl-PL" sz="2500" smtClean="0"/>
              <a:t>Wśród czynników utrudniających podjęcie aktywności zawodowej największe różnice dotyczą postrzegania czynników, takich jak: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zbyt niskie lub nieodpowiednie wykształcenie,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brak umiejętności poszukiwania pracy oraz brak określonych umiejętności, których oczekują pracodawcy.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Przedmiot badania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8766175" cy="5141913"/>
          </a:xfrm>
        </p:spPr>
        <p:txBody>
          <a:bodyPr/>
          <a:lstStyle/>
          <a:p>
            <a:pPr marL="1016000" indent="-533400" algn="just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360363" algn="l"/>
              </a:tabLst>
            </a:pPr>
            <a:r>
              <a:rPr lang="pl-PL" altLang="pl-PL" sz="2000" smtClean="0"/>
              <a:t>bariery uniemożliwiające lub utrudniające podjęcie aktywności zawodowej, poziom wiedzy na temat wsparcia przewidzianego w </a:t>
            </a:r>
            <a:r>
              <a:rPr lang="pl-PL" altLang="pl-PL" sz="2000" i="1" smtClean="0"/>
              <a:t>Ustawie o promocji zatrudnienia i instytucji rynku pracy </a:t>
            </a:r>
            <a:r>
              <a:rPr lang="pl-PL" altLang="pl-PL" sz="2000" smtClean="0"/>
              <a:t>(Dz.U. 2014 poz. 598) oraz poziom zainteresowania proponowanymi formami wsparcia wśród bezrobotnych osób młodych do 25 roku życia; </a:t>
            </a:r>
          </a:p>
          <a:p>
            <a:pPr marL="1016000" indent="-533400" algn="just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360363" algn="l"/>
              </a:tabLst>
            </a:pPr>
            <a:endParaRPr lang="pl-PL" altLang="pl-PL" sz="2000" smtClean="0"/>
          </a:p>
          <a:p>
            <a:pPr marL="1016000" indent="-533400" algn="just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360363" algn="l"/>
              </a:tabLst>
            </a:pPr>
            <a:r>
              <a:rPr lang="pl-PL" altLang="pl-PL" sz="2000" smtClean="0"/>
              <a:t>bariery uniemożliwiające lub utrudniające zatrudnianie osób młodych, poziom wiedzy na temat wsparcia dla pracodawców przewidzianego w </a:t>
            </a:r>
            <a:r>
              <a:rPr lang="pl-PL" altLang="pl-PL" sz="2000" i="1" smtClean="0"/>
              <a:t>Ustawie o promocji zatrudnienia i instytucji rynku pracy</a:t>
            </a:r>
            <a:r>
              <a:rPr lang="pl-PL" altLang="pl-PL" sz="2000" smtClean="0"/>
              <a:t> (Dz.U. 2014 poz. 598) oraz poziom zainteresowania proponowanymi formami wsparcia wśród pracodawców;  </a:t>
            </a:r>
          </a:p>
          <a:p>
            <a:pPr marL="1016000" indent="-533400" algn="just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360363" algn="l"/>
              </a:tabLst>
            </a:pPr>
            <a:endParaRPr lang="pl-PL" altLang="pl-PL" sz="2000" smtClean="0"/>
          </a:p>
          <a:p>
            <a:pPr marL="1016000" indent="-533400" algn="just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360363" algn="l"/>
              </a:tabLst>
            </a:pPr>
            <a:r>
              <a:rPr lang="pl-PL" altLang="pl-PL" sz="2000" smtClean="0"/>
              <a:t>obawy i oczekiwania dotyczące rozwoju zawodowego wśród uczniów ostatnich klas szkół ponadgimnazjalnych oraz studentów ostatnich lat studiów stacjonarnych pierwszego i drugiego stopnia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1600" smtClean="0"/>
              <a:t>Bariery, które w opinii młodych osób bezrobotnych do 25 roku życia uniemożliwiają lub utrudniają podjęcie aktywności zawodowej w podziale na poziom wykształcenia (%). </a:t>
            </a:r>
          </a:p>
        </p:txBody>
      </p:sp>
      <p:sp>
        <p:nvSpPr>
          <p:cNvPr id="94547" name="Line 339"/>
          <p:cNvSpPr>
            <a:spLocks noChangeShapeType="1"/>
          </p:cNvSpPr>
          <p:nvPr/>
        </p:nvSpPr>
        <p:spPr bwMode="auto">
          <a:xfrm>
            <a:off x="2743200" y="-4962525"/>
            <a:ext cx="0" cy="0"/>
          </a:xfrm>
          <a:prstGeom prst="line">
            <a:avLst/>
          </a:prstGeom>
          <a:noFill/>
          <a:ln w="12700" cap="rnd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graphicFrame>
        <p:nvGraphicFramePr>
          <p:cNvPr id="94932" name="Group 724"/>
          <p:cNvGraphicFramePr>
            <a:graphicFrameLocks noGrp="1"/>
          </p:cNvGraphicFramePr>
          <p:nvPr/>
        </p:nvGraphicFramePr>
        <p:xfrm>
          <a:off x="539750" y="1557338"/>
          <a:ext cx="8280400" cy="4906962"/>
        </p:xfrm>
        <a:graphic>
          <a:graphicData uri="http://schemas.openxmlformats.org/drawingml/2006/table">
            <a:tbl>
              <a:tblPr/>
              <a:tblGrid>
                <a:gridCol w="3311525"/>
                <a:gridCol w="647700"/>
                <a:gridCol w="504825"/>
                <a:gridCol w="503238"/>
                <a:gridCol w="576262"/>
                <a:gridCol w="576263"/>
                <a:gridCol w="576262"/>
                <a:gridCol w="503238"/>
                <a:gridCol w="576262"/>
                <a:gridCol w="504825"/>
              </a:tblGrid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Bariery w podejmowaniu aktywności zawodowej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Poziom wykształcenia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21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niepełne podstawowe, podstawowe, gimnazjalne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zasadnicze zawodowe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niepełne średnie, średnie ogólnokształcące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24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l-PL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l-PL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mała liczba ofert pracy kierowanych do młodych ludzi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dyskryminacja ze względu na płeć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określonych umiejętności, których oczekują pracodawcy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umiejętności poszukiwania pracy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ograniczone możliwości poszukiwania pracy (brak telefonu, Internetu, dostępu do prasy)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środków na dojazdy do pracy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konieczność opieki nad osobą zależną (np. dzieckiem, rodzicem)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ograniczenia zdrowotne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niskie lub nieodpowiednie wykształcenie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oczekiwania pracodawców dotyczące doświadczenia zawodowego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oczekiwania pracodawców dotyczące dyspozycyjności pracownika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znajomości z odpowiednimi ludźmi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ofert pracy w rejonie miejsca zamieszkania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niskie wynagrodzenie oferowane przez pracodawców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97619" name="Line 339"/>
          <p:cNvSpPr>
            <a:spLocks noChangeShapeType="1"/>
          </p:cNvSpPr>
          <p:nvPr/>
        </p:nvSpPr>
        <p:spPr bwMode="auto">
          <a:xfrm>
            <a:off x="2743200" y="-4973638"/>
            <a:ext cx="0" cy="0"/>
          </a:xfrm>
          <a:prstGeom prst="line">
            <a:avLst/>
          </a:prstGeom>
          <a:noFill/>
          <a:ln w="12700" cap="rnd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graphicFrame>
        <p:nvGraphicFramePr>
          <p:cNvPr id="97999" name="Group 719"/>
          <p:cNvGraphicFramePr>
            <a:graphicFrameLocks noGrp="1"/>
          </p:cNvGraphicFramePr>
          <p:nvPr/>
        </p:nvGraphicFramePr>
        <p:xfrm>
          <a:off x="755650" y="1700213"/>
          <a:ext cx="8208963" cy="4608512"/>
        </p:xfrm>
        <a:graphic>
          <a:graphicData uri="http://schemas.openxmlformats.org/drawingml/2006/table">
            <a:tbl>
              <a:tblPr/>
              <a:tblGrid>
                <a:gridCol w="3887788"/>
                <a:gridCol w="504825"/>
                <a:gridCol w="503237"/>
                <a:gridCol w="433388"/>
                <a:gridCol w="503237"/>
                <a:gridCol w="431800"/>
                <a:gridCol w="504825"/>
                <a:gridCol w="431800"/>
                <a:gridCol w="503238"/>
                <a:gridCol w="504825"/>
              </a:tblGrid>
              <a:tr h="3254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Bariery w podejmowaniu aktywności zawodowej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Poziom wykształcenia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48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średnie zawodowe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policealne/pomaturalne, niepełne wyższe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wyższe (licencjackie, magisterskie)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54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mała liczba ofert pracy kierowanych do młodych ludzi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dyskryminacja ze względu na płeć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określonych umiejętności, kt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rych oczekują pracodawcy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umiejętności poszukiwania pracy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ograniczone możliwości poszukiwania pracy (brak telefonu, Internetu, dostępu do prasy)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środk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na dojazdy do pracy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konieczność opieki nad osobą zależną (np. dzieckiem, rodzicem)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ograniczenia zdrowotne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niskie lub nieodpowiednie wykształcenie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oczekiwania pracodawc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dotyczące doświadczenia zawodowego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oczekiwania pracodawc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dotyczące dyspozycyjności pracownika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znajomości z odpowiednimi ludźmi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ofert pracy w rejonie miejsca zamieszkania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niskie wynagrodzenie oferowane przez pracodawc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800" smtClean="0"/>
              <a:t>Wśród osób z wykształceniem niepełnym podstawowym, podstawowym i gimnazjalnym najwyraźniej zaznacza się przekonanie o niemożności znalezienia pracy spowodowanej brakiem umiejętności poszukiwanych przez pracodawców, ale także brakiem odpowiednich znajomości. </a:t>
            </a:r>
          </a:p>
          <a:p>
            <a:pPr>
              <a:lnSpc>
                <a:spcPct val="80000"/>
              </a:lnSpc>
            </a:pPr>
            <a:r>
              <a:rPr lang="pl-PL" sz="1800" smtClean="0"/>
              <a:t>Młode osoby bezrobotne posiadające wykształcenie zasadnicze zawodowe podkreślają znaczenie takich barier, jak brak ofert pracy w rejonie miejsca zamieszkania oraz brak środków na dojazdy do pracy. </a:t>
            </a:r>
          </a:p>
          <a:p>
            <a:pPr>
              <a:lnSpc>
                <a:spcPct val="80000"/>
              </a:lnSpc>
            </a:pPr>
            <a:r>
              <a:rPr lang="pl-PL" sz="1800" smtClean="0"/>
              <a:t>Bezrobotni z wykształceniem niepełnym średnim i średnim ogólnokształcącym podkreślają znaczenie braku umiejętności oczekiwanych przez pracodawcę, a także zbyt niskie lub nieodpowiednie wykształcenie. </a:t>
            </a:r>
          </a:p>
          <a:p>
            <a:pPr>
              <a:lnSpc>
                <a:spcPct val="80000"/>
              </a:lnSpc>
            </a:pPr>
            <a:r>
              <a:rPr lang="pl-PL" sz="1800" smtClean="0"/>
              <a:t>Badani z wykształceniem policealnym/pomaturalnym lub ci, którzy nie ukończyli studiów wyższych częściej niż pozostali wskazują na wagę ograniczeń zdrowotnych, które w ich opinii często uniemożliwiają podjęcie zatrudnienia. </a:t>
            </a:r>
          </a:p>
          <a:p>
            <a:pPr>
              <a:lnSpc>
                <a:spcPct val="80000"/>
              </a:lnSpc>
            </a:pPr>
            <a:r>
              <a:rPr lang="pl-PL" sz="1800" smtClean="0"/>
              <a:t>Młodzi bezrobotni z wykształceniem wyższym zdecydowanie częściej niż inni wskazują na niemożność znalezienie pracy spowodowaną brakiem odpowiedniego doświadczenia zawodowego, a także nieodpowiednim wykształceniem.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63" name="Rectangle 5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smtClean="0"/>
              <a:t>Bariery, które w opinii młodych osób bezrobotnych do 25 roku życia posiadających pod opieką osobę zależna lub posiadających orzeczenie o stopniu niepełnosprawności utrudniają lub uniemożliwiają podjęcie aktywności zawodowej (%).</a:t>
            </a:r>
          </a:p>
        </p:txBody>
      </p:sp>
      <p:graphicFrame>
        <p:nvGraphicFramePr>
          <p:cNvPr id="95795" name="Group 56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554538"/>
        </p:xfrm>
        <a:graphic>
          <a:graphicData uri="http://schemas.openxmlformats.org/drawingml/2006/table">
            <a:tbl>
              <a:tblPr/>
              <a:tblGrid>
                <a:gridCol w="3095625"/>
                <a:gridCol w="792163"/>
                <a:gridCol w="576262"/>
                <a:gridCol w="863600"/>
                <a:gridCol w="792163"/>
                <a:gridCol w="576262"/>
                <a:gridCol w="863600"/>
                <a:gridCol w="593725"/>
              </a:tblGrid>
              <a:tr h="0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Bariery w podejmowaniu aktywności zawodowej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Posiadanie pod opieką osoby zależnej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Posiadanie orzeczenia o stopniu niepełnosprawności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</a:t>
                      </a: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łem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Uniemożliwia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Utrudnia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 ma wpływu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Uniemożliwia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Utrudnia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 ma wpływu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mała liczba ofert pracy kierowanych do młodych ludzi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dyskryminacja ze względu na płeć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określonych umiejętności, kt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rych oczekują pracodawcy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umiejętności poszukiwania pracy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ograniczone możliwości poszukiwania pracy (brak telefonu, Internetu, dostępu do prasy)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środk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na dojazdy do pracy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konieczność opieki nad osobą zależną (np. dzieckiem, rodzicem)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ograniczenia zdrowotne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niskie lub nieodpowiednie wykształcenie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oczekiwania pracodawc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dotyczące doświadczenia zawodowego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oczekiwania pracodawc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dotyczące dyspozycyjności pracownika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znajomości z odpowiednimi ludźmi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ofert pracy w rejonie miejsca zamieszkania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319088" marR="0" lvl="0" indent="-319088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niskie wynagrodzenie oferowane przez pracodawc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/>
              <a:t>Posiadanie pod opieką osoby zależnej postrzegane jest jako największa bariera w podejmowaniu zatrudnienia (40% wskazań dla bariery uniemożliwiającej i 54,5% dla utrudniającej zatrudnienie), dlatego każdy dodatkowy czynnik zmniejszający szanse podjęcia zatrudnienia stanowi tu dodatkową barierę.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Osoby posiadające orzeczenie o niepełnosprawności upatrują czynników uniemożliwiających podjęcie zatrudnienia w: ograniczonych możliwościach poszukiwania pracy (brak telefonu, Internetu, dostępu do prasy) (30%), oczekiwaniach pracodawców dotyczących doświadczenia zawodowego (28,6%) oraz konieczności sprawowania opieki nad osobą zależną.</a:t>
            </a:r>
          </a:p>
          <a:p>
            <a:pPr>
              <a:lnSpc>
                <a:spcPct val="90000"/>
              </a:lnSpc>
            </a:pPr>
            <a:endParaRPr lang="pl-PL" sz="240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1600" smtClean="0"/>
              <a:t>Bariery, które w opinii młodych osób bezrobotnych do 25 roku życia utrudniają lub uniemożliwiają podjęcie aktywności zawodowej w podziale w okres pozostawania w rejestrze bezrobotnych (%). </a:t>
            </a:r>
          </a:p>
        </p:txBody>
      </p:sp>
      <p:sp>
        <p:nvSpPr>
          <p:cNvPr id="101618" name="Line 242"/>
          <p:cNvSpPr>
            <a:spLocks noChangeShapeType="1"/>
          </p:cNvSpPr>
          <p:nvPr/>
        </p:nvSpPr>
        <p:spPr bwMode="auto">
          <a:xfrm>
            <a:off x="3657600" y="-6373813"/>
            <a:ext cx="0" cy="0"/>
          </a:xfrm>
          <a:prstGeom prst="line">
            <a:avLst/>
          </a:prstGeom>
          <a:noFill/>
          <a:ln w="12700" cap="rnd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graphicFrame>
        <p:nvGraphicFramePr>
          <p:cNvPr id="101902" name="Group 526"/>
          <p:cNvGraphicFramePr>
            <a:graphicFrameLocks noGrp="1"/>
          </p:cNvGraphicFramePr>
          <p:nvPr/>
        </p:nvGraphicFramePr>
        <p:xfrm>
          <a:off x="611188" y="1700213"/>
          <a:ext cx="8181975" cy="5089525"/>
        </p:xfrm>
        <a:graphic>
          <a:graphicData uri="http://schemas.openxmlformats.org/drawingml/2006/table">
            <a:tbl>
              <a:tblPr/>
              <a:tblGrid>
                <a:gridCol w="4524375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159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Bariery w podejmowaniu aktywności zawodowej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Okres pozostawania w rejestracji PUP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6 miesięcy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Powyżej 6 miesięcy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l-PL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l-PL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mała liczba ofert pracy kierowanych do młodych ludzi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dyskryminacja ze względu na płeć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określonych umiejętności, kt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rych oczekują pracodawcy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umiejętności poszukiwania pracy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ograniczone możliwości poszukiwania pracy (brak telefonu, Internetu, dostępu do prasy)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środk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na dojazdy do pracy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konieczność opieki nad osobą zależną (np. dzieckiem, rodzicem)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ograniczenia zdrowotne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niskie lub nieodpowiednie wykształcenie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oczekiwania pracodawc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dotyczące doświadczenia zawodowego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oczekiwania pracodawc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dotyczące dyspozycyjności pracownika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znajomości z odpowiednimi ludźmi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ofert pracy w rejonie miejsca zamieszkania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zbyt niskie wynagrodzenie oferowane przez pracodawc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Źródło: Opracowanie własne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- uniemożliwia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 - utrudnia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 - nie ma wpływu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z="2500" smtClean="0"/>
              <a:t>Osoby długotrwale bezrobotne wskazują na, że barierę uniemożliwiającą zatrudnienie stanowi przede wszystkim:</a:t>
            </a:r>
          </a:p>
          <a:p>
            <a:pPr lvl="1"/>
            <a:r>
              <a:rPr lang="pl-PL" sz="2200" smtClean="0"/>
              <a:t>zbyt mała liczba ofert pracy dla młodych ludzi, oraz</a:t>
            </a:r>
          </a:p>
          <a:p>
            <a:pPr lvl="1"/>
            <a:r>
              <a:rPr lang="pl-PL" sz="2200" smtClean="0"/>
              <a:t>brak wystarczającego doświadczenia zawodowego.</a:t>
            </a:r>
          </a:p>
          <a:p>
            <a:r>
              <a:rPr lang="pl-PL" sz="2500" smtClean="0"/>
              <a:t>Osoby pozostające w rejestracji PUP nie dłużej niż 6 miesięcy barier uniemożliwiających zatrudnienie doszukują się w:</a:t>
            </a:r>
          </a:p>
          <a:p>
            <a:pPr lvl="1"/>
            <a:r>
              <a:rPr lang="pl-PL" sz="2200" smtClean="0"/>
              <a:t>braku umiejętności wymaganych przez pracodawców oraz </a:t>
            </a:r>
          </a:p>
          <a:p>
            <a:pPr lvl="1"/>
            <a:r>
              <a:rPr lang="pl-PL" sz="2200" smtClean="0"/>
              <a:t>zbyt małym doświadczeniu zawodowym.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1800" smtClean="0"/>
              <a:t>Bariery, które utrudniły lub uniemożliwiły podjęcie aktywności zawodowej młodym osobom bezrobotnym do 25 roku życia (%).</a:t>
            </a:r>
            <a:r>
              <a:rPr lang="pl-PL" sz="1400" smtClean="0"/>
              <a:t> </a:t>
            </a:r>
          </a:p>
        </p:txBody>
      </p:sp>
      <p:pic>
        <p:nvPicPr>
          <p:cNvPr id="103428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628775"/>
            <a:ext cx="4875213" cy="5040313"/>
          </a:xfrm>
          <a:noFill/>
          <a:ln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z="2500" smtClean="0"/>
              <a:t>Wśród barier utrudniających lub uniemożliwiających podjęcie aktywności zawodowej, których respondenci doświadczyli osobiście, najczęściej wskazywano na:</a:t>
            </a:r>
          </a:p>
          <a:p>
            <a:pPr lvl="1"/>
            <a:r>
              <a:rPr lang="pl-PL" sz="2200" smtClean="0"/>
              <a:t>zbyt wysokie oczekiwania pracodawców odnośnie doświadczenia zawodowego (63,5%) oraz</a:t>
            </a:r>
          </a:p>
          <a:p>
            <a:pPr lvl="1"/>
            <a:r>
              <a:rPr lang="pl-PL" sz="2200" smtClean="0"/>
              <a:t>brak umiejętności, których pracodawca oczekiwał (61,3%). </a:t>
            </a:r>
          </a:p>
          <a:p>
            <a:r>
              <a:rPr lang="pl-PL" sz="2500" smtClean="0"/>
              <a:t>Najrzadziej badani deklarowali doświadczanie takich utrudnień, jak: </a:t>
            </a:r>
          </a:p>
          <a:p>
            <a:pPr lvl="1"/>
            <a:r>
              <a:rPr lang="pl-PL" sz="2200" smtClean="0"/>
              <a:t>ograniczone możliwości poszukiwania pracy (8,4%) oraz </a:t>
            </a:r>
          </a:p>
          <a:p>
            <a:pPr lvl="1"/>
            <a:r>
              <a:rPr lang="pl-PL" sz="2200" smtClean="0"/>
              <a:t>problemy wynikające ze stanu zdrowia (9,7%).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1800" smtClean="0"/>
              <a:t>Doświadczenia badanych w korzystaniu z różnych form wsparcia oferowanych przez publiczne służby zatrudnienia przez badane osoby bezrobotne do 25 roku życia (%).</a:t>
            </a:r>
            <a:r>
              <a:rPr lang="pl-PL" sz="1600" smtClean="0"/>
              <a:t> </a:t>
            </a:r>
          </a:p>
        </p:txBody>
      </p:sp>
      <p:pic>
        <p:nvPicPr>
          <p:cNvPr id="105476" name="Wykres 1"/>
          <p:cNvPicPr>
            <a:picLocks noChangeArrowheads="1"/>
          </p:cNvPicPr>
          <p:nvPr>
            <p:ph type="body" idx="1"/>
          </p:nvPr>
        </p:nvPicPr>
        <p:blipFill>
          <a:blip r:embed="rId2" cstate="print"/>
          <a:srcRect b="-79"/>
          <a:stretch>
            <a:fillRect/>
          </a:stretch>
        </p:blipFill>
        <p:spPr>
          <a:xfrm>
            <a:off x="971550" y="1628775"/>
            <a:ext cx="7272338" cy="5229225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Cele badania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7085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pl-PL" altLang="pl-PL" sz="2400" dirty="0" smtClean="0"/>
              <a:t>określenie barier i ograniczeń uniemożliwiających lub utrudniających pracodawcom zatrudnianie osób młodych;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pl-PL" altLang="pl-PL" sz="2400" dirty="0" smtClean="0"/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pl-PL" altLang="pl-PL" sz="2400" dirty="0" smtClean="0"/>
              <a:t>ustalenie barier uniemożliwiających lub utrudniających osobom młodym podjęcie aktywności zawodowej;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pl-PL" altLang="pl-PL" sz="2400" dirty="0" smtClean="0"/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pl-PL" altLang="pl-PL" sz="2400" dirty="0" smtClean="0"/>
              <a:t>określenie potrzeb i oczekiwań młodzieży w zakresie rozwoju zawodowego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Spośród wszystkich respondentów 2,5% deklaruje, że do momentu, w którym przeprowadzono badanie nie korzystało z żadnych, oferowanych przez publiczne służby zatrudnienia, form wsparcia.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1800" smtClean="0"/>
              <a:t>Plany dotyczące skorzystania w przyszłości z różnych form wsparcia oferowanych przez publiczne służby zatrudnienia przez badane osoby bezrobotne do 25 roku życia (%).</a:t>
            </a:r>
            <a:r>
              <a:rPr lang="pl-PL" sz="1600" smtClean="0"/>
              <a:t> </a:t>
            </a:r>
          </a:p>
        </p:txBody>
      </p:sp>
      <p:pic>
        <p:nvPicPr>
          <p:cNvPr id="107524" name="Wykres 1"/>
          <p:cNvPicPr>
            <a:picLocks noChangeArrowheads="1"/>
          </p:cNvPicPr>
          <p:nvPr>
            <p:ph type="body" idx="1"/>
          </p:nvPr>
        </p:nvPicPr>
        <p:blipFill>
          <a:blip r:embed="rId2" cstate="print"/>
          <a:srcRect b="-131"/>
          <a:stretch>
            <a:fillRect/>
          </a:stretch>
        </p:blipFill>
        <p:spPr>
          <a:xfrm>
            <a:off x="684213" y="1636713"/>
            <a:ext cx="7848600" cy="4816475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Spośród wszystkich respondentów 1,5% deklaruje, nie zamierza korzystać w przyszłości z żadnych, oferowanych przez publiczne służby zatrudnienia, form wsparcia.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1800" smtClean="0"/>
              <a:t>Oczekiwania młodych osób bezrobotnych do 25 roku w zakresie otrzymania finansowych lub niefinansowych form wsparcia od publicznych służb zatrudnienia (%).</a:t>
            </a:r>
            <a:endParaRPr lang="pl-PL" sz="4000" smtClean="0"/>
          </a:p>
        </p:txBody>
      </p:sp>
      <p:pic>
        <p:nvPicPr>
          <p:cNvPr id="108548" name="Wykres 1"/>
          <p:cNvPicPr>
            <a:picLocks noChangeArrowheads="1"/>
          </p:cNvPicPr>
          <p:nvPr>
            <p:ph type="body" idx="1"/>
          </p:nvPr>
        </p:nvPicPr>
        <p:blipFill>
          <a:blip r:embed="rId2" cstate="print"/>
          <a:srcRect b="-92"/>
          <a:stretch>
            <a:fillRect/>
          </a:stretch>
        </p:blipFill>
        <p:spPr>
          <a:xfrm>
            <a:off x="611188" y="1700213"/>
            <a:ext cx="7993062" cy="4752975"/>
          </a:xfrm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Spośród wszystkich badanych respondentów 62,6% oczekuje od publicznych służb zatrudnienia przede wszystkim pozafinansowych form wsparcia, natomiast 27,4% finansowych form wsparcia.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423275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Oczekiwania młodych osób bezrobotnych do 25 roku w zakresie otrzymania od publicznych służb zatrudnienia wybranych form wsparcia pozafinansowego (%).</a:t>
            </a:r>
          </a:p>
        </p:txBody>
      </p:sp>
      <p:pic>
        <p:nvPicPr>
          <p:cNvPr id="27651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762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692275" y="6602413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Największa grupa badanych wskazała, że oczekuje wsparcia dotyczącego:</a:t>
            </a:r>
          </a:p>
          <a:p>
            <a:pPr lvl="1"/>
            <a:r>
              <a:rPr lang="pl-PL" smtClean="0"/>
              <a:t>informacji o ofertach pracy (72,2%) oraz</a:t>
            </a:r>
          </a:p>
          <a:p>
            <a:pPr lvl="1"/>
            <a:r>
              <a:rPr lang="pl-PL" smtClean="0"/>
              <a:t>możliwości odbywania staży (54,8%).</a:t>
            </a:r>
          </a:p>
          <a:p>
            <a:r>
              <a:rPr lang="pl-PL" smtClean="0"/>
              <a:t>Najrzadziej respondenci wskazywali:</a:t>
            </a:r>
          </a:p>
          <a:p>
            <a:pPr lvl="1"/>
            <a:r>
              <a:rPr lang="pl-PL" smtClean="0"/>
              <a:t>prace interwencyjne oraz (11,2%)</a:t>
            </a:r>
          </a:p>
          <a:p>
            <a:pPr lvl="1"/>
            <a:r>
              <a:rPr lang="pl-PL" smtClean="0"/>
              <a:t>roboty publiczne (6,5%).</a:t>
            </a:r>
          </a:p>
          <a:p>
            <a:endParaRPr lang="pl-PL" smtClean="0"/>
          </a:p>
          <a:p>
            <a:endParaRPr lang="pl-PL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Oczekiwania młodych osób bezrobotnych do 25 roku w zakresie otrzymania od publicznych służb zatrudnienia wybranych form wsparcia finansowego (%).</a:t>
            </a:r>
          </a:p>
        </p:txBody>
      </p:sp>
      <p:pic>
        <p:nvPicPr>
          <p:cNvPr id="28675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761038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714500" y="6602413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Najczęściej badani wskazywali, że oczekują wsparcia dotyczącego:</a:t>
            </a:r>
          </a:p>
          <a:p>
            <a:pPr lvl="1"/>
            <a:r>
              <a:rPr lang="pl-PL" smtClean="0"/>
              <a:t>finansowania kosztów przejazdów do miejsca pracy (36,5%) oraz</a:t>
            </a:r>
          </a:p>
          <a:p>
            <a:pPr lvl="1"/>
            <a:r>
              <a:rPr lang="pl-PL" smtClean="0"/>
              <a:t>stypendium na kontynuowanie nauki  (27,8%).</a:t>
            </a:r>
          </a:p>
          <a:p>
            <a:r>
              <a:rPr lang="pl-PL" smtClean="0"/>
              <a:t>Najrzadziej respondenci wskazywali:</a:t>
            </a:r>
          </a:p>
          <a:p>
            <a:pPr lvl="1"/>
            <a:r>
              <a:rPr lang="pl-PL" smtClean="0"/>
              <a:t>pożyczki szkoleniowe oraz (9,6%)</a:t>
            </a:r>
          </a:p>
          <a:p>
            <a:pPr lvl="1"/>
            <a:r>
              <a:rPr lang="pl-PL" smtClean="0"/>
              <a:t>zwrot kosztów nad osobą zależną (7,6%).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Ocena dopasowania do potrzeb otrzymywanej przez bezrobotne osoby młode do 25 roku życia pomocy od publicznych służb zatrudnienia (%).</a:t>
            </a:r>
          </a:p>
        </p:txBody>
      </p:sp>
      <p:pic>
        <p:nvPicPr>
          <p:cNvPr id="29699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3238"/>
            <a:ext cx="6624638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403350" y="6021388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28775"/>
            <a:ext cx="8229600" cy="5040313"/>
          </a:xfrm>
        </p:spPr>
        <p:txBody>
          <a:bodyPr>
            <a:normAutofit/>
          </a:bodyPr>
          <a:lstStyle/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 smtClean="0"/>
              <a:t>określenia </a:t>
            </a:r>
            <a:r>
              <a:rPr lang="pl-PL" altLang="pl-PL" sz="2000" dirty="0"/>
              <a:t>barier uniemożliwiających lub utrudniających podjęcie aktywności zawodowej definiowanych przez młode osoby bezrobotne</a:t>
            </a:r>
            <a:r>
              <a:rPr lang="pl-PL" altLang="pl-PL" sz="2000" dirty="0" smtClean="0"/>
              <a:t>;</a:t>
            </a:r>
          </a:p>
          <a:p>
            <a:pPr marL="480060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000" dirty="0"/>
          </a:p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/>
              <a:t>określenia oczekiwań młodych osób bezrobotnych wobec publicznych służb zatrudnienia w zakresie udzielanego przez nie wsparcia</a:t>
            </a:r>
            <a:r>
              <a:rPr lang="pl-PL" altLang="pl-PL" sz="2000" dirty="0" smtClean="0"/>
              <a:t>;</a:t>
            </a:r>
          </a:p>
          <a:p>
            <a:pPr marL="480060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000" dirty="0"/>
          </a:p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/>
              <a:t>określenia poziomu wiedzy młodych osób bezrobotnych na temat zakresu wsparcia wynikającego z </a:t>
            </a:r>
            <a:r>
              <a:rPr lang="pl-PL" altLang="pl-PL" sz="2000" i="1" dirty="0"/>
              <a:t>Ustawy o promocji zatrudnienia i instytucji rynku pracy</a:t>
            </a:r>
            <a:r>
              <a:rPr lang="pl-PL" altLang="pl-PL" sz="2000" dirty="0"/>
              <a:t> (</a:t>
            </a:r>
            <a:r>
              <a:rPr lang="pl-PL" altLang="pl-PL" sz="2000" dirty="0" err="1"/>
              <a:t>Dz.U</a:t>
            </a:r>
            <a:r>
              <a:rPr lang="pl-PL" altLang="pl-PL" sz="2000" dirty="0"/>
              <a:t>. 2014 poz. 598</a:t>
            </a:r>
            <a:r>
              <a:rPr lang="pl-PL" altLang="pl-PL" sz="2000" dirty="0" smtClean="0"/>
              <a:t>);</a:t>
            </a:r>
          </a:p>
          <a:p>
            <a:pPr marL="480060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000" dirty="0"/>
          </a:p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/>
              <a:t>określenia poziomu zainteresowania bezrobotnych młodych osób formami wsparcia określonymi w </a:t>
            </a:r>
            <a:r>
              <a:rPr lang="pl-PL" altLang="pl-PL" sz="2000" i="1" dirty="0"/>
              <a:t>Ustawie o promocji zatrudnienia i instytucji rynku pracy</a:t>
            </a:r>
            <a:r>
              <a:rPr lang="pl-PL" altLang="pl-PL" sz="2000" dirty="0"/>
              <a:t> (</a:t>
            </a:r>
            <a:r>
              <a:rPr lang="pl-PL" altLang="pl-PL" sz="2000" dirty="0" err="1"/>
              <a:t>Dz.U</a:t>
            </a:r>
            <a:r>
              <a:rPr lang="pl-PL" altLang="pl-PL" sz="2000" dirty="0"/>
              <a:t>. 2014 poz. 598);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Szczegółowe cele badawcze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z="2500" smtClean="0"/>
              <a:t>55% badanych bezrobotnych osób młodych uważa, ze pomoc jaką otrzymują od publicznych służb zatrudnienia jest odpowiednia do ich potrzeb.</a:t>
            </a:r>
          </a:p>
          <a:p>
            <a:r>
              <a:rPr lang="pl-PL" sz="2500" smtClean="0"/>
              <a:t>Niemal 12% respondentów uważa, że otrzymywana pomoc nie odpowiada ich potrzebom.</a:t>
            </a:r>
          </a:p>
          <a:p>
            <a:r>
              <a:rPr lang="pl-PL" sz="2500" smtClean="0"/>
              <a:t>Niewiele ponad 33% badanych nie potrafi jednoznacznie określić czy pomoc jaką otrzymują odpowiada, czy też nie odpowiada ich potrzebom.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Dodatkowe oczekiwania bezrobotnych osób młodych do 25 roku względem publicznych służb zatrudnienia (%).</a:t>
            </a:r>
            <a:endParaRPr lang="pl-PL" smtClean="0"/>
          </a:p>
        </p:txBody>
      </p:sp>
      <p:pic>
        <p:nvPicPr>
          <p:cNvPr id="113668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73238"/>
            <a:ext cx="8137525" cy="4244975"/>
          </a:xfrm>
          <a:noFill/>
          <a:ln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z="2500" smtClean="0"/>
              <a:t>Najczęściej wskazywanym obszarem jest pomoc w znalezieniu pracy (42,6%).</a:t>
            </a:r>
          </a:p>
          <a:p>
            <a:r>
              <a:rPr lang="pl-PL" sz="2500" smtClean="0"/>
              <a:t>Widoczne jest także zainteresowanie szerszą ofertą szkoleń i staży (17%).</a:t>
            </a:r>
          </a:p>
          <a:p>
            <a:r>
              <a:rPr lang="pl-PL" sz="2500" smtClean="0"/>
              <a:t>Po 10% wskazań dotyczyło szerszego wsparcia finansowego oraz lepszej informacji odnośnie dostępnych form wsparcia. </a:t>
            </a:r>
          </a:p>
          <a:p>
            <a:r>
              <a:rPr lang="pl-PL" sz="2500" smtClean="0"/>
              <a:t>19% respondentów, którzy udzielili odpowiedzi na to pytanie nie ma dodatkowych oczekiwań odnośnie form wsparcia, jakie mogą im zostać zaproponowane.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Formy wsparcia oferowane przez publiczne służby zatrudnienia, z których korzystały lub z których chciałyby skorzystać w przyszłości młode osoby bezrobotne do 25 roku życia (%).</a:t>
            </a:r>
            <a:endParaRPr lang="pl-PL" sz="4000" smtClean="0"/>
          </a:p>
        </p:txBody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500" smtClean="0"/>
              <a:t>Badane bezrobotne młode osoby najczęściej deklarowały, ze korzystały w przeszłości z: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informacji dotyczące ofert pracy (91,2%), 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staży (42,9%) oraz 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skierowania do pracy u konkretnego pracodawcy (40%).</a:t>
            </a:r>
          </a:p>
          <a:p>
            <a:pPr>
              <a:lnSpc>
                <a:spcPct val="80000"/>
              </a:lnSpc>
            </a:pPr>
            <a:r>
              <a:rPr lang="pl-PL" sz="1500" smtClean="0"/>
              <a:t>Najmniej liczna grupa respondentów wskazała na posiadanie doświadczeń w korzystaniu z: 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finansowania studiów podyplomowych (0,6%) oraz 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pożyczek na rozpoczęcie działalności gospodarczej (1,1%). </a:t>
            </a:r>
          </a:p>
          <a:p>
            <a:pPr>
              <a:lnSpc>
                <a:spcPct val="80000"/>
              </a:lnSpc>
            </a:pPr>
            <a:r>
              <a:rPr lang="pl-PL" sz="1500" smtClean="0"/>
              <a:t>Badane bezrobotne młode osoby najczęściej deklarowały zainteresowanie skorzystaniem w przyszłości z :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informacji na temat dostępnych ofert pracy (72%),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niemal 55% badanych osób zadeklarowało chęć skorzystania ze staży, 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niemal 50% ze szkoleń podwyższających kwalifikacje zawodowe 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ponad 48% respondentów chciałoby skorzystać ze skierowania do pracy u konkretnego pracodawcy. </a:t>
            </a:r>
          </a:p>
          <a:p>
            <a:pPr>
              <a:lnSpc>
                <a:spcPct val="80000"/>
              </a:lnSpc>
            </a:pPr>
            <a:r>
              <a:rPr lang="pl-PL" sz="1500" smtClean="0"/>
              <a:t>Najrzadziej wskazywano na zainteresowanie udziałem w: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robotach publicznych (6,5%), 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zwrotem kosztów opieki nad osobą zależną (7,6%) oraz</a:t>
            </a:r>
          </a:p>
          <a:p>
            <a:pPr lvl="1">
              <a:lnSpc>
                <a:spcPct val="80000"/>
              </a:lnSpc>
            </a:pPr>
            <a:r>
              <a:rPr lang="pl-PL" sz="1300" smtClean="0"/>
              <a:t>pożyczkami szkoleniowymi (9,6%).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Wiedza młodych osób bezrobotnych do 25 roku życia na temat możliwości uzyskania wsparcia od instytucji rynku pracy (%).</a:t>
            </a:r>
            <a:endParaRPr lang="pl-PL" sz="4000" smtClean="0"/>
          </a:p>
        </p:txBody>
      </p:sp>
      <p:pic>
        <p:nvPicPr>
          <p:cNvPr id="117764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28775"/>
            <a:ext cx="7632700" cy="4865688"/>
          </a:xfrm>
          <a:noFill/>
          <a:ln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500" smtClean="0"/>
              <a:t>Największa grupa respondentów wskazała: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Powiatowe Urzędy Pracy (96%) oraz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agencje zatrudnienia (67%). </a:t>
            </a:r>
          </a:p>
          <a:p>
            <a:pPr>
              <a:lnSpc>
                <a:spcPct val="90000"/>
              </a:lnSpc>
            </a:pPr>
            <a:r>
              <a:rPr lang="pl-PL" sz="2500" smtClean="0"/>
              <a:t>Najrzadziej wskazywano: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instytucje partnerstwa lokalnego (13,5%) oraz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instytucje dialogu społecznego (14,3%). </a:t>
            </a:r>
          </a:p>
          <a:p>
            <a:pPr>
              <a:lnSpc>
                <a:spcPct val="90000"/>
              </a:lnSpc>
            </a:pPr>
            <a:r>
              <a:rPr lang="pl-PL" sz="2500" smtClean="0"/>
              <a:t>Odsetek odpowiedzi „nie można uzyskać wsparcia” wynosił: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1,4% w przypadku PUP 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21,6% w przypadku instytucji dialogu społecznego i</a:t>
            </a:r>
          </a:p>
          <a:p>
            <a:pPr lvl="1">
              <a:lnSpc>
                <a:spcPct val="90000"/>
              </a:lnSpc>
            </a:pPr>
            <a:r>
              <a:rPr lang="pl-PL" sz="2200" smtClean="0"/>
              <a:t>21,5% w przypadku instytucji partnerstwa lokalnego.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Wiedza młodych osób bezrobotnych do 25 roku życia na temat możliwości uzyskania określonych form wsparcia do instytucji rynku pracy (%).</a:t>
            </a:r>
            <a:r>
              <a:rPr lang="pl-PL" sz="1400" smtClean="0"/>
              <a:t> </a:t>
            </a:r>
          </a:p>
        </p:txBody>
      </p:sp>
      <p:pic>
        <p:nvPicPr>
          <p:cNvPr id="119812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557338"/>
            <a:ext cx="5041900" cy="5111750"/>
          </a:xfrm>
          <a:noFill/>
          <a:ln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100" smtClean="0"/>
              <a:t>Najczęściej respondenci deklarowali, że bezrobotna młoda osoba może otrzymać następujące formy wsparcia: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informacje o ofertach pracy (95,5%),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możliwość odbycia stażu (93,4%),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zostać skierowana do pracy u konkretnego pracodawcy (87,4%) oraz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zostać skierowana na szkolenia podnoszące kwalifikacje zawodowe (82,1%). </a:t>
            </a:r>
          </a:p>
          <a:p>
            <a:pPr>
              <a:lnSpc>
                <a:spcPct val="80000"/>
              </a:lnSpc>
            </a:pPr>
            <a:r>
              <a:rPr lang="pl-PL" sz="2100" smtClean="0"/>
              <a:t>Najrzadziej natomiast młode bezrobotne osoby twierdzą, że mogą otrzymać wsparcie: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w formie zwrotu kosztów opieki nad osobą zależną (23,2%),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w formie zwrotu finansowania kosztów zakwaterowania w miejscu pracy (24,4%) oraz 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pożyczki szkoleniowej (29,3%).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Wiedza młodych osób bezrobotnych do 25 roku życia na temat możliwości uzyskania określonego zakresu wsparcia od instytucji rynku pracy (%).</a:t>
            </a:r>
            <a:r>
              <a:rPr lang="pl-PL" sz="1600" smtClean="0"/>
              <a:t> </a:t>
            </a:r>
          </a:p>
        </p:txBody>
      </p:sp>
      <p:pic>
        <p:nvPicPr>
          <p:cNvPr id="121860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557338"/>
            <a:ext cx="5659438" cy="5048250"/>
          </a:xfrm>
          <a:noFill/>
          <a:ln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Z pomocą w zakresie uzyskania wsparcia finansowego najczęściej kojarzone są instytucje partnerstwa lokalnego (37,1%).</a:t>
            </a:r>
          </a:p>
          <a:p>
            <a:r>
              <a:rPr lang="pl-PL" smtClean="0"/>
              <a:t>Z pomocą w podniesieniu kwalifikacji badani najczęściej utożsamiają instytucje szkoleniowe (84,8%).</a:t>
            </a:r>
          </a:p>
          <a:p>
            <a:r>
              <a:rPr lang="pl-PL" smtClean="0"/>
              <a:t>Z pomocą w znalezieniu pracy najczęściej kojarzone przez respondentów są Powiatowe Urzędy Pracy (95,8%).</a:t>
            </a:r>
          </a:p>
          <a:p>
            <a:endParaRPr lang="pl-PL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28775"/>
            <a:ext cx="8229600" cy="4968875"/>
          </a:xfrm>
        </p:spPr>
        <p:txBody>
          <a:bodyPr>
            <a:normAutofit/>
          </a:bodyPr>
          <a:lstStyle/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/>
              <a:t>określenia barier uniemożliwiających lub utrudniających zatrudnienie bezrobotnej osoby młodej</a:t>
            </a:r>
            <a:r>
              <a:rPr lang="pl-PL" altLang="pl-PL" sz="2000" dirty="0" smtClean="0"/>
              <a:t>;</a:t>
            </a:r>
          </a:p>
          <a:p>
            <a:pPr marL="480060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000" dirty="0"/>
          </a:p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/>
              <a:t>określenia oczekiwań pracodawców dotyczących wsparcia ze strony publicznych służb zatrudnienia zmierzających do wyeliminowania lub złagodzenia barier w zatrudnieniu osoby młodej</a:t>
            </a:r>
            <a:r>
              <a:rPr lang="pl-PL" altLang="pl-PL" sz="2000" dirty="0" smtClean="0"/>
              <a:t>;</a:t>
            </a:r>
          </a:p>
          <a:p>
            <a:pPr marL="480060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000" dirty="0"/>
          </a:p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/>
              <a:t>określenia poziomu wiedzy pracodawców na temat zakresu wsparcia wynikającego z Ustawy o promocji zatrudnienia i instytucji rynku pracy</a:t>
            </a:r>
            <a:r>
              <a:rPr lang="pl-PL" altLang="pl-PL" sz="2000" dirty="0" smtClean="0"/>
              <a:t>;</a:t>
            </a:r>
          </a:p>
          <a:p>
            <a:pPr marL="480060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000" dirty="0"/>
          </a:p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/>
              <a:t>określenia poziomu zainteresowania pracodawców formami wsparcia określonymi w Ustawie o promocji zatrudnienia i instytucji rynku pracy;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Szczegółowe cele badawcze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4800" b="1" smtClean="0"/>
              <a:t>Pracodawcy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423275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Struktura próby ze względu na powiat w którym zlokalizowane jest przedsiębiorstwo (%).</a:t>
            </a:r>
          </a:p>
        </p:txBody>
      </p:sp>
      <p:pic>
        <p:nvPicPr>
          <p:cNvPr id="30723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73238"/>
            <a:ext cx="79216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746125" y="6475413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Największa grupa przedsiębiorstw, które znalazły się w próbie jest zlokalizowana w:</a:t>
            </a:r>
          </a:p>
          <a:p>
            <a:pPr lvl="1"/>
            <a:r>
              <a:rPr lang="pl-PL" smtClean="0"/>
              <a:t>Zielonej Górze stanowią (16,6%) oraz</a:t>
            </a:r>
          </a:p>
          <a:p>
            <a:pPr lvl="1"/>
            <a:r>
              <a:rPr lang="pl-PL" smtClean="0"/>
              <a:t>Gorzowie Wielkopolskim (15,4%).</a:t>
            </a:r>
          </a:p>
          <a:p>
            <a:pPr>
              <a:buFont typeface="Wingdings" pitchFamily="2" charset="2"/>
              <a:buNone/>
            </a:pPr>
            <a:endParaRPr lang="pl-PL" smtClean="0"/>
          </a:p>
          <a:p>
            <a:endParaRPr lang="pl-PL" smtClean="0"/>
          </a:p>
          <a:p>
            <a:endParaRPr lang="pl-PL" smtClean="0"/>
          </a:p>
          <a:p>
            <a:pPr>
              <a:buFont typeface="Wingdings" pitchFamily="2" charset="2"/>
              <a:buNone/>
            </a:pPr>
            <a:endParaRPr lang="pl-PL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Struktura przebadanych przedsiębiorstw ze względu na liczbę zatrudnianych pracowników (%).</a:t>
            </a:r>
          </a:p>
        </p:txBody>
      </p:sp>
      <p:pic>
        <p:nvPicPr>
          <p:cNvPr id="31747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1773238"/>
            <a:ext cx="7927975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747713" y="6229350"/>
            <a:ext cx="18970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W próbie dominują przedsiębiorstwa zatrudniające od 10 do 49 osób, które stanowią ponad 69% podmiotów. </a:t>
            </a:r>
          </a:p>
          <a:p>
            <a:r>
              <a:rPr lang="pl-PL" smtClean="0"/>
              <a:t>Najmniej jest przedsiębiorstw zatrudniających więcej niż 1000 osób, takie podmioty stanowią nieco ponad 1% próby.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Struktura próby ze względu na branżę według PKD 2007 (%).</a:t>
            </a:r>
            <a:r>
              <a:rPr lang="pl-PL" smtClean="0"/>
              <a:t> </a:t>
            </a:r>
          </a:p>
        </p:txBody>
      </p:sp>
      <p:pic>
        <p:nvPicPr>
          <p:cNvPr id="128004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484313"/>
            <a:ext cx="4103687" cy="5184775"/>
          </a:xfrm>
          <a:noFill/>
          <a:ln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Dominującymi w próbie są przedsiębiorstwa z branży przetwórstwa przemysłowego (30,6%).</a:t>
            </a:r>
          </a:p>
          <a:p>
            <a:r>
              <a:rPr lang="pl-PL" smtClean="0"/>
              <a:t>Drugą najliczniejszą grupę stanowią przedsiębiorstwa zajmujące się handlem oraz naprawą pojazdów samochodowych i motocykli (17,7%).</a:t>
            </a:r>
          </a:p>
          <a:p>
            <a:r>
              <a:rPr lang="pl-PL" smtClean="0"/>
              <a:t>Trzecia najliczniejsza grupa przedsiębiorstw to te należące do branży związanej z budownictwem (11,2%).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smtClean="0"/>
              <a:t>Powody uniemożliwiające zatrudnienie młodej osoby bezrobotnej (%).</a:t>
            </a:r>
          </a:p>
        </p:txBody>
      </p:sp>
      <p:pic>
        <p:nvPicPr>
          <p:cNvPr id="32771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14500"/>
            <a:ext cx="5776913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709738" y="6602413"/>
            <a:ext cx="18954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>
          <a:xfrm>
            <a:off x="611188" y="1628775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mtClean="0"/>
              <a:t>Najczęściej wskazywanymi przez pracodawców barierami uniemożliwiającymi zatrudnianie młodych bezrobotnych osób są: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brak motywacji do pracy (20,2%),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brak umiejętności uczenia się (15,2%). </a:t>
            </a:r>
          </a:p>
          <a:p>
            <a:pPr>
              <a:lnSpc>
                <a:spcPct val="90000"/>
              </a:lnSpc>
            </a:pPr>
            <a:r>
              <a:rPr lang="pl-PL" smtClean="0"/>
              <a:t>Przedsiębiorcy najrzadziej wskazywali na: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brak wsparcia ze strony państwowych instytucji rynku pracy oraz (4,2%)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konieczność przeszkolenia, przyuczenia do pracy (2,8%). </a:t>
            </a:r>
          </a:p>
          <a:p>
            <a:pPr>
              <a:lnSpc>
                <a:spcPct val="90000"/>
              </a:lnSpc>
            </a:pPr>
            <a:endParaRPr lang="pl-PL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smtClean="0"/>
              <a:t>Powody utrudniające zatrudnienie młodej osoby bezrobotnej (%).</a:t>
            </a:r>
          </a:p>
        </p:txBody>
      </p:sp>
      <p:pic>
        <p:nvPicPr>
          <p:cNvPr id="33795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7578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692275" y="6602413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28775"/>
            <a:ext cx="8229600" cy="4968875"/>
          </a:xfrm>
        </p:spPr>
        <p:txBody>
          <a:bodyPr>
            <a:normAutofit/>
          </a:bodyPr>
          <a:lstStyle/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/>
              <a:t>określenia czy i w jaki sposób oczekiwania i bariery wskazywane przez bezrobotne młode osoby korespondują z oczekiwaniami i barierami wskazywanymi przez pracodawców</a:t>
            </a:r>
            <a:r>
              <a:rPr lang="pl-PL" altLang="pl-PL" sz="2000" dirty="0" smtClean="0"/>
              <a:t>;</a:t>
            </a:r>
          </a:p>
          <a:p>
            <a:pPr marL="480060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000" dirty="0"/>
          </a:p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/>
              <a:t>oszacowania efektywności zatrudnieniowej form wsparcia wynikających z Ustawy o promocji zatrudnienia i instytucji rynku pracy (</a:t>
            </a:r>
            <a:r>
              <a:rPr lang="pl-PL" altLang="pl-PL" sz="2000" dirty="0" err="1"/>
              <a:t>Dz.U</a:t>
            </a:r>
            <a:r>
              <a:rPr lang="pl-PL" altLang="pl-PL" sz="2000" dirty="0"/>
              <a:t>. 2014 poz. 598</a:t>
            </a:r>
            <a:r>
              <a:rPr lang="pl-PL" altLang="pl-PL" sz="2000" dirty="0" smtClean="0"/>
              <a:t>);</a:t>
            </a:r>
          </a:p>
          <a:p>
            <a:pPr marL="480060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pl-PL" altLang="pl-PL" sz="2000" dirty="0"/>
          </a:p>
          <a:p>
            <a:pPr marL="67056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dirty="0"/>
              <a:t>określenia obaw i oczekiwań wśród osób młodych, które w bieżącym roku szkolnym/akademickim ukończą edukację, dotyczących ich rozwoju </a:t>
            </a:r>
            <a:r>
              <a:rPr lang="pl-PL" altLang="pl-PL" sz="2000" dirty="0" smtClean="0"/>
              <a:t>zawodowego</a:t>
            </a:r>
            <a:endParaRPr lang="pl-PL" altLang="pl-PL" sz="2000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Szczegółowe cele badawcze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mtClean="0"/>
              <a:t>Najczęściej wskazywanymi przez pracodawców barierami utrudniającymi zatrudnianie młodych bezrobotnych osób są:</a:t>
            </a:r>
          </a:p>
          <a:p>
            <a:pPr lvl="1"/>
            <a:r>
              <a:rPr lang="pl-PL" smtClean="0"/>
              <a:t>brak motywacji do pracy (59,8%),</a:t>
            </a:r>
          </a:p>
          <a:p>
            <a:pPr lvl="1"/>
            <a:r>
              <a:rPr lang="pl-PL" smtClean="0"/>
              <a:t>brak umiejętności uczenia się (52,5%). </a:t>
            </a:r>
          </a:p>
          <a:p>
            <a:r>
              <a:rPr lang="pl-PL" smtClean="0"/>
              <a:t>Przedsiębiorcy najrzadziej wskazywali na:</a:t>
            </a:r>
          </a:p>
          <a:p>
            <a:pPr lvl="1"/>
            <a:r>
              <a:rPr lang="pl-PL" smtClean="0"/>
              <a:t>konieczność przeszkolenia, przyuczenia do pracy (26,1%),</a:t>
            </a:r>
          </a:p>
          <a:p>
            <a:pPr lvl="1"/>
            <a:r>
              <a:rPr lang="pl-PL" smtClean="0"/>
              <a:t>Brak znajomości języków obcych (18,3%).</a:t>
            </a:r>
          </a:p>
          <a:p>
            <a:endParaRPr lang="pl-PL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Powody, które uniemożliwiły pracodawcy zatrudnienie młodej bezrobotnej osoby (%).</a:t>
            </a:r>
          </a:p>
        </p:txBody>
      </p:sp>
      <p:pic>
        <p:nvPicPr>
          <p:cNvPr id="132100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557338"/>
            <a:ext cx="4232275" cy="5184775"/>
          </a:xfrm>
          <a:noFill/>
          <a:ln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z="2500" smtClean="0"/>
              <a:t>Respondenci najczęściej wskazywali, że ich doświadczenia dotyczące barier, jakie uniemożliwiły lub utrudniły zatrudnienie bezrobotnej młodej osoby dotyczyły:</a:t>
            </a:r>
          </a:p>
          <a:p>
            <a:pPr lvl="1"/>
            <a:r>
              <a:rPr lang="pl-PL" sz="2200" smtClean="0"/>
              <a:t>braku motywacji do pracy ze strony kandydata (29%) </a:t>
            </a:r>
          </a:p>
          <a:p>
            <a:pPr lvl="1"/>
            <a:r>
              <a:rPr lang="pl-PL" sz="2200" smtClean="0"/>
              <a:t>brak doświadczenia zawodowego kandydatów do pracy (25%) badanych przedsiębiorców.</a:t>
            </a:r>
          </a:p>
          <a:p>
            <a:r>
              <a:rPr lang="pl-PL" sz="2500" smtClean="0"/>
              <a:t>Najrzadziej respondenci wskazywali na to, że konieczność przeszkolenia/przyuczenia kandydata do pracy byłą barierą, która uniemożliwiła lub utrudniła im zatrudnienie nowego pracownika (3,4%). 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000" smtClean="0"/>
              <a:t>Oczekiwania pracodawców dotyczące form wsparcia finansowego (%).</a:t>
            </a:r>
          </a:p>
        </p:txBody>
      </p:sp>
      <p:pic>
        <p:nvPicPr>
          <p:cNvPr id="34819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89138"/>
            <a:ext cx="705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96938" y="5949950"/>
            <a:ext cx="18970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mtClean="0"/>
              <a:t>Z danych wynika, że pracodawcy oczekiwaliby w przyszłości przede wszystkim: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dofinansowywania kosztów staży dla pracowników (42,4%), 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refundacji kosztów utworzenia stanowiska pracy (36,8%) oraz dofinansowywania kosztów szkolenia pracowników (33,7%). </a:t>
            </a:r>
          </a:p>
          <a:p>
            <a:pPr>
              <a:lnSpc>
                <a:spcPct val="90000"/>
              </a:lnSpc>
            </a:pPr>
            <a:r>
              <a:rPr lang="pl-PL" smtClean="0"/>
              <a:t>W najmniejszym stopniu oczekują: 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dostępu do grantów na telepracę (3,9%) oraz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świadczeń aktywizacyjnych (5,9%).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68313" y="228600"/>
            <a:ext cx="8675687" cy="990600"/>
          </a:xfrm>
        </p:spPr>
        <p:txBody>
          <a:bodyPr/>
          <a:lstStyle/>
          <a:p>
            <a:pPr eaLnBrk="1" hangingPunct="1"/>
            <a:r>
              <a:rPr lang="pl-PL" altLang="pl-PL" sz="2000" smtClean="0"/>
              <a:t>Oczekiwania pracodawców dotyczące form wsparcia pozafinansowego (%).</a:t>
            </a:r>
          </a:p>
        </p:txBody>
      </p:sp>
      <p:pic>
        <p:nvPicPr>
          <p:cNvPr id="35843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989138"/>
            <a:ext cx="7078663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63600" y="5924550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mtClean="0"/>
              <a:t>Wśród oczekiwań pozafinansowych najczęściej wskazywano na: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organizację szkoleń i kursów dokształcających (13,8%), 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upowszechnianie ogłoszeń o pracę (12,9%) oraz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pomoc w poszukiwaniu pracowników o określonych kwalifikacjach (12,4%). </a:t>
            </a:r>
          </a:p>
          <a:p>
            <a:pPr>
              <a:lnSpc>
                <a:spcPct val="90000"/>
              </a:lnSpc>
            </a:pPr>
            <a:r>
              <a:rPr lang="pl-PL" smtClean="0"/>
              <a:t>Najrzadziej wskazania dotyczyły: 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robót publicznych (5,3%) jako tej formy wsparcia, której badani oczekiwaliby od publicznych służb zatrudnienia.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755650" y="228600"/>
            <a:ext cx="7848600" cy="990600"/>
          </a:xfrm>
        </p:spPr>
        <p:txBody>
          <a:bodyPr/>
          <a:lstStyle/>
          <a:p>
            <a:pPr eaLnBrk="1" hangingPunct="1"/>
            <a:r>
              <a:rPr lang="pl-PL" altLang="pl-PL" sz="1800" smtClean="0"/>
              <a:t>Opinie pracodawców na temat adekwatności otrzymywanego wsparcia do potrzeb (%).</a:t>
            </a:r>
          </a:p>
        </p:txBody>
      </p:sp>
      <p:pic>
        <p:nvPicPr>
          <p:cNvPr id="36867" name="Wykre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73238"/>
            <a:ext cx="67691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971550" y="6526213"/>
            <a:ext cx="1897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>
          <a:xfrm>
            <a:off x="611188" y="1628775"/>
            <a:ext cx="8153400" cy="4525963"/>
          </a:xfrm>
        </p:spPr>
        <p:txBody>
          <a:bodyPr/>
          <a:lstStyle/>
          <a:p>
            <a:r>
              <a:rPr lang="pl-PL" smtClean="0"/>
              <a:t>38,4% badanych deklaruje, że otrzymywana pomoc odpowiada ich potrzebom.</a:t>
            </a:r>
          </a:p>
          <a:p>
            <a:r>
              <a:rPr lang="pl-PL" smtClean="0"/>
              <a:t>Ponad 48% przedsiębiorców uznało, ze pomoc jaką otrzymują nie jest wystarczająca w stosunku do ich potrzeb.</a:t>
            </a:r>
          </a:p>
          <a:p>
            <a:r>
              <a:rPr lang="pl-PL" smtClean="0"/>
              <a:t>13,5% badanych przedsiębiorców nie potrafi jednoznacznie określić, czy otrzymywane wsparcie odpowiada, czy nie odpowiada ich potrzebom.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Dodatkowe wsparcie jakiego oczekują pracodawcy od publicznych służb zatrudnienia (%).</a:t>
            </a:r>
            <a:endParaRPr lang="pl-PL" smtClean="0"/>
          </a:p>
        </p:txBody>
      </p:sp>
      <p:pic>
        <p:nvPicPr>
          <p:cNvPr id="137220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4163"/>
            <a:ext cx="8137525" cy="48641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Przebieg badania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2276475"/>
            <a:ext cx="8496300" cy="43211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pl-PL" altLang="pl-PL" sz="2400" smtClean="0"/>
              <a:t>W badaniu wykorzystano strategię triangulacyjną, przeprowadzając w tym samym czasie badania </a:t>
            </a:r>
            <a:br>
              <a:rPr lang="pl-PL" altLang="pl-PL" sz="2400" smtClean="0"/>
            </a:br>
            <a:r>
              <a:rPr lang="pl-PL" altLang="pl-PL" sz="2400" smtClean="0"/>
              <a:t>z wykorzystaniem metod ilościowych i jakościowych. 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pl-PL" altLang="pl-PL" sz="2400" smtClean="0"/>
          </a:p>
          <a:p>
            <a:pPr algn="just" eaLnBrk="1" hangingPunct="1">
              <a:buFont typeface="Wingdings" pitchFamily="2" charset="2"/>
              <a:buChar char="q"/>
            </a:pPr>
            <a:r>
              <a:rPr lang="pl-PL" altLang="pl-PL" sz="2400" smtClean="0"/>
              <a:t>Procedura ta umożliwiła zgromadzenie i porównanie danych dotyczących, będącej przedmiotem badania sytuacji grup bezrobotnych, pracodawców i uczniów/studentów.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l-PL" sz="2500" smtClean="0"/>
              <a:t>Najczęściej odpowiedzi udzielane przez badanych dotyczyły:</a:t>
            </a:r>
          </a:p>
          <a:p>
            <a:pPr lvl="1"/>
            <a:r>
              <a:rPr lang="pl-PL" sz="2200" smtClean="0"/>
              <a:t>Oczekiwań finansowych (39,2%). </a:t>
            </a:r>
          </a:p>
          <a:p>
            <a:pPr lvl="1"/>
            <a:r>
              <a:rPr lang="pl-PL" sz="2200" smtClean="0"/>
              <a:t>Bardziej profesjonalnego, sprawniejszego, szybszego, efektywnego i aktywnego działania mającego na celu udzielenie pomocy pracodawcom przez publiczne służby zatrudnienia wskazało 21% badanych.</a:t>
            </a:r>
          </a:p>
          <a:p>
            <a:pPr lvl="1"/>
            <a:r>
              <a:rPr lang="pl-PL" sz="2200" smtClean="0"/>
              <a:t>Niemal 18% odpowiedzi dotyczyło rozszerzenia oferty szkoleń oraz możliwości pozyskiwania stażystów.</a:t>
            </a:r>
          </a:p>
          <a:p>
            <a:pPr lvl="1"/>
            <a:r>
              <a:rPr lang="pl-PL" sz="2200" smtClean="0"/>
              <a:t>11,5% lepszego dopasowania kandydatów do pracy kierowanych do pracodawcy.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Formy wsparcia oferowane przez publiczne służby zatrudnienia, które w największym stopniu sprzyjają zatrudnianiu bezrobotnych osób młodych (%).</a:t>
            </a:r>
            <a:r>
              <a:rPr lang="pl-PL" sz="1400" smtClean="0"/>
              <a:t> </a:t>
            </a:r>
          </a:p>
        </p:txBody>
      </p:sp>
      <p:pic>
        <p:nvPicPr>
          <p:cNvPr id="139268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600200"/>
            <a:ext cx="5929313" cy="5040313"/>
          </a:xfrm>
          <a:noFill/>
          <a:ln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500" smtClean="0"/>
              <a:t>Pracodawcy najczęściej wskazywali:</a:t>
            </a:r>
          </a:p>
          <a:p>
            <a:pPr lvl="1">
              <a:lnSpc>
                <a:spcPct val="80000"/>
              </a:lnSpc>
            </a:pPr>
            <a:r>
              <a:rPr lang="pl-PL" sz="2200" smtClean="0"/>
              <a:t>dofinansowanie kosztów związanych ze stażami dla pracowników (70%),</a:t>
            </a:r>
          </a:p>
          <a:p>
            <a:pPr lvl="1">
              <a:lnSpc>
                <a:spcPct val="80000"/>
              </a:lnSpc>
            </a:pPr>
            <a:r>
              <a:rPr lang="pl-PL" sz="2200" smtClean="0"/>
              <a:t>dofinansowanie kosztów związanych ze szkoleniem pracownika oraz (57,3%),</a:t>
            </a:r>
          </a:p>
          <a:p>
            <a:pPr lvl="1">
              <a:lnSpc>
                <a:spcPct val="80000"/>
              </a:lnSpc>
            </a:pPr>
            <a:r>
              <a:rPr lang="pl-PL" sz="2200" smtClean="0"/>
              <a:t>refundację kosztów stworzenia miejsca pracy (53,9%),</a:t>
            </a:r>
          </a:p>
          <a:p>
            <a:pPr lvl="1">
              <a:lnSpc>
                <a:spcPct val="80000"/>
              </a:lnSpc>
            </a:pPr>
            <a:r>
              <a:rPr lang="pl-PL" sz="2200" smtClean="0"/>
              <a:t>ponad 47% badanych za skuteczną w tym zakresie metodę uważa refundację kosztów związanych z zatrudnieniem pracownika. </a:t>
            </a:r>
          </a:p>
          <a:p>
            <a:pPr>
              <a:lnSpc>
                <a:spcPct val="80000"/>
              </a:lnSpc>
            </a:pPr>
            <a:r>
              <a:rPr lang="pl-PL" sz="2500" smtClean="0"/>
              <a:t>Najrzadziej jako skuteczne metody wybierano: </a:t>
            </a:r>
          </a:p>
          <a:p>
            <a:pPr lvl="1">
              <a:lnSpc>
                <a:spcPct val="80000"/>
              </a:lnSpc>
            </a:pPr>
            <a:r>
              <a:rPr lang="pl-PL" sz="2200" smtClean="0"/>
              <a:t>przedstawianie informacji o sytuacji i zmianach sytuacji na rynku pracy (22,5%) oraz </a:t>
            </a:r>
          </a:p>
          <a:p>
            <a:pPr lvl="1">
              <a:lnSpc>
                <a:spcPct val="80000"/>
              </a:lnSpc>
            </a:pPr>
            <a:r>
              <a:rPr lang="pl-PL" sz="2200" smtClean="0"/>
              <a:t>dostęp do baz danych dotyczących sytuacji edukacyjnej, zawodowej oraz rynku pracy (23,9%).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Instytucje, do których mogą zwrócić się o pomoc pracodawcy chcący zatrudnić bezrobotne osoby młode (%).</a:t>
            </a:r>
            <a:r>
              <a:rPr lang="pl-PL" sz="1400" smtClean="0"/>
              <a:t> </a:t>
            </a:r>
          </a:p>
        </p:txBody>
      </p:sp>
      <p:pic>
        <p:nvPicPr>
          <p:cNvPr id="141316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b="-82"/>
          <a:stretch>
            <a:fillRect/>
          </a:stretch>
        </p:blipFill>
        <p:spPr>
          <a:xfrm>
            <a:off x="1296988" y="1692275"/>
            <a:ext cx="6515100" cy="4899025"/>
          </a:xfrm>
          <a:noFill/>
          <a:ln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mtClean="0"/>
              <a:t>Najczęściej jako te instytucje, do których pracodawcy mogą się zwrócić o pomoc wskazywano: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Powiatowy Urząd Pracy (87,1%),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Wojewódzki Urząd Pracy (44,1%) oraz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agencje zatrudnienia (36,8%).</a:t>
            </a:r>
          </a:p>
          <a:p>
            <a:pPr>
              <a:lnSpc>
                <a:spcPct val="90000"/>
              </a:lnSpc>
            </a:pPr>
            <a:r>
              <a:rPr lang="pl-PL" smtClean="0"/>
              <a:t>Najrzadziej w tym kontekście badani wymieniali: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instytucje partnerstwa lokalnego (19,1%),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instytucje dialogu społecznego (14,6%).</a:t>
            </a:r>
          </a:p>
          <a:p>
            <a:pPr>
              <a:lnSpc>
                <a:spcPct val="90000"/>
              </a:lnSpc>
            </a:pPr>
            <a:endParaRPr lang="pl-PL" smtClean="0"/>
          </a:p>
          <a:p>
            <a:pPr>
              <a:lnSpc>
                <a:spcPct val="90000"/>
              </a:lnSpc>
            </a:pPr>
            <a:endParaRPr lang="pl-PL" smtClean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Formy pomocy, jakie może otrzymać pracodawca chcący zatrudnić osobę do 25 roku życia (%).</a:t>
            </a:r>
            <a:r>
              <a:rPr lang="pl-PL" sz="1600" smtClean="0"/>
              <a:t> </a:t>
            </a:r>
          </a:p>
        </p:txBody>
      </p:sp>
      <p:pic>
        <p:nvPicPr>
          <p:cNvPr id="143364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600200"/>
            <a:ext cx="5629275" cy="5083175"/>
          </a:xfrm>
          <a:noFill/>
          <a:ln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100" smtClean="0"/>
              <a:t>Spośród metod wspierania pracodawców przez instytucje rynku pracy, o którą może wystąpić pracodawca, najczęściej wskazywano: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dofinansowanie kosztów stażu (87%),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dofinansowanie kosztów szkolenia pracownika (77,5%),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refundację kosztów utworzenia stanowiska pracy (77,5%),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upowszechnienie ogłoszenia o pracę wystawionego przez pracodawcę (75,6%) oraz 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refundację kosztów związanych z zatrudnieniem pracownika (74,2%). </a:t>
            </a:r>
          </a:p>
          <a:p>
            <a:pPr>
              <a:lnSpc>
                <a:spcPct val="80000"/>
              </a:lnSpc>
            </a:pPr>
            <a:r>
              <a:rPr lang="pl-PL" sz="2100" smtClean="0"/>
              <a:t>Najrzadziej wskazywane metody wspierania, z których mogą korzystać pracodawcy to: 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granty na telepracę (41,6%), </a:t>
            </a:r>
          </a:p>
          <a:p>
            <a:pPr lvl="1">
              <a:lnSpc>
                <a:spcPct val="80000"/>
              </a:lnSpc>
            </a:pPr>
            <a:r>
              <a:rPr lang="pl-PL" sz="2000" smtClean="0"/>
              <a:t>świadczenia aktywizacyjne oraz roboty publiczne (po 49,2%).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Formy wsparcia oferowane przez publiczne służby zatrudnienia, z których pracodawca korzystał do tej pory (%).</a:t>
            </a:r>
            <a:r>
              <a:rPr lang="pl-PL" sz="1400" smtClean="0"/>
              <a:t> </a:t>
            </a:r>
          </a:p>
        </p:txBody>
      </p:sp>
      <p:pic>
        <p:nvPicPr>
          <p:cNvPr id="145412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8000" y="1557338"/>
            <a:ext cx="5530850" cy="5048250"/>
          </a:xfrm>
          <a:noFill/>
          <a:ln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100" smtClean="0"/>
              <a:t>Spośród prezentowanych form wsparcia, z których mogli skorzystać pracodawcy, najczęściej wskazywano na: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posiadanie doświadczeń związanych z dofinansowaniem kosztów staży dla pracowników (46,9%),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refundacja kosztów utworzenia stanowiska pracy (19,1%).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prace interwencyjne oraz dofinansowania kosztów szkolenia pracownika (po 15,7%).</a:t>
            </a:r>
          </a:p>
          <a:p>
            <a:pPr>
              <a:lnSpc>
                <a:spcPct val="90000"/>
              </a:lnSpc>
            </a:pPr>
            <a:r>
              <a:rPr lang="pl-PL" sz="2100" smtClean="0"/>
              <a:t>Najrzadziej badani deklarowali posiadanie doświadczeń w korzystaniu z: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grantów na telepracę (1,4%),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korzystania z udostępnianych baz danych (1,4%),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przedstawienia informacji na temat sytuacji i zmian sytuacji na rynku pracy (1,4%).</a:t>
            </a:r>
          </a:p>
          <a:p>
            <a:pPr>
              <a:lnSpc>
                <a:spcPct val="90000"/>
              </a:lnSpc>
            </a:pPr>
            <a:endParaRPr lang="pl-PL" sz="2100" smtClean="0"/>
          </a:p>
          <a:p>
            <a:pPr>
              <a:lnSpc>
                <a:spcPct val="90000"/>
              </a:lnSpc>
            </a:pPr>
            <a:endParaRPr lang="pl-PL" sz="2100" smtClean="0"/>
          </a:p>
          <a:p>
            <a:pPr>
              <a:lnSpc>
                <a:spcPct val="90000"/>
              </a:lnSpc>
            </a:pPr>
            <a:endParaRPr lang="pl-PL" sz="2100" smtClean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l-PL" sz="2000" smtClean="0"/>
              <a:t>Formy wsparcia oferowane przez publiczne służby zatrudnienia, z których pracodawca chciałby skorzystać w przyszłości (%).</a:t>
            </a:r>
          </a:p>
        </p:txBody>
      </p:sp>
      <p:pic>
        <p:nvPicPr>
          <p:cNvPr id="147460" name="Wykres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92325" y="1600200"/>
            <a:ext cx="4927600" cy="4997450"/>
          </a:xfr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Perspektyw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pektywa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FFFFFF"/>
    </a:accent3>
    <a:accent4>
      <a:srgbClr val="000000"/>
    </a:accent4>
    <a:accent5>
      <a:srgbClr val="C1C5CB"/>
    </a:accent5>
    <a:accent6>
      <a:srgbClr val="BE570A"/>
    </a:accent6>
    <a:hlink>
      <a:srgbClr val="6187E3"/>
    </a:hlink>
    <a:folHlink>
      <a:srgbClr val="7B8E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820</TotalTime>
  <Words>7737</Words>
  <Application>Microsoft Office PowerPoint</Application>
  <PresentationFormat>Pokaz na ekranie (4:3)</PresentationFormat>
  <Paragraphs>1622</Paragraphs>
  <Slides>135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135</vt:i4>
      </vt:variant>
    </vt:vector>
  </HeadingPairs>
  <TitlesOfParts>
    <vt:vector size="142" baseType="lpstr">
      <vt:lpstr>Arial</vt:lpstr>
      <vt:lpstr>Tw Cen MT</vt:lpstr>
      <vt:lpstr>Wingdings</vt:lpstr>
      <vt:lpstr>Wingdings 2</vt:lpstr>
      <vt:lpstr>Calibri</vt:lpstr>
      <vt:lpstr>Times New Roman</vt:lpstr>
      <vt:lpstr>Średni</vt:lpstr>
      <vt:lpstr>Pogłębiona analiza sytuacji bezrobotnych osób młodych na lubuskim rynku pracy   CELE, PRZEBIEG BADANIA, WNIOSKI I REKOMENDACJE </vt:lpstr>
      <vt:lpstr>Spis treści</vt:lpstr>
      <vt:lpstr>Wstęp</vt:lpstr>
      <vt:lpstr>Przedmiot badania</vt:lpstr>
      <vt:lpstr>Cele badania</vt:lpstr>
      <vt:lpstr>Szczegółowe cele badawcze</vt:lpstr>
      <vt:lpstr>Szczegółowe cele badawcze</vt:lpstr>
      <vt:lpstr>Szczegółowe cele badawcze</vt:lpstr>
      <vt:lpstr>Przebieg badania</vt:lpstr>
      <vt:lpstr>Metody i techniki badawcze</vt:lpstr>
      <vt:lpstr>Próba badawcza</vt:lpstr>
      <vt:lpstr>Wyniki</vt:lpstr>
      <vt:lpstr>Slajd 13</vt:lpstr>
      <vt:lpstr>Miejsce rejestracji badanych młodych osób bezrobotnych (%).</vt:lpstr>
      <vt:lpstr>Slajd 15</vt:lpstr>
      <vt:lpstr>Struktura próby ze względu na płeć (%).</vt:lpstr>
      <vt:lpstr>Slajd 17</vt:lpstr>
      <vt:lpstr>Rok urodzenia badanych młodych osób bezrobotnych do 25 roku życia (%).</vt:lpstr>
      <vt:lpstr>Slajd 19</vt:lpstr>
      <vt:lpstr>Struktura próby ze względu na miejsce zamieszkania (%).</vt:lpstr>
      <vt:lpstr>Slajd 21</vt:lpstr>
      <vt:lpstr>Data ostatniej rejestracji w PUP badanych młodych osób bezrobotnych do 25 roku życia (%).</vt:lpstr>
      <vt:lpstr>Slajd 23</vt:lpstr>
      <vt:lpstr>Czas pozostawiania w rejestracji PUP młodych osób bezrobotnych do 25 roku życia (%).</vt:lpstr>
      <vt:lpstr>Slajd 25</vt:lpstr>
      <vt:lpstr>Poziom wykształcenia badanych młodych osób bezrobotnych do 25 roku życia (%).</vt:lpstr>
      <vt:lpstr>Slajd 27</vt:lpstr>
      <vt:lpstr>Posiadanie orzeczenia o niepełnosprawności przez osoby bezrobotne do 25 roku życia (%).</vt:lpstr>
      <vt:lpstr>Slajd 29</vt:lpstr>
      <vt:lpstr>Posiadanie pod opieką osoby zależnej przez osoby bezrobotne do 25 roku życia (%).</vt:lpstr>
      <vt:lpstr>Slajd 31</vt:lpstr>
      <vt:lpstr>Bariery uniemożliwiające podjęcie aktywności zawodowej przez młode osoby bezrobotne do 25 roku życia (%).</vt:lpstr>
      <vt:lpstr>Slajd 33</vt:lpstr>
      <vt:lpstr>Bariery utrudniające podjęcie aktywności zawodowej przez młode osoby bezrobotne do 25 roku życia (%).</vt:lpstr>
      <vt:lpstr>Slajd 35</vt:lpstr>
      <vt:lpstr>Bariery utrudniające podjęcie aktywności zawodowej przez młode osoby bezrobotne do 25 roku życia w podziale na płeć (%).</vt:lpstr>
      <vt:lpstr>Slajd 37</vt:lpstr>
      <vt:lpstr>Bariery utrudniające podjęcie aktywności zawodowej przez młode osoby bezrobotne do 25 roku życia w podziale na miejsce zamieszkania (%).</vt:lpstr>
      <vt:lpstr>Slajd 39</vt:lpstr>
      <vt:lpstr>Bariery, które w opinii młodych osób bezrobotnych do 25 roku życia uniemożliwiają lub utrudniają podjęcie aktywności zawodowej w podziale na poziom wykształcenia (%). </vt:lpstr>
      <vt:lpstr>Slajd 41</vt:lpstr>
      <vt:lpstr>Slajd 42</vt:lpstr>
      <vt:lpstr>Bariery, które w opinii młodych osób bezrobotnych do 25 roku życia posiadających pod opieką osobę zależna lub posiadających orzeczenie o stopniu niepełnosprawności utrudniają lub uniemożliwiają podjęcie aktywności zawodowej (%).</vt:lpstr>
      <vt:lpstr>Slajd 44</vt:lpstr>
      <vt:lpstr>Bariery, które w opinii młodych osób bezrobotnych do 25 roku życia utrudniają lub uniemożliwiają podjęcie aktywności zawodowej w podziale w okres pozostawania w rejestrze bezrobotnych (%). </vt:lpstr>
      <vt:lpstr>Slajd 46</vt:lpstr>
      <vt:lpstr>Bariery, które utrudniły lub uniemożliwiły podjęcie aktywności zawodowej młodym osobom bezrobotnym do 25 roku życia (%). </vt:lpstr>
      <vt:lpstr>Slajd 48</vt:lpstr>
      <vt:lpstr>Doświadczenia badanych w korzystaniu z różnych form wsparcia oferowanych przez publiczne służby zatrudnienia przez badane osoby bezrobotne do 25 roku życia (%). </vt:lpstr>
      <vt:lpstr>Slajd 50</vt:lpstr>
      <vt:lpstr>Plany dotyczące skorzystania w przyszłości z różnych form wsparcia oferowanych przez publiczne służby zatrudnienia przez badane osoby bezrobotne do 25 roku życia (%). </vt:lpstr>
      <vt:lpstr>Slajd 52</vt:lpstr>
      <vt:lpstr>Oczekiwania młodych osób bezrobotnych do 25 roku w zakresie otrzymania finansowych lub niefinansowych form wsparcia od publicznych służb zatrudnienia (%).</vt:lpstr>
      <vt:lpstr>Slajd 54</vt:lpstr>
      <vt:lpstr>Oczekiwania młodych osób bezrobotnych do 25 roku w zakresie otrzymania od publicznych służb zatrudnienia wybranych form wsparcia pozafinansowego (%).</vt:lpstr>
      <vt:lpstr>Slajd 56</vt:lpstr>
      <vt:lpstr>Oczekiwania młodych osób bezrobotnych do 25 roku w zakresie otrzymania od publicznych służb zatrudnienia wybranych form wsparcia finansowego (%).</vt:lpstr>
      <vt:lpstr>Slajd 58</vt:lpstr>
      <vt:lpstr>Ocena dopasowania do potrzeb otrzymywanej przez bezrobotne osoby młode do 25 roku życia pomocy od publicznych służb zatrudnienia (%).</vt:lpstr>
      <vt:lpstr>Slajd 60</vt:lpstr>
      <vt:lpstr>Dodatkowe oczekiwania bezrobotnych osób młodych do 25 roku względem publicznych służb zatrudnienia (%).</vt:lpstr>
      <vt:lpstr>Slajd 62</vt:lpstr>
      <vt:lpstr>Formy wsparcia oferowane przez publiczne służby zatrudnienia, z których korzystały lub z których chciałyby skorzystać w przyszłości młode osoby bezrobotne do 25 roku życia (%).</vt:lpstr>
      <vt:lpstr>Wiedza młodych osób bezrobotnych do 25 roku życia na temat możliwości uzyskania wsparcia od instytucji rynku pracy (%).</vt:lpstr>
      <vt:lpstr>Slajd 65</vt:lpstr>
      <vt:lpstr>Wiedza młodych osób bezrobotnych do 25 roku życia na temat możliwości uzyskania określonych form wsparcia do instytucji rynku pracy (%). </vt:lpstr>
      <vt:lpstr>Slajd 67</vt:lpstr>
      <vt:lpstr>Wiedza młodych osób bezrobotnych do 25 roku życia na temat możliwości uzyskania określonego zakresu wsparcia od instytucji rynku pracy (%). </vt:lpstr>
      <vt:lpstr>Slajd 69</vt:lpstr>
      <vt:lpstr>Slajd 70</vt:lpstr>
      <vt:lpstr>Struktura próby ze względu na powiat w którym zlokalizowane jest przedsiębiorstwo (%).</vt:lpstr>
      <vt:lpstr>Slajd 72</vt:lpstr>
      <vt:lpstr>Struktura przebadanych przedsiębiorstw ze względu na liczbę zatrudnianych pracowników (%).</vt:lpstr>
      <vt:lpstr>Slajd 74</vt:lpstr>
      <vt:lpstr>Struktura próby ze względu na branżę według PKD 2007 (%). </vt:lpstr>
      <vt:lpstr>Slajd 76</vt:lpstr>
      <vt:lpstr>Powody uniemożliwiające zatrudnienie młodej osoby bezrobotnej (%).</vt:lpstr>
      <vt:lpstr>Slajd 78</vt:lpstr>
      <vt:lpstr>Powody utrudniające zatrudnienie młodej osoby bezrobotnej (%).</vt:lpstr>
      <vt:lpstr>Slajd 80</vt:lpstr>
      <vt:lpstr>Powody, które uniemożliwiły pracodawcy zatrudnienie młodej bezrobotnej osoby (%).</vt:lpstr>
      <vt:lpstr>Slajd 82</vt:lpstr>
      <vt:lpstr>Oczekiwania pracodawców dotyczące form wsparcia finansowego (%).</vt:lpstr>
      <vt:lpstr>Slajd 84</vt:lpstr>
      <vt:lpstr>Oczekiwania pracodawców dotyczące form wsparcia pozafinansowego (%).</vt:lpstr>
      <vt:lpstr>Slajd 86</vt:lpstr>
      <vt:lpstr>Opinie pracodawców na temat adekwatności otrzymywanego wsparcia do potrzeb (%).</vt:lpstr>
      <vt:lpstr>Slajd 88</vt:lpstr>
      <vt:lpstr>Dodatkowe wsparcie jakiego oczekują pracodawcy od publicznych służb zatrudnienia (%).</vt:lpstr>
      <vt:lpstr>Slajd 90</vt:lpstr>
      <vt:lpstr>Formy wsparcia oferowane przez publiczne służby zatrudnienia, które w największym stopniu sprzyjają zatrudnianiu bezrobotnych osób młodych (%). </vt:lpstr>
      <vt:lpstr>Slajd 92</vt:lpstr>
      <vt:lpstr>Instytucje, do których mogą zwrócić się o pomoc pracodawcy chcący zatrudnić bezrobotne osoby młode (%). </vt:lpstr>
      <vt:lpstr>Slajd 94</vt:lpstr>
      <vt:lpstr>Formy pomocy, jakie może otrzymać pracodawca chcący zatrudnić osobę do 25 roku życia (%). </vt:lpstr>
      <vt:lpstr>Slajd 96</vt:lpstr>
      <vt:lpstr>Formy wsparcia oferowane przez publiczne służby zatrudnienia, z których pracodawca korzystał do tej pory (%). </vt:lpstr>
      <vt:lpstr>Slajd 98</vt:lpstr>
      <vt:lpstr>Formy wsparcia oferowane przez publiczne służby zatrudnienia, z których pracodawca chciałby skorzystać w przyszłości (%).</vt:lpstr>
      <vt:lpstr>Slajd 100</vt:lpstr>
      <vt:lpstr>Slajd 101</vt:lpstr>
      <vt:lpstr>Bariery utrudniające i uniemożliwiające zatrudnianie młodych osób według pracodawców i młodych bezrobotnych (%). </vt:lpstr>
      <vt:lpstr>Slajd 103</vt:lpstr>
      <vt:lpstr>Plany pracodawców dotyczące skorzystania z wybranych form wsparcia (%). </vt:lpstr>
      <vt:lpstr>Plany młodych bezrobotnych dotyczące skorzystania z wybranych form wsparcia (%). </vt:lpstr>
      <vt:lpstr>Slajd 106</vt:lpstr>
      <vt:lpstr>Ocena pracodawców dotycząca dopasowania wsparcia do ich potrzeb (%).</vt:lpstr>
      <vt:lpstr>Plany młodych bezrobotnych dotyczące skorzystania z wybranych form wsparcia (%).</vt:lpstr>
      <vt:lpstr>Slajd 109</vt:lpstr>
      <vt:lpstr>Studenci/uczniowie</vt:lpstr>
      <vt:lpstr>Slajd 111</vt:lpstr>
      <vt:lpstr>Wybrane formy aktywizacji w latach 2011-2013 w województwie lubuskim (%).</vt:lpstr>
      <vt:lpstr>Slajd 113</vt:lpstr>
      <vt:lpstr>Efektywność zatrudnieniowa aktywnych form przeciwdziałania bezrobociu w powiatach województwa lubuskiego w 2013 roku (%).</vt:lpstr>
      <vt:lpstr>Slajd 115</vt:lpstr>
      <vt:lpstr>Porównanie efektywności zatrudnieniowej ogółem i w kategorii osób bezrobotnych do 25 roku życia (%).</vt:lpstr>
      <vt:lpstr>Slajd 117</vt:lpstr>
      <vt:lpstr>Osoby bezrobotne do 25 roku życia uczestniczące w aktywnych programach rynku pracy w województwie lubuskim w 2013 roku.</vt:lpstr>
      <vt:lpstr>Slajd 119</vt:lpstr>
      <vt:lpstr>Osoby bezrobotne do 25 roku życia uczestniczące w aktywnych programach rynku pracy w województwie lubuskim w 2013 roku.</vt:lpstr>
      <vt:lpstr>Slajd 121</vt:lpstr>
      <vt:lpstr>Slajd 122</vt:lpstr>
      <vt:lpstr>Wnioski - Młodzi bezrobotni</vt:lpstr>
      <vt:lpstr>Wnioski – Pracodawcy</vt:lpstr>
      <vt:lpstr>Wnioski – Przyszli absolwenci</vt:lpstr>
      <vt:lpstr>Wnioski – Efektywność zatrudnieniowa wybranych form wsparcia</vt:lpstr>
      <vt:lpstr>Slajd 127</vt:lpstr>
      <vt:lpstr>Obszary badania, odpowiadające im wnioski i rekomendacje oraz kryteria wyboru projektów. </vt:lpstr>
      <vt:lpstr>Obszary badania, odpowiadające im wnioski i rekomendacje oraz kryteria wyboru projektów.</vt:lpstr>
      <vt:lpstr>Obszary badania, odpowiadające im wnioski i rekomendacje oraz kryteria wyboru projektów.</vt:lpstr>
      <vt:lpstr>Obszary badania, odpowiadające im wnioski i rekomendacje oraz kryteria wyboru projektów.</vt:lpstr>
      <vt:lpstr>Obszary badania, odpowiadające im wnioski i rekomendacje oraz kryteria wyboru projektów.</vt:lpstr>
      <vt:lpstr>Obszary badania, odpowiadające im wnioski i rekomendacje oraz kryteria wyboru projektów.</vt:lpstr>
      <vt:lpstr>Obszary badania, odpowiadające im wnioski i rekomendacje oraz kryteria wyboru projektów.</vt:lpstr>
      <vt:lpstr>Obszary badania, odpowiadające im wnioski i rekomendacje oraz kryteria wyboru projektów.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 badania rynku pracy w aspekcie programowanego wsparcia na rzecz osób młodych w związku z realizacją Gwarancji dla młodzieży w ramach Programu Operacyjnego Wiedza Edukacja Rozwój w woj. lubuskim</dc:title>
  <dc:creator>Tomek</dc:creator>
  <cp:lastModifiedBy>user</cp:lastModifiedBy>
  <cp:revision>40</cp:revision>
  <dcterms:created xsi:type="dcterms:W3CDTF">2014-11-14T10:45:38Z</dcterms:created>
  <dcterms:modified xsi:type="dcterms:W3CDTF">2014-12-23T08:27:22Z</dcterms:modified>
</cp:coreProperties>
</file>