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72"/>
  </p:handoutMasterIdLst>
  <p:sldIdLst>
    <p:sldId id="257" r:id="rId2"/>
    <p:sldId id="288" r:id="rId3"/>
    <p:sldId id="428" r:id="rId4"/>
    <p:sldId id="497" r:id="rId5"/>
    <p:sldId id="506" r:id="rId6"/>
    <p:sldId id="499" r:id="rId7"/>
    <p:sldId id="500" r:id="rId8"/>
    <p:sldId id="451" r:id="rId9"/>
    <p:sldId id="501" r:id="rId10"/>
    <p:sldId id="503" r:id="rId11"/>
    <p:sldId id="452" r:id="rId12"/>
    <p:sldId id="504" r:id="rId13"/>
    <p:sldId id="453" r:id="rId14"/>
    <p:sldId id="479" r:id="rId15"/>
    <p:sldId id="480" r:id="rId16"/>
    <p:sldId id="507" r:id="rId17"/>
    <p:sldId id="508" r:id="rId18"/>
    <p:sldId id="509" r:id="rId19"/>
    <p:sldId id="510" r:id="rId20"/>
    <p:sldId id="511" r:id="rId21"/>
    <p:sldId id="513" r:id="rId22"/>
    <p:sldId id="514" r:id="rId23"/>
    <p:sldId id="515" r:id="rId24"/>
    <p:sldId id="431" r:id="rId25"/>
    <p:sldId id="433" r:id="rId26"/>
    <p:sldId id="512" r:id="rId27"/>
    <p:sldId id="481" r:id="rId28"/>
    <p:sldId id="302" r:id="rId29"/>
    <p:sldId id="389" r:id="rId30"/>
    <p:sldId id="435" r:id="rId31"/>
    <p:sldId id="273" r:id="rId32"/>
    <p:sldId id="297" r:id="rId33"/>
    <p:sldId id="399" r:id="rId34"/>
    <p:sldId id="443" r:id="rId35"/>
    <p:sldId id="298" r:id="rId36"/>
    <p:sldId id="299" r:id="rId37"/>
    <p:sldId id="304" r:id="rId38"/>
    <p:sldId id="305" r:id="rId39"/>
    <p:sldId id="306" r:id="rId40"/>
    <p:sldId id="314" r:id="rId41"/>
    <p:sldId id="287" r:id="rId42"/>
    <p:sldId id="505" r:id="rId43"/>
    <p:sldId id="310" r:id="rId44"/>
    <p:sldId id="482" r:id="rId45"/>
    <p:sldId id="483" r:id="rId46"/>
    <p:sldId id="317" r:id="rId47"/>
    <p:sldId id="318" r:id="rId48"/>
    <p:sldId id="484" r:id="rId49"/>
    <p:sldId id="485" r:id="rId50"/>
    <p:sldId id="486" r:id="rId51"/>
    <p:sldId id="487" r:id="rId52"/>
    <p:sldId id="488" r:id="rId53"/>
    <p:sldId id="489" r:id="rId54"/>
    <p:sldId id="490" r:id="rId55"/>
    <p:sldId id="491" r:id="rId56"/>
    <p:sldId id="492" r:id="rId57"/>
    <p:sldId id="493" r:id="rId58"/>
    <p:sldId id="494" r:id="rId59"/>
    <p:sldId id="345" r:id="rId60"/>
    <p:sldId id="346" r:id="rId61"/>
    <p:sldId id="357" r:id="rId62"/>
    <p:sldId id="390" r:id="rId63"/>
    <p:sldId id="391" r:id="rId64"/>
    <p:sldId id="392" r:id="rId65"/>
    <p:sldId id="393" r:id="rId66"/>
    <p:sldId id="496" r:id="rId67"/>
    <p:sldId id="430" r:id="rId68"/>
    <p:sldId id="447" r:id="rId69"/>
    <p:sldId id="425" r:id="rId70"/>
    <p:sldId id="374" r:id="rId71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75" autoAdjust="0"/>
  </p:normalViewPr>
  <p:slideViewPr>
    <p:cSldViewPr>
      <p:cViewPr varScale="1">
        <p:scale>
          <a:sx n="104" d="100"/>
          <a:sy n="104" d="100"/>
        </p:scale>
        <p:origin x="11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2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72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66E8B-6ABC-4D65-AD9C-12A83422B07E}" type="datetimeFigureOut">
              <a:rPr lang="pl-PL" smtClean="0"/>
              <a:t>17.10.2019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359"/>
            <a:ext cx="2946400" cy="4972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359"/>
            <a:ext cx="2946400" cy="4972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A7FD5-CBB4-4119-B08B-027FDDC884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1182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17.10.2019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17.10.2019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17.10.2019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17.10.2019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17.10.2019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17.10.2019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17.10.2019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17.10.2019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17.10.2019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17.10.2019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17.10.2019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BE5521-9A10-4E85-86CE-711296BFDF63}" type="datetimeFigureOut">
              <a:rPr lang="pl-PL" smtClean="0"/>
              <a:t>17.10.2019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08520" y="332656"/>
            <a:ext cx="9252520" cy="5760640"/>
          </a:xfrm>
        </p:spPr>
        <p:txBody>
          <a:bodyPr/>
          <a:lstStyle/>
          <a:p>
            <a:pPr marL="109728" indent="0">
              <a:spcAft>
                <a:spcPts val="600"/>
              </a:spcAft>
            </a:pPr>
            <a:br>
              <a:rPr lang="pl-PL" altLang="pl-PL" sz="36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altLang="pl-PL" sz="36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Spotkanie informacyjne</a:t>
            </a:r>
            <a:br>
              <a:rPr lang="pl-PL" altLang="pl-PL" sz="36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altLang="pl-PL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Konkurs nr RPPD.03.01.01-IP.01-20-001/19</a:t>
            </a:r>
            <a:br>
              <a:rPr lang="pl-PL" altLang="pl-PL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altLang="pl-PL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altLang="pl-PL" sz="36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altLang="pl-PL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3" descr="C:\Users\pawluszewicz_dorota\Desktop\zmiany wizualizacji\Rpo\EF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08912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1305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24744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1482" y="1340768"/>
            <a:ext cx="8507288" cy="5085184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realizacji dodatkowej oferty edukacyjnej i specjalistycznej umożliwiającej dziecku z niepełnosprawnością udział w wychowaniu przedszkolnym poprzez wyrównanie deficytu wynikającego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niepełnosprawności:</a:t>
            </a:r>
          </a:p>
          <a:p>
            <a:pPr>
              <a:spcAft>
                <a:spcPts val="1200"/>
              </a:spcAft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wnioskodawca powinien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wskazać liczbę dzieci wraz z określeniem rodzaju ich niepełnosprawności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która uczestniczy i/lub będzie uczestniczyła w edukacji przedszkolnej w ośrodku objętym wsparciem;</a:t>
            </a:r>
          </a:p>
          <a:p>
            <a:pPr>
              <a:spcAft>
                <a:spcPts val="1200"/>
              </a:spcAft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zakres wsparcia musi wynikać ze zdiagnozowanych potrzeb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dodatkowe zajęcia mogą być realizowane w OWP, w których w analogicznym zakresie obszarowym, co do treści i odbiorców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(ogólnej liczb dzieci w OWP)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były finansowane od co najmniej 12 miesięcy poprzedzających złożenie wniosku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dofinansowanie projektu (średniomiesięcznie).</a:t>
            </a:r>
          </a:p>
        </p:txBody>
      </p:sp>
    </p:spTree>
    <p:extLst>
      <p:ext uri="{BB962C8B-B14F-4D97-AF65-F5344CB8AC3E}">
        <p14:creationId xmlns:p14="http://schemas.microsoft.com/office/powerpoint/2010/main" val="2690647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0"/>
            <a:ext cx="7632848" cy="836712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3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60486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3100" b="1" u="sng" dirty="0">
                <a:solidFill>
                  <a:schemeClr val="tx1"/>
                </a:solidFill>
              </a:rPr>
              <a:t>TYP PROJEKTU NR 3:</a:t>
            </a:r>
          </a:p>
          <a:p>
            <a:pPr marL="0" indent="0" algn="ctr">
              <a:buNone/>
            </a:pPr>
            <a:endParaRPr lang="pl-PL" b="1" u="sng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Rozszerzenie oferty ośrodka wychowania przedszkolnego o dodatkowe zajęcia wyrównujące szanse edukacyjne dzieci w zakresie stwierdzonych deficytów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Katalog dodatkowych zajęć dla dzieci obejmuje wyłącznie: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zajęcia specjalistyczne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 których mowa w §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ust. 1 pkt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Rozporządzeni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Ministra Edukacji Narodowej z dnia 9 sierpnia 2017 r. w sprawie zasad organizacji </a:t>
            </a:r>
            <a:b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udzielania pomocy psychologiczno-pedagogicznej w publicznych przedszkolach, szkołach i placówkach. (Dz. U.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2017 r., 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poz. 1591): 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korekcyjno-kompensacyjne, logopedyczne, rozwijające kompetencje emocjonalno-społeczne oraz inne zajęcia </a:t>
            </a:r>
            <a:b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charakterze terapeutycznym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zajęcia w ramach </a:t>
            </a:r>
            <a:r>
              <a:rPr lang="x-none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wczesnego wspomagania rozwoju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rozumieniu Prawa oświatowego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zajęcia </a:t>
            </a:r>
            <a:r>
              <a:rPr lang="x-none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stymulujące rozwój psychoruchowy np. gimnastyka korekcyjna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55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268760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5693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Realizacja projektu w zakresie wyrównywania szans edukacyjnych i rozwojowych dzieci musi być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poprzedzona diagnozą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Wnioski z diagnozy powinny być zawarte we wniosku o dofinansowanie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Finansowanie dodatkowych zajęć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OWP, w których utworzono nowe miejsca lub dostosowano istniejące miejsca do potrzeb dzieci z niepełnosprawnościami odbywa się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 okres nie dłuższy niż 12 miesięcy.</a:t>
            </a:r>
          </a:p>
          <a:p>
            <a:pPr marL="0" indent="0">
              <a:buNone/>
            </a:pPr>
            <a:r>
              <a:rPr lang="pl-PL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projektu nr 3 może być realizowany wyłącznie jako uzupełnienie działań wskazanych w typie 1 lub 2.</a:t>
            </a:r>
          </a:p>
          <a:p>
            <a:pPr marL="0" indent="0">
              <a:buNone/>
            </a:pPr>
            <a:endPara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788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632848" cy="1052736"/>
          </a:xfrm>
        </p:spPr>
        <p:txBody>
          <a:bodyPr/>
          <a:lstStyle/>
          <a:p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4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497363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PROJEKTU NR</a:t>
            </a:r>
            <a:r>
              <a:rPr lang="x-none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4: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Wydłużenie godzin pracy ośrodka wychowania przedszkolnego.  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projektu nr 4 może być realizowany wyłącznie jako uzupełnienie działań wskazanych w typie 1 lub 2.</a:t>
            </a:r>
          </a:p>
          <a:p>
            <a:pPr marL="0" indent="0">
              <a:buNone/>
            </a:pPr>
            <a:r>
              <a:rPr lang="x-non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0582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5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spcAft>
                <a:spcPts val="600"/>
              </a:spcAft>
              <a:buNone/>
            </a:pPr>
            <a:r>
              <a:rPr lang="pl-PL" b="1" u="sng" dirty="0">
                <a:solidFill>
                  <a:schemeClr val="tx1"/>
                </a:solidFill>
              </a:rPr>
              <a:t>TYP PROJEKTU NR</a:t>
            </a:r>
            <a:r>
              <a:rPr lang="x-none" b="1" u="sng" dirty="0">
                <a:solidFill>
                  <a:schemeClr val="tx1"/>
                </a:solidFill>
              </a:rPr>
              <a:t> 5: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Doskonalenie umiejętności, kompetencji lub kwalifikacji nauczycieli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ośrodków wychowania przedszkolnego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niezbędnych do pracy z dziećmi w wieku przedszkolnym, w tym z dziećmi ze specjalnymi potrzebami edukacyjnymi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oraz w zakresie współpracy nauczycieli z rodzicami, w tym radzenia sobie w sytuacjach trudnych. </a:t>
            </a:r>
          </a:p>
          <a:p>
            <a:pPr marL="0" indent="0">
              <a:buNone/>
            </a:pPr>
            <a:endPara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projektu nr 5 może być realizowany wyłącznie jako uzupełnienie działań wskazanych w typie 1 lub 2.</a:t>
            </a:r>
          </a:p>
          <a:p>
            <a:pPr marL="0" indent="0">
              <a:buNone/>
            </a:pPr>
            <a:r>
              <a:rPr lang="pl-PL" sz="2000" dirty="0"/>
              <a:t>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7446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124744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5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Zakres wsparcia udzielanego w ramach Typu nr 5 odbywa się głównie poprzez:</a:t>
            </a:r>
          </a:p>
          <a:p>
            <a:pPr lvl="0"/>
            <a:r>
              <a:rPr lang="x-none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kursy i szkolenia doskonalące</a:t>
            </a:r>
            <a:r>
              <a:rPr lang="x-non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z wykorzystaniem pracy trenerów przeszkolonych w ramach PO WER </a:t>
            </a:r>
            <a:r>
              <a:rPr lang="x-none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studia podyplomowe </a:t>
            </a:r>
            <a:r>
              <a:rPr lang="x-non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spełniające wymogi określone w rozporządzeniu Ministra Nauki i Szkolnictwa Wyższego z dnia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</a:t>
            </a:r>
            <a:r>
              <a:rPr lang="x-non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lipca</a:t>
            </a:r>
            <a:r>
              <a:rPr lang="x-non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201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x-non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r. w sprawie standardów kształcenia przygotowującego do wykonywania zawodu nauczyciela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(Dz. U. poz. 131);</a:t>
            </a:r>
          </a:p>
          <a:p>
            <a:pPr lvl="0"/>
            <a:r>
              <a:rPr lang="x-none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wspieranie istniejących, budowanie nowych i moderowanie sieci współpracy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samokształcenia nauczycieli</a:t>
            </a:r>
            <a:r>
              <a:rPr lang="x-non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x-none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współpracę ze specjalistycznymi ośrodkami</a:t>
            </a:r>
            <a:r>
              <a:rPr lang="x-non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np. specjalnymi ośrodkami szkolno-wychowawczymi, poradniami psychologiczno-pedagogicznymi, OWP i szkołami kształcącymi dzieci i młodzież z niepełnosprawnościami.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631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0409D1-538E-45DE-B342-B5E808CA1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908720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6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E6D267-0D2E-458F-A6D7-EBEB7C741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Wsparcie na rzecz kształtowania i rozwijania u dzieci kompetencji kluczowych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(porozumiewania się w językach obcych, matematycznych, podstawowych kompetencji naukowo-technicznych, informatycznych)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właściwych postaw/umiejętności uniwersalnych niezbędnych na rynku pracy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(umiejętność uczenia się, kreatywność, innowacyjność, inicjatywność, przedsiębiorczość oraz praca zespołowa)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szczególności: realizacja projektów edukacyjnych w OWP, realizacja dodatkowych zajęć dydaktyczno-wyrównawczych, realizacja zajęć rozwijających uzdolnienia, organizacja kółek zainteresowań, warsztatów, laboratoriów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79087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FF3D0D-0F6D-4C3F-8253-5345919E5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980728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6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B8AF1F-EE24-4A49-B580-D77F08142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579296" cy="5733256"/>
          </a:xfrm>
        </p:spPr>
        <p:txBody>
          <a:bodyPr>
            <a:normAutofit fontScale="47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Wsparcie może objąć w szczególności: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a)realizację </a:t>
            </a: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projektów edukacyjnych</a:t>
            </a: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OWP;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realizację </a:t>
            </a: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dodatkowych zajęć dydaktyczno-wyrównawczych </a:t>
            </a: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służących </a:t>
            </a: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wyrównywaniu dysproporcji edukacyjnych </a:t>
            </a: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trakcie procesu kształcenia </a:t>
            </a: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dla dzieci mających trudności w spełnianiu wymagań edukacyjnych</a:t>
            </a: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wynikających z podstawy programowej kształcenia ogólnego lub przedszkolnego dla danego etapu edukacyjnego;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realizację różnych </a:t>
            </a: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 rozwijających uzdolnienia dzieci w wieku przedszkolnym</a:t>
            </a: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wdrożenie nowych form i programów nauczania </a:t>
            </a: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placówkach systemu oświaty;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e) tworzenie i realizację </a:t>
            </a: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zajęć o nowatorskich rozwiązaniach programowych, organizacyjnych lub metodycznych </a:t>
            </a:r>
            <a:b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placówkach systemu oświaty;</a:t>
            </a:r>
          </a:p>
          <a:p>
            <a:pPr marL="0" indent="0">
              <a:buNone/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f) organizację </a:t>
            </a: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kółek zainteresowań, warsztatów, laboratoriów </a:t>
            </a: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dla dzieci w wieku przedszkolnym; 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g) nawiązywanie </a:t>
            </a: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współpracy z otoczeniem społeczno-gospodarczym placówki systemu oświaty </a:t>
            </a: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celu osiągnięcia założonych celów edukacyjnych;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h) </a:t>
            </a: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wykorzystanie narzędzi, metod lub form pracy wypracowanych w ramach projektów</a:t>
            </a: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pozytywnie </a:t>
            </a:r>
            <a:r>
              <a:rPr lang="pl-PL" sz="2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zwalidowanych</a:t>
            </a: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produktów projektów innowacyjnych, </a:t>
            </a: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zrealizowanych w latach 2007-2013 w ramach PO KL </a:t>
            </a:r>
            <a:b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w latach 2014-2020 w ramach PO WER;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i) </a:t>
            </a: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doradztwo zawodowe dla dzieci </a:t>
            </a: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wieku przedszkolnym; </a:t>
            </a:r>
          </a:p>
          <a:p>
            <a:pPr marL="0" indent="0">
              <a:buNone/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j) </a:t>
            </a: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realizację zajęć organizowanych poza OWP</a:t>
            </a: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pl-PL" sz="2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2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2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2598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DEC54-2987-4544-A000-ED61FF25A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0"/>
            <a:ext cx="7715200" cy="908720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6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2ED997-479E-41DF-93E0-E155E21F2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36302"/>
            <a:ext cx="8568952" cy="5129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Przedsięwzięcia finansowane ze środków EFS muszą być uzupełnieniem działań prowadzonych przez OWP.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Skala działań prowadzonych przed rozpoczęciem realizacji projektu przez OWP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(nakłady środków na ich realizację)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może ulec zmniejszeniu w stosunku do skali działań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(nakładów)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prowadzonych przez OWP w okresie 12 miesięcy poprzedzających złożenie wniosku o dofinansowanie projektu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(średniomiesięcznie). 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Warunek nie dotyczy działań zrealizowanych w ramach RPO oraz programów rządowych. </a:t>
            </a: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                            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deklaracja we wniosku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Realizacja wsparcia może zostać dokonywana na podstawie indywidualnie diagnozowanego zapotrzebowania OWP w tym zakresie. Wnioski z diagnozy powinny zostać przedstawione we wniosku o dofinansowanie.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DFA9448-C55E-4D7C-BE55-95D0ABAD1DA9}"/>
              </a:ext>
            </a:extLst>
          </p:cNvPr>
          <p:cNvSpPr/>
          <p:nvPr/>
        </p:nvSpPr>
        <p:spPr>
          <a:xfrm>
            <a:off x="4067944" y="3501008"/>
            <a:ext cx="432048" cy="5004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709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3ECDA7-03C8-4D0F-AC02-F1F6AD5B8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052736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7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64E1A3-D0A3-4C39-952B-F056BC5CF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Doskonalenie umiejętności, kompetencji lub kwalifikacji nauczycieli </a:t>
            </a:r>
            <a:b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zakresie stosowania metod oraz form organizacyjnych sprzyjających kształtowaniu i rozwijaniu u dzieci w wieku przedszkolnym kompetencji kluczowych niezbędnych na rynku pracy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(porozumiewania się w językach obcych, matematycznych, podstawowych kompetencji naukowo-technicznych, informatycznych)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właściwych postaw/umiejętności uniwersalnych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(umiejętność uczenia się, kreatywność, innowacyjność, inicjatywność, przedsiębiorczość oraz praca zespołowa).</a:t>
            </a: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Realizacja wsparcia może zostać dokonywana na podstawie indywidualnie diagnozowanego zapotrzebowania OWP w tym zakresie. Wnioski z diagnozy powinny zostać przedstawione we wniosku o dofinansowanie.</a:t>
            </a: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297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556376" cy="936104"/>
          </a:xfrm>
        </p:spPr>
        <p:txBody>
          <a:bodyPr/>
          <a:lstStyle/>
          <a:p>
            <a:endParaRPr lang="pl-PL" sz="3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9145016" cy="49685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 interwencji </a:t>
            </a:r>
            <a:endParaRPr lang="pl-PL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wzrost upowszechnienia wysokiej jakości edukacji przedszkolnej wśród dzieci w wieku przedszkolnym</a:t>
            </a:r>
          </a:p>
        </p:txBody>
      </p:sp>
    </p:spTree>
    <p:extLst>
      <p:ext uri="{BB962C8B-B14F-4D97-AF65-F5344CB8AC3E}">
        <p14:creationId xmlns:p14="http://schemas.microsoft.com/office/powerpoint/2010/main" val="2278838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9074BC-3035-4920-AC9F-AFE52DE35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052736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7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2F72D7-BD48-4203-A2A7-0D113229F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51845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Wsparcie może obejmować w szczególności: </a:t>
            </a:r>
          </a:p>
          <a:p>
            <a:pPr marL="457200" indent="-457200">
              <a:spcAft>
                <a:spcPts val="600"/>
              </a:spcAft>
              <a:buAutoNum type="alphaLcParenR"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kursy i szkolenia doskonalące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(teoretyczne i praktyczne), w tym z wykorzystaniem trenerów przeszkolonych w ramach PO WER,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studia podyplomowe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457200" indent="-457200">
              <a:spcAft>
                <a:spcPts val="600"/>
              </a:spcAft>
              <a:buAutoNum type="alphaLcParenR"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wspieranie istniejących, budowanie nowych i moderowanie sieci współpracy i samokształcenia nauczycieli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pl-PL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600"/>
              </a:spcAft>
              <a:buAutoNum type="alphaLcParenR"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realizację w OWP programów wspomagania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pl-PL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600"/>
              </a:spcAft>
              <a:buAutoNum type="alphaLcParenR"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staże i praktyki nauczycieli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realizowane we współpracy z instytucjami wspomagającymi przedszkola; </a:t>
            </a:r>
          </a:p>
          <a:p>
            <a:pPr marL="457200" indent="-457200">
              <a:spcAft>
                <a:spcPts val="600"/>
              </a:spcAft>
              <a:buAutoNum type="alphaLcParenR"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współpracę ze specjalistycznymi ośrodkami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np.: szkołami kształcącymi dzieci i młodzież z niepełnosprawnościami, specjalnymi ośrodkami szkolno-wychowawczymi, młodzieżowymi ośrodkami wychowawczymi, młodzieżowymi ośrodkami socjoterapii, poradniami psychologiczno-pedagogicznymi; </a:t>
            </a:r>
          </a:p>
          <a:p>
            <a:pPr marL="457200" indent="-457200">
              <a:spcAft>
                <a:spcPts val="1800"/>
              </a:spcAft>
              <a:buAutoNum type="alphaLcParenR"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wykorzystanie narzędzi, metod lub form pracy wypracowanych w ramach projektów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pozytywnie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zwalidowanych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produktów projektów innowacyjnych,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zrealizowanych w latach 2007-2013 w ramach PO KL  oraz w latach 2014-2020 w ramach PO WER.</a:t>
            </a:r>
          </a:p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projektu nr 7 może być realizowany wyłącznie jako uzupełnienie działań wskazanych w typie 6.</a:t>
            </a:r>
          </a:p>
          <a:p>
            <a:pPr marL="0" indent="0">
              <a:buNone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0918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413641-81BB-4FEA-AC7A-AEF12EEEC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052736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Wskaźniki produktu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AC560-747F-45CA-BE76-181D96F3B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arenR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dzieci objętych w ramach programu dodatkowymi zajęciami zwiększającymi ich szanse edukacyjne w edukacji przedszkolnej (osoby)</a:t>
            </a:r>
          </a:p>
          <a:p>
            <a:pPr>
              <a:buAutoNum type="arabicParenR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miejsc wychowania przedszkolnego dofinansowanych w programie (sztuki)</a:t>
            </a:r>
          </a:p>
          <a:p>
            <a:pPr>
              <a:buAutoNum type="arabicParenR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nauczycieli objętych wsparciem w programie (osoby)</a:t>
            </a:r>
          </a:p>
          <a:p>
            <a:pPr>
              <a:buAutoNum type="arabicParenR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uczniów objętych wsparciem w zakresie rozwijania kompetencji kluczowych lub umiejętności uniwersalnych w programie (osoby)</a:t>
            </a:r>
          </a:p>
        </p:txBody>
      </p:sp>
    </p:spTree>
    <p:extLst>
      <p:ext uri="{BB962C8B-B14F-4D97-AF65-F5344CB8AC3E}">
        <p14:creationId xmlns:p14="http://schemas.microsoft.com/office/powerpoint/2010/main" val="3606927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B32BBA-2E56-4BD6-8CD8-E10030412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24744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Wskaźnik rezultatu bezpośredniego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8D63D3-87E2-4DBB-9D0D-9FB969A25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nauczycieli, którzy uzyskali kwalifikacje lub nabyli kompetencje po opuszczeniu programu (osoby)</a:t>
            </a:r>
          </a:p>
          <a:p>
            <a:pPr marL="457200" indent="-457200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9845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D8CD4D-7243-4651-AA60-EAFCE5C14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908720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Wskaźniki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BB4DCA-3864-463F-B147-5B6320CDA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Dodatkowo we Wspólnej Liście Wskaźników Kluczowych 2014-2020 dla EFS zawarto wskaźniki horyzontalne, które należy monitorować, o ile wynika to z zakresu projektu:</a:t>
            </a:r>
          </a:p>
          <a:p>
            <a:pPr marL="457200" indent="-457200">
              <a:buAutoNum type="arabicParenR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obiektów dostosowanych do potrzeb osób z niepełnosprawnościami  </a:t>
            </a:r>
          </a:p>
          <a:p>
            <a:pPr marL="457200" indent="-457200">
              <a:buAutoNum type="arabicParenR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osób objętych szkoleniami /doradztwem w zakresie kompetencji cyfrowych</a:t>
            </a:r>
          </a:p>
          <a:p>
            <a:pPr marL="457200" indent="-457200">
              <a:buAutoNum type="arabicParenR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podmiotów wykorzystujących technologie informacyjno-komunikacyjne</a:t>
            </a:r>
          </a:p>
        </p:txBody>
      </p:sp>
    </p:spTree>
    <p:extLst>
      <p:ext uri="{BB962C8B-B14F-4D97-AF65-F5344CB8AC3E}">
        <p14:creationId xmlns:p14="http://schemas.microsoft.com/office/powerpoint/2010/main" val="3440238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Podmioty uprawnione do ubiegania się </a:t>
            </a:r>
            <a:b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o dofinansowanie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132856"/>
            <a:ext cx="8424936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dofinasowanie projektu mogą ubiegać się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wszystkie podmioty z wyłączeniem osób fizycznych (nie dotyczy osób fizycznych prowadzących działalność gospodarczą lub oświatową na podstawie odrębnych przepisów) będące organami prowadzącymi lub planującymi założyć publiczne </a:t>
            </a:r>
            <a:br>
              <a:rPr lang="pl-PL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niepubliczne przedszkola, oddziały przedszkolne przy szkołach podstawowych, inne formy wychowania przedszkolnego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rozumieniu </a:t>
            </a:r>
            <a:r>
              <a:rPr lang="pl-PL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Rozporządzenia Ministra Edukacji Narodowej z dnia 28 sierpnia 2017 r. w sprawie rodzajów innych form wychowania przedszkolnego, warunków tworzenia i organizowania tych form oraz sposobu ich działania 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(Dz. U. poz. 1657)</a:t>
            </a:r>
            <a:r>
              <a:rPr lang="pl-PL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pl-PL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354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pl-PL" sz="3400" dirty="0">
                <a:latin typeface="Calibri" panose="020F0502020204030204" pitchFamily="34" charset="0"/>
                <a:cs typeface="Calibri" panose="020F0502020204030204" pitchFamily="34" charset="0"/>
              </a:rPr>
              <a:t>Partnerstwo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569371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może być realizowany w partnerstwie z innymi podmiotami.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Zainicjowanie partnerstwa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przed dniem złożenia wniosku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dofinansowanie: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wybór partnerów powinien być udokumentowany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partnerzy muszą być wskazani we wniosku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2400"/>
              </a:spcAft>
              <a:buNone/>
            </a:pP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Podpisanie umowy partnerskiej lub porozumienia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przed dniem zawarcia umowy o dofinansowanie projektu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Informacje o zakresie danych jakie powinny znaleźć się w porozumieniu oraz umowie o partnerstwie znajdują się w art. 33 ust. 5 ustawy wdrożeniowej.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1184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85B174-925E-4051-BCC5-A43EE97E0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96752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Partnerstwo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EC3493-1AC5-43DF-BB0C-664B6073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x-non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Realizacja projektów partnerskich wymaga spełnienia łącznie następujących warunków: 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x-non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posiadania </a:t>
            </a:r>
            <a:r>
              <a:rPr lang="x-none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lidera partnerstwa </a:t>
            </a:r>
            <a:r>
              <a:rPr lang="x-non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(partnera wiodącego), </a:t>
            </a:r>
            <a:r>
              <a:rPr lang="x-none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który jest jednocześnie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wnioskodawcą</a:t>
            </a:r>
            <a:r>
              <a:rPr lang="x-none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projektu </a:t>
            </a:r>
            <a:r>
              <a:rPr lang="x-non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(stroną umowy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x-non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dofinansowanie), 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x-none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uczestnictwa partnerów w realizacji projektu na każdym jego etapie</a:t>
            </a:r>
            <a:r>
              <a:rPr lang="x-non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 oznacza również wspólne przygotowanie wniosku oraz wspólne zarządzanie projektem, przy czym partner może uczestniczyć w realizacji tylko w części zadań w projekcie, 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x-none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adekwatności udziału partnerów</a:t>
            </a:r>
            <a:r>
              <a:rPr lang="x-non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 oznacza odpowiedni udział partnerów w realizacji projektu (wniesienie zasobów, ludzkich, organizacyjnych, technicznych lub finansowych odpowiadających realizowanym zadaniom). 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74567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268760"/>
          </a:xfrm>
        </p:spPr>
        <p:txBody>
          <a:bodyPr/>
          <a:lstStyle/>
          <a:p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Grupa docelowa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4497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Projekty muszą być skierowane bezpośrednio do następujących grup docelowych:</a:t>
            </a:r>
          </a:p>
          <a:p>
            <a:pPr lvl="0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dzieci w wieku przedszkolnym określonym w Ustawie z dnia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grudnia 2016 r. Prawo oświatowe;</a:t>
            </a:r>
          </a:p>
          <a:p>
            <a:pPr lvl="0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nauczyciele zatrudnieni w ośrodkach wychowania przedszkolnego, w tym specjalnych i integracyjnych; </a:t>
            </a:r>
          </a:p>
          <a:p>
            <a:pPr lvl="0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rodzice i opiekunowie prawni dzieci w wieku przedszkolnym, określonym w Ustawie z dnia 14 grudnia 2016 r. Prawo oświatowe.</a:t>
            </a:r>
          </a:p>
          <a:p>
            <a:pPr marL="0" lv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czestnicy projektu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muszą 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zamieszk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iwać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rozumieniu Kodeksu Cywilnego, ucz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yć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się lub prac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ować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 obszarze województwa podlaskiego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lv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7660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8208912" cy="1008111"/>
          </a:xfrm>
        </p:spPr>
        <p:txBody>
          <a:bodyPr/>
          <a:lstStyle/>
          <a:p>
            <a:r>
              <a:rPr lang="pl-PL" sz="3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Kwota przeznaczona na dofinansowanie projektów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750142" cy="504056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Kwota środków przeznaczonych na dofinansowanie projektów wynosi 18 000 000 zł.</a:t>
            </a:r>
          </a:p>
          <a:p>
            <a:pPr>
              <a:spcBef>
                <a:spcPts val="1800"/>
              </a:spcBef>
            </a:pPr>
            <a:endParaRPr lang="pl-PL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85 % - maksymalny dopuszczalny poziom dofinansowania całkowitego wydatków kwalifikowalnych projektu  </a:t>
            </a:r>
          </a:p>
          <a:p>
            <a:pPr marL="342900" indent="-342900" algn="l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 najmniej 15 % - wkład własny beneficjenta </a:t>
            </a:r>
          </a:p>
          <a:p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47603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456937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Wkład własny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są to 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środki finansowe lub wkład niepieniężny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zabezpieczone przez beneficjenta, które będą przeznaczone na pokrycie wydatków kwalifikowalnych i nie będą przekazane beneficjentowi w formie dofinansowania.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może być wniesiony w ramach kosztów pośrednich,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i bezpośrednich</a:t>
            </a:r>
          </a:p>
          <a:p>
            <a:pPr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może być wniesiony przez beneficjenta, partnera, jak również uczestników projektu (jeżeli zostało to uwzględnione we wniosku).</a:t>
            </a:r>
          </a:p>
          <a:p>
            <a:pPr marL="0" indent="0">
              <a:spcBef>
                <a:spcPts val="0"/>
              </a:spcBef>
              <a:buNone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Wkład własny wnoszony w ramach kosztów</a:t>
            </a:r>
            <a:r>
              <a:rPr lang="x-non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pośrednich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kosztów bezpośrednich rozliczanych za pomocą uproszczonych metod rozliczania wydatków (w tym kwot ryczałtowych)</a:t>
            </a:r>
            <a:r>
              <a:rPr lang="x-none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należy traktować jako wkład pieniężny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  <a:p>
            <a:pPr>
              <a:spcBef>
                <a:spcPts val="0"/>
              </a:spcBef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3600"/>
              </a:spcAft>
              <a:buNone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3600"/>
              </a:spcAft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3600"/>
              </a:spcAft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196752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Wkład własny</a:t>
            </a:r>
          </a:p>
        </p:txBody>
      </p:sp>
    </p:spTree>
    <p:extLst>
      <p:ext uri="{BB962C8B-B14F-4D97-AF65-F5344CB8AC3E}">
        <p14:creationId xmlns:p14="http://schemas.microsoft.com/office/powerpoint/2010/main" val="1424080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pl-PL" sz="3400" dirty="0">
                <a:latin typeface="Calibri" panose="020F0502020204030204" pitchFamily="34" charset="0"/>
                <a:cs typeface="Calibri" panose="020F0502020204030204" pitchFamily="34" charset="0"/>
              </a:rPr>
              <a:t>Przedmiot konkursu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konkursu mogą być realizowane następujące typy projektów: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PROJEKTU NR 1: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Tworzenie nowych miejsc wychowania przedszkolnego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dostosowanych do potrzeb dzieci z niepełnosprawnościami,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istniejących lub nowo utworzonych ośrodkach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obszarach gmin o największym zapotrzebowaniu na edukację przedszkolną dla dzieci w wieku przedszkolnym, w tym dzieci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niepełnoprawnościami.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2886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196752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Wkład własny (niepieniężny)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56792"/>
            <a:ext cx="8964488" cy="4968552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Wkład niepieniężny powinien być wnoszony przez wnioskodawcę ze składników jego majątku lub z majątku innych podmiotów, jeżeli taka możliwość wynika z przepisów prawa oraz będzie to ujęte we wniosku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dofinansowanie.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Może też być wniesiony w postaci świadczeń wykonywanych przez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wolontariuszy.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Wydatki poniesione na wycenę wkładu niepieniężnego są kwalifikowalne.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Wkład niepieniężny, który w ciągu 7 poprzednich lat (10 lat dla nieruchomości), liczonych od daty rozliczenia był współfinansowany ze środków unijnych lub/oraz dotacji z krajowych środków publicznych, jest niekwalifikowalny (podwójne finansowanie).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80176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620689"/>
            <a:ext cx="7556376" cy="432048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Budżet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844408" cy="5184576"/>
          </a:xfrm>
        </p:spPr>
        <p:txBody>
          <a:bodyPr>
            <a:noAutofit/>
          </a:bodyPr>
          <a:lstStyle/>
          <a:p>
            <a:pPr algn="l"/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projektu są przedstawiane w budżecie w podziale na koszty: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bezpośrednie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dotyczą realizacji poszczególnych zadań merytorycznych w projekcie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pośrednie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niezbędne do realizacji projektu, ale nie dotyczą głównego przedmiotu projektu, tj. koszty administracyjne dotyczące funkcjonowania wnioskodawcy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bezpośrednie są przedstawiane we wniosku  w formie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budżetu zadaniowego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podziale na zadania merytoryczne.</a:t>
            </a:r>
          </a:p>
          <a:p>
            <a:endParaRPr lang="pl-P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640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908721"/>
            <a:ext cx="7628384" cy="144016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Budżet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96944" cy="4896544"/>
          </a:xfrm>
        </p:spPr>
        <p:txBody>
          <a:bodyPr>
            <a:normAutofit/>
          </a:bodyPr>
          <a:lstStyle/>
          <a:p>
            <a:pPr algn="l"/>
            <a:r>
              <a:rPr lang="pl-PL" sz="2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bezpośrednie</a:t>
            </a: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mogą być rozliczane na dwa sposoby: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3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podstawie kwot ryczałtowych</a:t>
            </a: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obligatoryjne </a:t>
            </a:r>
            <a:b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projektów, w których wartość wkładu publicznego nie przekracza wyrażonej w złotych równowartości 100 000 EUR, tj. 438 </a:t>
            </a:r>
            <a:r>
              <a:rPr lang="pl-PL" sz="23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090,00 PLN;</a:t>
            </a:r>
            <a:endParaRPr lang="pl-PL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3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podstawie rzeczywiście poniesionych wydatków</a:t>
            </a: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b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pozostałych projektów.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580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764704"/>
          </a:xfrm>
        </p:spPr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Kategorie kosztów dla konkursu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764704"/>
            <a:ext cx="8892480" cy="633670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Każdy wydatek należy przyporządkować do wybranej kategorii (merytorycznej).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Kategorie: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dostosowanie i wyposażenie pomieszczeń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organizacja placu zabaw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usprawnienia dla dzieci z niepełnosprawnościami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bieżące funkcjonowanie miejsca opieki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pomoce dydaktyczne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 sprzętu TIK z oprogramowaniem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oprogramowanie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zajęcia dodatkowe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wycieczki/wyjazdy edukacyjne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wydłużenie godzin pracy ośrodka wychowania przedszkolnego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staże i praktyki dla nauczycieli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doskonalenia nauczycieli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inne wydatki, niekwalifikujące się do żadnej z powyższych kategorii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58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196752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Kategorie kosztów dla konkursu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Wydatki powinny być zgodne z poziomem określonym </a:t>
            </a:r>
            <a:b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„Wykazie dopuszczalnych stawek dla towarów </a:t>
            </a:r>
            <a:br>
              <a:rPr lang="pl-PL" sz="2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usług dla konkursu (…)”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(załącznik nr 8).</a:t>
            </a:r>
          </a:p>
        </p:txBody>
      </p:sp>
    </p:spTree>
    <p:extLst>
      <p:ext uri="{BB962C8B-B14F-4D97-AF65-F5344CB8AC3E}">
        <p14:creationId xmlns:p14="http://schemas.microsoft.com/office/powerpoint/2010/main" val="24048739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332657"/>
            <a:ext cx="7340352" cy="576063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pośrednie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856984" cy="4896544"/>
          </a:xfrm>
        </p:spPr>
        <p:txBody>
          <a:bodyPr>
            <a:normAutofit fontScale="92500" lnSpcReduction="10000"/>
          </a:bodyPr>
          <a:lstStyle/>
          <a:p>
            <a:pPr algn="l">
              <a:spcAft>
                <a:spcPts val="1200"/>
              </a:spcAft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pośrednie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są to koszty administracyjne dotyczące obsługi projektu, w szczególności:</a:t>
            </a:r>
          </a:p>
          <a:p>
            <a:pPr marL="514350" indent="-514350" algn="l">
              <a:lnSpc>
                <a:spcPct val="110000"/>
              </a:lnSpc>
              <a:spcAft>
                <a:spcPts val="1200"/>
              </a:spcAft>
              <a:buFont typeface="+mj-lt"/>
              <a:buAutoNum type="alphaLcParenR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koordynatora lub kierownika projektu oraz innego personelu bezpośrednio zaangażowanego w zarządzanie, rozliczanie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monitorowanie projektu lub prowadzenie innych działań administracyjnych w projekcie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w szczególności koszty wynagrodzenia tych osób, ich delegacji służbowych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szkoleń oraz koszty związane z wdrażaniem polityki równych szans przez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 osoby;</a:t>
            </a:r>
          </a:p>
          <a:p>
            <a:pPr marL="514350" indent="-514350" algn="l">
              <a:spcAft>
                <a:spcPts val="1200"/>
              </a:spcAft>
              <a:buFont typeface="+mj-lt"/>
              <a:buAutoNum type="alphaLcParenR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zarządu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(koszty wynagrodzenia osób uprawnionych do reprezentowania jednostki, których zakresy czynności nie są przypisane wyłącznie do projektu, np. kierownik jednostki);</a:t>
            </a:r>
          </a:p>
          <a:p>
            <a:pPr marL="514350" indent="-514350" algn="l">
              <a:buFont typeface="+mj-lt"/>
              <a:buAutoNum type="alphaLcParenR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personelu obsługowego na potrzeby funkcjonowania jednostki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(obsługa kadrowa, finansowa, administracyjna, sekretariat, kancelaria, obsługa prawna w tym ta dotycząca zamówień);</a:t>
            </a:r>
          </a:p>
          <a:p>
            <a:pPr marL="514350" indent="-514350" algn="l">
              <a:buFont typeface="+mj-lt"/>
              <a:buAutoNum type="alphaLcParenR"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Font typeface="+mj-lt"/>
              <a:buAutoNum type="alphaLcParenR"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Font typeface="+mj-lt"/>
              <a:buAutoNum type="alphaLcParenR"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80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116633"/>
            <a:ext cx="7416824" cy="432047"/>
          </a:xfrm>
        </p:spPr>
        <p:txBody>
          <a:bodyPr/>
          <a:lstStyle/>
          <a:p>
            <a:r>
              <a:rPr lang="pl-PL" sz="3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pośrednie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892480" cy="630932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obsługi księgowej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(wynagrodzenie osób księgujących wydatki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w projekcie, w tym koszty zlecenia prowadzenia obsługi księgowej projektu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na rzecz biura rachunkowego);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e)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utrzymania powierzchni biurowych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związanych z obsługą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administracyjną projektu (czynsz, najem, opłaty administracyjne);</a:t>
            </a:r>
          </a:p>
          <a:p>
            <a:pPr algn="l"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f) wydatki związane z otworzeniem lub prowadzeniem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wyodrębnionego na rzecz </a:t>
            </a:r>
            <a:b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 subkonta na rachunku bankowym lub odrębnego rachunku bankowego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g)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działania informacyjno-promocyjne projektu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np. zakup materiałów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promocyjnych i informacyjnych, zakup ogłoszeń prasowych, utworzenie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 prowadzenie strony internetowej o projekcie, oznakowanie projektu,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plakaty, ulotki, itp.</a:t>
            </a:r>
            <a:endParaRPr lang="pl-PL" sz="80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h)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amortyzacja, najem lub zakup aktywów używanych na potrzeby personelu </a:t>
            </a:r>
            <a:b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(dotyczy środków trwałych i wartości niematerialnych i prawnych)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i) opłaty za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energię elektryczną, cieplną, gazową, wodę, opłaty przesyłowe, </a:t>
            </a:r>
            <a:b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opłaty za odprowadzanie ścieków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zakresie związanym z obsługą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administracyjną projektu;</a:t>
            </a:r>
          </a:p>
          <a:p>
            <a:pPr algn="l"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j) koszty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usług pocztowych, telefonicznych, internetowych, kurierskich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związanych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z obsługą administracyjną projektu;</a:t>
            </a:r>
          </a:p>
          <a:p>
            <a:pPr algn="l"/>
            <a:endParaRPr lang="pl-PL" sz="8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8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8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8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5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5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600" dirty="0">
              <a:solidFill>
                <a:schemeClr val="tx1"/>
              </a:solidFill>
            </a:endParaRPr>
          </a:p>
          <a:p>
            <a:r>
              <a:rPr lang="pl-PL" sz="26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77716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5780" y="404664"/>
            <a:ext cx="7700392" cy="432048"/>
          </a:xfrm>
        </p:spPr>
        <p:txBody>
          <a:bodyPr/>
          <a:lstStyle/>
          <a:p>
            <a:r>
              <a:rPr lang="pl-PL" sz="3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pośrednie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8064896" cy="4680520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k) </a:t>
            </a:r>
            <a:r>
              <a:rPr lang="pl-PL" sz="26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biurowe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związane z obsługą administracyjną projektu (np. zakup materiałów biurowych i artykułów piśmienniczych, koszty usług powielania dokumentów;</a:t>
            </a:r>
          </a:p>
          <a:p>
            <a:pPr algn="l">
              <a:spcAft>
                <a:spcPts val="600"/>
              </a:spcAft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l) koszty </a:t>
            </a:r>
            <a:r>
              <a:rPr lang="pl-PL" sz="26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zabezpieczenia prawidłowej realizacji umowy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l"/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m) koszty </a:t>
            </a:r>
            <a:r>
              <a:rPr lang="pl-PL" sz="26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ubezpieczeń majątkowych.</a:t>
            </a:r>
          </a:p>
        </p:txBody>
      </p:sp>
    </p:spTree>
    <p:extLst>
      <p:ext uri="{BB962C8B-B14F-4D97-AF65-F5344CB8AC3E}">
        <p14:creationId xmlns:p14="http://schemas.microsoft.com/office/powerpoint/2010/main" val="24587043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595013" cy="792088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Budżet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848872" cy="5112568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pośrednie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są rozliczane wyłącznie z wykorzystaniem następujących stawek ryczałtowych: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25%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kosztów bezpośrednich – w przypadku projektów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wartości kosztów bezpośrednich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830 tys. zł włącznie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20%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kosztów bezpośrednich – w przypadku projektów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wartości kosztów bezpośrednich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powyżej  830 tys. zł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1 740 tys. zł włącznie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15%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kosztów bezpośrednich – w przypadku projektów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wartości kosztów bezpośrednich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powyżej 1 740 tys. zł 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4 550 tys. zł włącznie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10%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kosztów bezpośrednich – w przypadku projektów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wartości kosztów bezpośrednich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przekraczającej 4 550 tys. zł.</a:t>
            </a:r>
          </a:p>
        </p:txBody>
      </p:sp>
    </p:spTree>
    <p:extLst>
      <p:ext uri="{BB962C8B-B14F-4D97-AF65-F5344CB8AC3E}">
        <p14:creationId xmlns:p14="http://schemas.microsoft.com/office/powerpoint/2010/main" val="17550764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0"/>
            <a:ext cx="7412360" cy="620689"/>
          </a:xfrm>
        </p:spPr>
        <p:txBody>
          <a:bodyPr/>
          <a:lstStyle/>
          <a:p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Cross-</a:t>
            </a:r>
            <a:r>
              <a:rPr lang="pl-PL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financing</a:t>
            </a:r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środki trwałe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620689"/>
            <a:ext cx="9145016" cy="623731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Cross-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financing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może dotyczyć wyłącznie: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zakupu nieruchomości;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zakupu infrastruktury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(elementy nieprzenośnie, na stałe przytwierdzone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nieruchomości np. podjazd do budynku, zainstalowanie windy w budynku);</a:t>
            </a:r>
          </a:p>
          <a:p>
            <a:pPr marL="342900" indent="-3429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dostosowania lub adaptacji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(prace remontowo – wykończeniowe) budynków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pomieszczeń.</a:t>
            </a:r>
          </a:p>
          <a:p>
            <a:pPr algn="l">
              <a:spcBef>
                <a:spcPts val="0"/>
              </a:spcBef>
              <a:spcAft>
                <a:spcPts val="2400"/>
              </a:spcAft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Maksymalna wartość wydatków w ramach cross-</a:t>
            </a:r>
            <a:r>
              <a:rPr lang="pl-PL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financingu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wynosi 10% wydatków kwalifikowalnych projektu.</a:t>
            </a:r>
          </a:p>
          <a:p>
            <a:pPr algn="l">
              <a:spcAft>
                <a:spcPts val="1200"/>
              </a:spcAft>
            </a:pPr>
            <a:r>
              <a:rPr lang="pl-PL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ramach projektów współfinansowanych ze środków EFS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wartość wydatków poniesionych na zakup środków trwałych o wartości jednostkowej wyższej niż 10 000,00 zł netto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ramach kosztów bezpośrednich projektu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może przekroczyć 30% wydatków kwalifikowalnych projektu.</a:t>
            </a:r>
          </a:p>
          <a:p>
            <a:pPr algn="l"/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 czym </a:t>
            </a:r>
            <a:r>
              <a:rPr lang="pl-PL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łączna wartość wydatków poniesionych na zakup środków trwałych oraz wydatków w ramach cross-</a:t>
            </a:r>
            <a:r>
              <a:rPr lang="pl-PL" sz="1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financingu</a:t>
            </a:r>
            <a:r>
              <a:rPr lang="pl-PL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nie może przekroczyć 30 % wydatków kwalifikowalnych projektu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pl-PL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Aft>
                <a:spcPts val="1200"/>
              </a:spcAft>
            </a:pPr>
            <a:endParaRPr lang="pl-PL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2000" dirty="0">
              <a:solidFill>
                <a:schemeClr val="tx1"/>
              </a:solidFill>
            </a:endParaRPr>
          </a:p>
          <a:p>
            <a:pPr algn="l"/>
            <a:endParaRPr lang="pl-PL" sz="2000" dirty="0">
              <a:solidFill>
                <a:schemeClr val="tx1"/>
              </a:solidFill>
            </a:endParaRPr>
          </a:p>
          <a:p>
            <a:endParaRPr lang="pl-PL" sz="2000" dirty="0">
              <a:solidFill>
                <a:schemeClr val="tx1"/>
              </a:solidFill>
            </a:endParaRPr>
          </a:p>
          <a:p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47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908720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wniosku należy zawrzeć informacje o spełnieniu poniższych wymogów: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Analiza potrzeb i deficytów w zakresie edukacji przedszkolnej,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m.in.: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dostępnych miejsc w przedszkolach w roku szkolnym, w którym projekt jest składany,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szacowana brakująca liczba miejsc w przedszkolach w momencie rozpoczęcia projektu,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  <a:buFontTx/>
              <a:buChar char="-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trend w zakresie popytu na miejsca przedszkolne na terenie danej gminy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perspektywie 3-letniej.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Finansowanie bieżącej działalności nowo utworzonych miejsc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wychowania przedszkolnego w ramach projektów jest możliwe przez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okres nie dłuższy niż 12 miesięcy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Działalność bieżąca w zakresie projektu EFS nie będzie dofinansowana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krajowych środków publicznych, przeznaczonych na finansowanie wychowania przedszkolnego.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7700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556376" cy="720080"/>
          </a:xfrm>
        </p:spPr>
        <p:txBody>
          <a:bodyPr/>
          <a:lstStyle/>
          <a:p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składania wniosków o dofinansowanie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416824" cy="460851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Wnioski są składane w dwóch formach:</a:t>
            </a:r>
          </a:p>
          <a:p>
            <a:pPr marL="514350" indent="-514350" algn="l">
              <a:buFont typeface="+mj-lt"/>
              <a:buAutoNum type="alphaLcParenR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formie elektronicznej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(XML)za pośrednictwem GWA EFS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SOWA RPOWP, dostępnego na stronie rpo.wrotapodlasia.pl (w wersji dostępnej w dniu rozpoczęcia naboru, nie starszej niż 2.1.5)</a:t>
            </a:r>
          </a:p>
          <a:p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</a:t>
            </a:r>
          </a:p>
          <a:p>
            <a:pPr marL="457200" indent="-457200" algn="l">
              <a:buAutoNum type="alphaLcParenR" startAt="2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formie papierowej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wydrukowanej z systemu GWA EFS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SOWA RPOWP, opatrzonej podpisem osoby/osób uprawnionych do złożenia wniosku wraz  z </a:t>
            </a:r>
            <a:r>
              <a:rPr lang="pl-PL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Potwierdzeniem przesłania do IZ RPOWP elektronicznej wersji wniosku </a:t>
            </a:r>
            <a:br>
              <a:rPr lang="pl-PL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dofinansowanie </a:t>
            </a:r>
          </a:p>
          <a:p>
            <a:pPr algn="l"/>
            <a:endParaRPr lang="pl-PL" sz="22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6144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484368" cy="720080"/>
          </a:xfrm>
        </p:spPr>
        <p:txBody>
          <a:bodyPr/>
          <a:lstStyle/>
          <a:p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składania wniosków o dofinansowanie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424936" cy="5472608"/>
          </a:xfr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Wnioski w formie papierowej można dostarczyć:</a:t>
            </a:r>
          </a:p>
          <a:p>
            <a:pPr marL="514350" indent="-514350" algn="l">
              <a:spcBef>
                <a:spcPts val="0"/>
              </a:spcBef>
              <a:buFont typeface="+mj-lt"/>
              <a:buAutoNum type="alphaLcParenR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osobiście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Wojewódzkiego Urzędu Pracy w Białymstoku,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ul. Pogodna 22,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 Przyjęć Wniosków, pokój nr 02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poniedziałek: 8.00 – 16.00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wtorek – piątek: 7.30 – 15.30</a:t>
            </a:r>
          </a:p>
          <a:p>
            <a:pPr algn="l">
              <a:spcAft>
                <a:spcPts val="6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przesyłką kurierską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pocztą</a:t>
            </a:r>
          </a:p>
          <a:p>
            <a:pPr algn="l"/>
            <a:endParaRPr lang="pl-PL" sz="22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Wnioski </a:t>
            </a:r>
            <a:r>
              <a:rPr lang="pl-PL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złożone po upływie ww. terminów i/lub wnioski złożone w innych formach niż wskazane w regulaminie 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konkursu, będą rejestrowane w rejestrze wniosków, lecz </a:t>
            </a:r>
            <a:r>
              <a:rPr lang="pl-PL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 będą rozpatrywane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Decyduje data i godzina wpływu wniosku w wersji papierowej do Punktu Przyjęć Wniosków w Wojewódzkim Urzędzie Pracy w Białymstoku oraz data przesłania do IZ wersji elektronicznej wniosku za pośrednictwem GWA EFS w ramach SOWA RPOWP.</a:t>
            </a:r>
            <a:endParaRPr lang="pl-PL" sz="18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18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312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96752"/>
          </a:xfrm>
        </p:spPr>
        <p:txBody>
          <a:bodyPr/>
          <a:lstStyle/>
          <a:p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składania wniosków o dofinansowanie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Nabór wniosków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będzie prowadzony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października 2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r. od godziny 8:00 do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26 listopada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r. do godziny 15: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Wnioski w formie papierowej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mogą wpłynąć dodatkowo w ciągu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dni roboczych, licząc od pierwszego dnia roboczego następującego po dniu zakończenia naboru: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29 listopada 2019 roku.</a:t>
            </a:r>
          </a:p>
          <a:p>
            <a:endParaRPr lang="pl-PL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12763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628384" cy="936104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Weryfikacja warunków formalnych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352928" cy="439248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Weryfikacja spełnienia warunków formalnych lub oczywistych omyłek dokonywana jest w oparciu o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„Kartę weryfikacji poprawności wniosku w ramach RPOWP 2014-2020”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(załącznik nr 1).</a:t>
            </a:r>
          </a:p>
          <a:p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417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Weryfikacja warunków formalnych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Warunki formalne:</a:t>
            </a:r>
          </a:p>
          <a:p>
            <a:pPr>
              <a:spcAft>
                <a:spcPts val="600"/>
              </a:spcAft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wniosek złożono w terminie wskazanym w regulaminie konkursu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rozumieniu art. 41 ust. 2 ustawy z dnia 11 lipca 2014 r. o zasadach realizacji programów w zakresie polityki spójności finansowanych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perspektywie finansowej 2014-2020?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Jedyny warunek formalny niepodlegający uzupełnieniu - wniosek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pozostawia się bez rozpatrzenia.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x-none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wersja papierowa wniosku została podpisana przez osobę/y do tego upoważnioną/e </a:t>
            </a:r>
            <a:r>
              <a:rPr lang="x-non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wskazaną/(wszystkie wskazane) w punkcie II.3 wniosku o dofinansowanie </a:t>
            </a:r>
            <a:r>
              <a:rPr lang="x-none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opatrzona stosownymi pieczęciami </a:t>
            </a:r>
            <a:r>
              <a:rPr lang="x-non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tj.: imiennymi pieczęciami osoby/osób podpisującej/ych oraz pieczęcią jednostki/wnioskodawcy?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wniosek złożono w egzemplarzu papierowym zawierającym wszystkie strony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(oryginał)?</a:t>
            </a:r>
          </a:p>
          <a:p>
            <a:pPr lvl="0"/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</a:t>
            </a:r>
            <a:r>
              <a:rPr lang="x-none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wersja papierowa wniosku jest tożsama z wersją elektroniczną </a:t>
            </a:r>
            <a:r>
              <a:rPr lang="x-non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(identyczna suma kontrolna)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541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196752"/>
          </a:xfrm>
        </p:spPr>
        <p:txBody>
          <a:bodyPr/>
          <a:lstStyle/>
          <a:p>
            <a:r>
              <a:rPr lang="pl-PL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Weryfikacja warunków formalnych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435280" cy="4065315"/>
          </a:xfrm>
        </p:spPr>
        <p:txBody>
          <a:bodyPr/>
          <a:lstStyle/>
          <a:p>
            <a:pPr lvl="0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w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niosek wypełniono w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języku polskim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0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w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niosek złożono we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właściwej wersji generatora wniosków aplikacyjnych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wskazanej w regulaminie konkursu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0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we wniosku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stwierdzono inne braki w zakresie warunków formalnych lub oczywiste omyłki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217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628384" cy="1008112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Ocena projektów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964488" cy="4032448"/>
          </a:xfrm>
        </p:spPr>
        <p:txBody>
          <a:bodyPr>
            <a:noAutofit/>
          </a:bodyPr>
          <a:lstStyle/>
          <a:p>
            <a:endParaRPr lang="pl-PL" sz="2600" dirty="0">
              <a:solidFill>
                <a:schemeClr val="tx1"/>
              </a:solidFill>
            </a:endParaRPr>
          </a:p>
          <a:p>
            <a:pPr algn="l"/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Ocena projektów składa się z: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etapu oceny formalno-merytorycznej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etapu negocjacji</a:t>
            </a:r>
          </a:p>
          <a:p>
            <a:pPr algn="l"/>
            <a:endParaRPr lang="pl-PL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657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628384" cy="720081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Ocena formalno-merytoryczna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1296" y="1628800"/>
            <a:ext cx="8640960" cy="4320480"/>
          </a:xfrm>
        </p:spPr>
        <p:txBody>
          <a:bodyPr>
            <a:noAutofit/>
          </a:bodyPr>
          <a:lstStyle/>
          <a:p>
            <a:pPr algn="l">
              <a:spcAft>
                <a:spcPts val="18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Ocena formalno-merytoryczna dokonywana jest na podstawie: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ogólnych kryteriów wyboru projektów:</a:t>
            </a:r>
          </a:p>
          <a:p>
            <a:pPr marL="342900" indent="-342900" algn="l">
              <a:spcBef>
                <a:spcPts val="0"/>
              </a:spcBef>
              <a:buFontTx/>
              <a:buChar char="-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</a:p>
          <a:p>
            <a:pPr marL="342900" indent="-342900" algn="l">
              <a:spcBef>
                <a:spcPts val="0"/>
              </a:spcBef>
              <a:buFontTx/>
              <a:buChar char="-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dopuszczające ogólne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szczegółowych kryteriów wyboru:</a:t>
            </a:r>
          </a:p>
          <a:p>
            <a:pPr marL="342900" indent="-342900" algn="l">
              <a:spcBef>
                <a:spcPts val="0"/>
              </a:spcBef>
              <a:buFontTx/>
              <a:buChar char="-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dopuszczające szczególne</a:t>
            </a:r>
          </a:p>
          <a:p>
            <a:pPr marL="342900" indent="-342900" algn="l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premiujące</a:t>
            </a:r>
          </a:p>
          <a:p>
            <a:pPr marL="342900" indent="-342900">
              <a:spcAft>
                <a:spcPts val="1800"/>
              </a:spcAft>
              <a:buFontTx/>
              <a:buChar char="-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800"/>
              </a:spcAft>
            </a:pP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1866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908720"/>
          </a:xfrm>
        </p:spPr>
        <p:txBody>
          <a:bodyPr/>
          <a:lstStyle/>
          <a:p>
            <a:r>
              <a:rPr lang="pl-PL" sz="4400" dirty="0"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857403"/>
          </a:xfrm>
        </p:spPr>
        <p:txBody>
          <a:bodyPr>
            <a:normAutofit fontScale="92500"/>
          </a:bodyPr>
          <a:lstStyle/>
          <a:p>
            <a:pPr marL="457200" indent="-457200">
              <a:spcAft>
                <a:spcPts val="600"/>
              </a:spcAft>
              <a:buAutoNum type="arabicPeriod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Okres realizacji projektu jest zgodny z regulaminem konkursu.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(BRAK MOŻLIWOŚCI POPRAWY)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Projekty o wartości nieprzekraczającej wyrażonej w PLN równowartości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kwoty 100 000 EUR wkładu publicznego są rozliczane uproszczonymi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metodami, o których mowa w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Wytycznych w zakresie kwalifikowalności </a:t>
            </a:r>
            <a:b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wydatków w ramach Europejskiego Funduszu Rozwoju Regionalnego, </a:t>
            </a:r>
            <a:b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Europejskiego Funduszu Społecznego oraz Funduszu Spójności na lata </a:t>
            </a:r>
            <a:b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2014-2020,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projekty o wartości przekraczającej 100 000 EUR wkładu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publicznego - na podstawie rzeczywiście poniesionych wydatków.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(BRAK MOŻLIWOŚCI POPRAWY)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3169273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59216" cy="864096"/>
          </a:xfrm>
        </p:spPr>
        <p:txBody>
          <a:bodyPr/>
          <a:lstStyle/>
          <a:p>
            <a:r>
              <a:rPr lang="pl-PL" sz="4400" dirty="0"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Wnioskodawca oraz partnerzy (o ile dotyczy) nie podlegają wykluczeniu z możliwości otrzymania dofinansowania, w tym wykluczeniu, o którym mowa w: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art. 207 ust. 4 ustawy z dnia 27 sierpnia 2009 r. o finansach publicznych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art. 12 ust. 1 pkt 1 ustawy z dnia 15 czerwca 2012 r. o skutkach powierzania wykonywania pracy cudzoziemcom przebywającym wbrew przepisom na terytorium Rzeczypospolitej Polskiej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art. 9 ust. 1 pkt 2a ustawy z dnia 28 października 2002 r.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odpowiedzialności podmiotów zbiorowych za czyny zabronione pod groźbą kary.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</a:p>
        </p:txBody>
      </p:sp>
    </p:spTree>
    <p:extLst>
      <p:ext uri="{BB962C8B-B14F-4D97-AF65-F5344CB8AC3E}">
        <p14:creationId xmlns:p14="http://schemas.microsoft.com/office/powerpoint/2010/main" val="4062674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CAD2F9-DE52-4A6D-A244-855EF4FEB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124744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810738-9F1A-4ACC-9D50-90D24CA9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Interwencja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jest możliwa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gdy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zapotrzebowanie na usługi edukacji przedszkolnej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obszarze objętym działaniami projektowymi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może być zaspokojone przy dotychczasowej liczbie miejsc.</a:t>
            </a: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t</a:t>
            </a:r>
            <a:r>
              <a:rPr lang="x-non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worzeni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x-non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nowych miejsc wychowania przedszkolnego </a:t>
            </a:r>
            <a:r>
              <a:rPr lang="x-none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możliwe jest  zakładanie nowych OWP albo wsparcie dla funkcjonujących OWP. </a:t>
            </a:r>
            <a:endParaRPr lang="pl-PL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20562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268760"/>
          </a:xfrm>
        </p:spPr>
        <p:txBody>
          <a:bodyPr/>
          <a:lstStyle/>
          <a:p>
            <a:r>
              <a:rPr lang="pl-PL" sz="4800" dirty="0"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Wnioskodawca zgodnie z Regionalnym Programem Operacyjnym Województwa Podlaskiego na lata 2014-2020 oraz ze Szczegółowym Opisem Osi Priorytetowych RPOWP (wersja obowiązująca na dzień 14 lutego 2019 r.) jest podmiotem uprawnionym do ubiegania się o dofinansowanie w ramach właściwego Działania/ Poddziałania RPOWP.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</a:p>
        </p:txBody>
      </p:sp>
    </p:spTree>
    <p:extLst>
      <p:ext uri="{BB962C8B-B14F-4D97-AF65-F5344CB8AC3E}">
        <p14:creationId xmlns:p14="http://schemas.microsoft.com/office/powerpoint/2010/main" val="3274138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052736"/>
          </a:xfrm>
        </p:spPr>
        <p:txBody>
          <a:bodyPr/>
          <a:lstStyle/>
          <a:p>
            <a:r>
              <a:rPr lang="pl-PL" sz="4800" dirty="0"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496944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W przypadku projektu partnerskiego: </a:t>
            </a:r>
          </a:p>
          <a:p>
            <a:pPr marL="0" indent="0">
              <a:buNone/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wybór partnerów dokonany został przed złożeniem wniosku </a:t>
            </a:r>
            <a:b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dofinansowanie,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w projekcie, w którym podmiotem inicjującym partnerstwo jest podmiot, o którym mowa w art. 3 ust. 1 ustawy z dnia </a:t>
            </a:r>
            <a:b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29 stycznia 2004 r. – Prawo zamówień publicznych, spełnione zostały wymogi dotyczące wyboru partnerów spośród podmiotów innych niż wymienione w art. 3 ust. 1 pkt 1-3a tej ustawy, o których mowa w art. 33 ust. 2, 3, 4 ustawy o zasadach realizacji programów </a:t>
            </a:r>
            <a:b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zakresie polityki spójności finansowanych w perspektywie </a:t>
            </a:r>
            <a:b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2014-2020.</a:t>
            </a:r>
          </a:p>
          <a:p>
            <a:pPr marL="0" indent="0">
              <a:buNone/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</a:p>
        </p:txBody>
      </p:sp>
    </p:spTree>
    <p:extLst>
      <p:ext uri="{BB962C8B-B14F-4D97-AF65-F5344CB8AC3E}">
        <p14:creationId xmlns:p14="http://schemas.microsoft.com/office/powerpoint/2010/main" val="13716920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124744"/>
          </a:xfrm>
        </p:spPr>
        <p:txBody>
          <a:bodyPr/>
          <a:lstStyle/>
          <a:p>
            <a:r>
              <a:rPr lang="pl-PL" sz="4400" dirty="0"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Wnioskodawca oraz partnerzy posiadają odpowiedni (adekwatny) potencjał finansowy do realizacji projektu.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Wydatki w projekcie w roku kalendarzowym, w którym są najwyższe nie przekraczają łącznego rocznego obrotu Wnioskodawcy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Partnera/ów (jeśli dotyczy) za ostatni zatwierdzony rok obrotowy zgodnie z ustawą z dnia 29 września 1994 r. o rachunkowości (jeśli dotyczy) lub za ostatni zamknięty i zatwierdzony rok kalendarzowy.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Kryterium nie dotyczy projektów, w których Wnioskodawcą (liderem) jest jednostka sektora finansów publicznych.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211960" y="2420888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69965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124744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Kryteria dopuszczające ogólne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Zgodność z prawodawstwem unijnym oraz z właściwymi zasadami unijnymi, w tym: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zasadą równości szans kobiet i mężczyzn w oparciu o standard minimum, o którym mowa w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Wytycznych w zakresie realizacji zasady równości szans i niedyskryminacji, w tym dostępności dla osób z niepełnosprawnościami oraz zasady równości szans kobiet i mężczyzn w ramach funduszy unijnych na lata 2014-2020,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zasadą równości szans i niedyskryminacji, w tym dostępności dla osób z niepełnosprawnościami,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zasadą zrównoważonego rozwoju.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(MOŻLIWOŚĆ JEDNOKROTNEGO UZUPEŁNIENIA WNIOSKU)</a:t>
            </a:r>
          </a:p>
        </p:txBody>
      </p:sp>
    </p:spTree>
    <p:extLst>
      <p:ext uri="{BB962C8B-B14F-4D97-AF65-F5344CB8AC3E}">
        <p14:creationId xmlns:p14="http://schemas.microsoft.com/office/powerpoint/2010/main" val="29774149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836712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Kryteria dopuszczające ogólne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Zgodność z prawodawstwem krajowym w zakresie odnoszącym się do sposobu realizacji i zakresu projektu.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</a:p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Zgodność projektu z Regionalnym Programem Operacyjnym Województwa Podlaskiego na lata 2014-2020 oraz ze Szczegółowym Opisem Osi Priorytetowych Regionalnego Programu Operacyjnego Województwa Podlaskiego (wersja obowiązująca  na dzień 14 lutego 2019 r.), w tym w zakresie:</a:t>
            </a:r>
          </a:p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zgodności typu projektu z wykazem zawartym w „Typach projektów”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SzOOP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zgodności wyboru grupy docelowej z wykazem zawartym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„Grupa docelowa/ostateczni odbiorcy wsparcia” w </a:t>
            </a:r>
            <a:r>
              <a:rPr lang="pl-PL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SzOOP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zgodności z limitami określonymi w </a:t>
            </a:r>
            <a:r>
              <a:rPr lang="pl-PL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SzOOP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(z wyłączeniem limitów określonych dla cross-</a:t>
            </a:r>
            <a:r>
              <a:rPr lang="pl-PL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financingu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środków trwałych).</a:t>
            </a:r>
          </a:p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</a:p>
          <a:p>
            <a:pPr marL="0" indent="0">
              <a:buNone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0981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908720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Kryteria dopuszczające ogólne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Wnioskodawca w okresie realizacji projektu prowadzi biuro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projektu na terenie województwa podlaskiego.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(MOŻLIWOŚĆ JEDNOKROTNEGO UZUPEŁNIENIA / POPRAWY)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Projekt jest skierowany do grup docelowych z obszaru województwa podlaskiego.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(MOŻLIWOŚĆ JEDNOKROTNEGO UZUPEŁNIENIA / POPRAWY)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Do wniosku nie zostały wprowadzone inne zmiany niż wymagane do spełnienia kryteriów dopuszczających ogólnych i/lub szczególnych wskazanych przez oceniających do poprawy.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3277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24744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Kryteria dopuszczające szczególne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spcAft>
                <a:spcPts val="600"/>
              </a:spcAft>
              <a:buAutoNum type="arabicPeriod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przypadku, gdy wsparcie kierowane jest do istniejących ośrodków wychowania przedszkolnego w treści wniosku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dofinansowanie wskazano je z nazwy.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(MOŻLIWOŚĆ JEDNOKROTNEJ POPRAWY / UZUPEŁNIENIA)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wniosku należy podać dokładne nazwy ośrodków wychowania przedszkolnego, których dotyczy projekt (IV.1 „KRÓTKI OPIS PROJEKTU” lub „GRUPY DOCELOWE”).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Maksymalny okres realizacji projektu wynosi 24 miesiące.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27083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124744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Kryteria dopuszczające szczególne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49736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Projekt obejmuje wyłącznie ośrodki wychowania przedszkolnego, które nie zostały objęte dofinasowaniem w ramach konkursów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projekty zintegrowane dotyczące działań 3.1.3 i 8.2.2, dedykowanych obszarowi BOF lub zostały złożone w równolegle trwających konkursach w ramach  działań 3.1.3 i 8.2.2, dedykowanych obszarowi BOF. 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Dotyczy typu projektu nr 1, 3, 5.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W przypadku realizacji typu projektu nr 1, nowe miejsca wychowania przedszkolnego tworzone są wyłącznie na obszarze gmin wskazanych w załączniku do regulaminu konkursu.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 </a:t>
            </a:r>
          </a:p>
        </p:txBody>
      </p:sp>
    </p:spTree>
    <p:extLst>
      <p:ext uri="{BB962C8B-B14F-4D97-AF65-F5344CB8AC3E}">
        <p14:creationId xmlns:p14="http://schemas.microsoft.com/office/powerpoint/2010/main" val="11039526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124744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Kryteria dopuszczające szczególne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W przypadku projektów dotyczących tworzenia nowych miejsc wychowania przedszkolnego, Wnioskodawca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przedstawił diagnozę potrzeb i deficytów dotyczącą obszaru, na którym realizowane będzie wsparcie, z uwzględnieniem analizy pod kątem trendów demograficznych.</a:t>
            </a:r>
          </a:p>
          <a:p>
            <a:pPr marL="0" indent="0">
              <a:buNone/>
            </a:pP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Analiza powinna uwzględniać przynajmniej takie wskaźniki, jak:</a:t>
            </a:r>
          </a:p>
          <a:p>
            <a:pPr marL="0" indent="0">
              <a:buNone/>
            </a:pP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 liczbę dostępnych miejsc dla dzieci w wieku przedszkolnym w placówkach przedszkolnych na terenie gminy/gmin w roku szkolnym poprzedzającym rok rozpoczęcia realizacji projektu;</a:t>
            </a:r>
          </a:p>
          <a:p>
            <a:pPr marL="0" indent="0">
              <a:buNone/>
            </a:pP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- l</a:t>
            </a: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iczbę urodzeń dzieci na danym obszarze w ostatnich 2 latach oraz trendy w tym zakresie;</a:t>
            </a:r>
          </a:p>
          <a:p>
            <a:pPr marL="0" indent="0">
              <a:buNone/>
            </a:pP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- </a:t>
            </a: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szacowaną brakującą liczbę miejsc w przedszkolach na moment rozpoczęcia realizacji projektu;</a:t>
            </a:r>
          </a:p>
          <a:p>
            <a:pPr marL="0" indent="0">
              <a:buNone/>
            </a:pP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szacowany trend w zakresie popytu na miejsca w ośrodkach wychowania przedszkolnego na terenie danej gminy/gmin (wzrostowy, stały, malejący) w perspektywie 3-letniej;</a:t>
            </a:r>
          </a:p>
          <a:p>
            <a:pPr marL="0" indent="0">
              <a:buNone/>
            </a:pP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procentowe upowszechnienie wychowania przedszkolnego dzieci w wieku przedszkolnym w  gminie/gminach wg stanu na ostatni zakończony rok szkolny.</a:t>
            </a:r>
          </a:p>
          <a:p>
            <a:pPr>
              <a:buFont typeface="Symbol" panose="05050102010706020507" pitchFamily="18" charset="2"/>
              <a:buChar char="-"/>
            </a:pPr>
            <a:endParaRPr lang="pl-PL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1303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404665"/>
            <a:ext cx="7412360" cy="432048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1124745"/>
            <a:ext cx="8352928" cy="5328591"/>
          </a:xfrm>
        </p:spPr>
        <p:txBody>
          <a:bodyPr>
            <a:noAutofit/>
          </a:bodyPr>
          <a:lstStyle/>
          <a:p>
            <a:pPr lvl="0" algn="l">
              <a:spcAft>
                <a:spcPts val="600"/>
              </a:spcAft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merytoryczne:</a:t>
            </a:r>
          </a:p>
          <a:p>
            <a:pPr marL="457200" indent="-457200" algn="l">
              <a:buAutoNum type="arabicPeriod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Analiza problemowa i zgodność projektu z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właściwymi celami szczegółowymi RPOWP,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tym: </a:t>
            </a:r>
          </a:p>
          <a:p>
            <a:pPr algn="l"/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  wskazanie problemów, na które stanowi odpowiedź cel główny 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projektu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analiza (uzasadnienie) zidentyfikowanych 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problemów,</a:t>
            </a:r>
          </a:p>
          <a:p>
            <a:pPr marL="342900" indent="-342900" algn="l">
              <a:buFontTx/>
              <a:buChar char="-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trafność doboru celu głównego projektu w odniesieniu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wskazanych problemów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sposobu w jaki projekt przyczyni się do osiągnięcia właściwych celów szczegółowych RPOWP,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zapisami Regulaminu konkursu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wynikającymi z wytycznych horyzontalnych obowiązujących w danym obszarze tematycznym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Maksymalna liczba punktów –10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Minimalna liczba punktów zapewniająca ocenę pozytywną – 6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przyp. projektów, w których wnioskowana kwota dofinansowania jest równa lub przekracza 2 mln zł: maksymalna liczba punktów –5, minimalna liczba punktów zapewniająca ocenę pozytywną – 3</a:t>
            </a:r>
          </a:p>
          <a:p>
            <a:pPr algn="l"/>
            <a:endParaRPr lang="pl-PL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Tx/>
              <a:buChar char="-"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 lvl="0"/>
            <a:endParaRPr lang="pl-PL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222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052736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1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tworzenia nowych miejsc przedszkolnych można sfinansować następujące kategorie wydatków:</a:t>
            </a:r>
          </a:p>
          <a:p>
            <a:pPr lvl="0" fontAlgn="base">
              <a:lnSpc>
                <a:spcPct val="110000"/>
              </a:lnSpc>
              <a:spcAft>
                <a:spcPts val="600"/>
              </a:spcAft>
            </a:pP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dostosowanie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lub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adaptacja pomieszczeń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(rozumiana zgodnie z Wytycznymi w zakresie kwalifikowalności wydatków)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 m.in. do wymogów budowlanych, sanitarno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higienicznych, 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zgodnie z koncepcją uniwersalnego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projektowania lub w przypadku braku możliwości jej zastosowania wykorzystano mechanizm racjonalnych usprawnień, zgodnie z warunkami określonymi w Wytycznych w zakresie realizacji zasady równości szans i niedyskryminacji</a:t>
            </a:r>
          </a:p>
          <a:p>
            <a:pPr lvl="0" fontAlgn="base">
              <a:lnSpc>
                <a:spcPct val="120000"/>
              </a:lnSpc>
              <a:spcAft>
                <a:spcPts val="600"/>
              </a:spcAft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dostosowanie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istniejącej bazy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lokalowej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przedszkol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do nowo tworzonych miejsc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wychowania przedszkolnego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lnSpc>
                <a:spcPct val="110000"/>
              </a:lnSpc>
              <a:spcAft>
                <a:spcPts val="600"/>
              </a:spcAft>
            </a:pP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 i montaż wyposażenia, w tym mebli, wyposażenia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ypoczynkowego, sprzętu TIK, oprogramowania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0" fontAlgn="base"/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 pomocy dydaktycznych, specjalistycznego sprzętu lub narzędzi dostosowanych do rozpoznawania potrzeb rozwojowych i edukacyjnych oraz możliwości psychofizycznych dzieci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czynników środowiskowych wpływających na ich funkcjonowanie w OWP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wspomagania rozwoju i prowadzenia terapii dzieci ze specjalnymi potrzebami edukacyjnymi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ze szczególnym uwzględnieniem tych pomocy dydaktycznych, sprzętu i narzędzi, które są zgodne z koncepcją uniwersalnego projektowania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991998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486600" cy="360040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836712"/>
            <a:ext cx="7920880" cy="5544616"/>
          </a:xfrm>
        </p:spPr>
        <p:txBody>
          <a:bodyPr>
            <a:noAutofit/>
          </a:bodyPr>
          <a:lstStyle/>
          <a:p>
            <a:pPr lvl="0" algn="l"/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Adekwatność doboru grupy docelowej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kontekście wskazanego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celu głównego projektu i właściwego celu szczegółowego RPOWP,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 opis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istotnych cech uczestników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(osób lub podmiotów), którzy zostaną objęci wsparciem w kontekście zdiagnozowanej sytuacji problemowej, potrzeb i oczekiwań uczestników projektu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kontekście wsparcia, które ma być udzielane w ramach projektu, a także barier, na które napotykają uczestnicy projektu;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sposobu rekrutacji uczestników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 w odniesieniu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wskazanych cech grupy docelowej, w tym kryteriów rekrutacji i kwestii zapewnienia dostępności dla osób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niepełnosprawnościami;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zgodność z zapisami Regulaminu konkursu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wynikającymi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wytycznych horyzontalnych obowiązujących w danym obszarze tematycznym.</a:t>
            </a:r>
          </a:p>
          <a:p>
            <a:pPr algn="l"/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Maksymalna liczba punktów –10</a:t>
            </a:r>
          </a:p>
          <a:p>
            <a:pPr algn="l"/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Minimalna liczba punktów zapewniająca ocenę pozytywną – 6</a:t>
            </a:r>
          </a:p>
          <a:p>
            <a:pPr lvl="0" algn="l"/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765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628384" cy="360040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920880" cy="4392488"/>
          </a:xfrm>
        </p:spPr>
        <p:txBody>
          <a:bodyPr>
            <a:noAutofit/>
          </a:bodyPr>
          <a:lstStyle/>
          <a:p>
            <a:pPr lvl="0" algn="l">
              <a:spcAft>
                <a:spcPts val="6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Trafność opisanej analizy ryzyka nieosiągnięcia założeń projektu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opisu: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sytuacji, których wystąpienie utrudni lub uniemożliwi osiągnięcie wartości docelowej wskaźników rezultatu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także sposobu identyfikacji wystąpienia takich sytuacji (zajścia ryzyka);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działań, które będą podjęte, aby zapobiec wystąpieniu ryzyka </a:t>
            </a:r>
            <a:b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jakie będą mogły zostać podjęte, aby zminimalizować skutki wystąpienia ryzyka.</a:t>
            </a:r>
          </a:p>
          <a:p>
            <a:pPr algn="l"/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Dotyczy wyłącznie projektów, których wnioskowana kwota dofinansowania jest równa albo przekracza 2 mln zł:</a:t>
            </a:r>
          </a:p>
          <a:p>
            <a:pPr algn="l"/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Maksymalna liczba punktów –5</a:t>
            </a:r>
          </a:p>
          <a:p>
            <a:pPr algn="l"/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Minimalna liczba punktów zapewniająca ocenę pozytywną – 3</a:t>
            </a:r>
          </a:p>
          <a:p>
            <a:pPr lvl="0" algn="l"/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39358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620688"/>
          </a:xfrm>
        </p:spPr>
        <p:txBody>
          <a:bodyPr/>
          <a:lstStyle/>
          <a:p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620688"/>
            <a:ext cx="813335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Trafność doboru i opisu zadań przewidzianych do realizacji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projektu, w tym:</a:t>
            </a:r>
          </a:p>
          <a:p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opis i adekwatność zaplanowanych zadań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kontekście opisanych problemów i celu projektu;</a:t>
            </a:r>
          </a:p>
          <a:p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racjonalność harmonogramu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realizacji projektu;</a:t>
            </a:r>
          </a:p>
          <a:p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trafność i adekwatność doboru wskaźników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 tym wartości docelowej) dla danej formy wsparcia/grupy docelowej zaplanowanej w projekcie,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które zostaną osiągnięte w ramach zadań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kontekście realizacji celu głównego projektu oraz właściwego celu szczegółowego RPOWP,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uwzględnieniem sposobu pomiaru, monitorowania oraz źródeł weryfikacji (w tym dokumentów potwierdzających rozliczenie kwot ryczałtowych/stawek jednostkowych);</a:t>
            </a:r>
          </a:p>
          <a:p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opis sposobu, w jaki zostanie zachowana trwałość projektu </a:t>
            </a:r>
            <a:b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 ile dotyczy);</a:t>
            </a:r>
          </a:p>
          <a:p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zgodność z zapisami Regulaminu konkursu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wynikającymi z wytycznych horyzontalnych obowiązujących w danym obszarze tematycznym.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Maksymalna liczba punktów –20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Minimalna liczba punktów zapewniająca ocenę pozytywną – 12</a:t>
            </a:r>
          </a:p>
        </p:txBody>
      </p:sp>
    </p:spTree>
    <p:extLst>
      <p:ext uri="{BB962C8B-B14F-4D97-AF65-F5344CB8AC3E}">
        <p14:creationId xmlns:p14="http://schemas.microsoft.com/office/powerpoint/2010/main" val="41271763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836712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Potencjał wnioskodawcy i partnerów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 ile dotyczy), w tym </a:t>
            </a:r>
            <a:b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szczególności:</a:t>
            </a:r>
          </a:p>
          <a:p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potencjał techniczny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sprzętowy i warunki lokalowe wnioskodawcy i partnerów (o ile dotyczy) i sposób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jego wykorzystania w ramach projektu;</a:t>
            </a:r>
          </a:p>
          <a:p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potencjał kadrowy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wnioskodawcy i partnerów (o ile dotyczy)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sposób jego wykorzystania w ramach projektu (kluczowych osób, które zostaną zaangażowane do realizacji projektu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ich planowanej funkcji w projekcie);</a:t>
            </a:r>
          </a:p>
          <a:p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uzasadnienia wyboru partnerów do realizacji poszczególnych zadań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 ile dotyczy).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Maksymalna liczba punktów –15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Minimalna liczba punktów zapewniająca ocenę pozytywną– 9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921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836712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Adekwatność opisu potencjału społecznego wnioskodawcy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partnerów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 ile dotyczy)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zakresu realizacji projektu,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uzasadnienie dlaczego doświadczenie wnioskodawcy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partnerów jest adekwatne do zakresu realizacji projektu,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uwzględnieniem dotychczasowej działalności wnioskodawcy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partnerów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 ile dotyczy)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prowadzonej:</a:t>
            </a:r>
          </a:p>
          <a:p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obszarze tematycznym projektu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rzecz grupy docelowej,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której skierowany będzie projekt oraz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określonym terytorium,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którego będzie dotyczyć realizacja projektu.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Maksymalna liczba punktów –20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Minimalna liczba punktów zapewniająca ocenę pozytywną – 12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Adekwatność sposobu zarządzania projektem do zakresu zadań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projekcie oraz kadry zewnętrznej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zaangażowanej do realizacji projektu.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Maksymalna liczba punktów–5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Minimalna liczba punktów zapewniająca ocenę pozytywną – 3 </a:t>
            </a:r>
          </a:p>
          <a:p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262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0"/>
            <a:ext cx="7787208" cy="764704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764704"/>
            <a:ext cx="8496944" cy="57606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Prawidłowość sporządzenia budżetu projektu oraz zgodność wydatków z Wytycznymi w zakresie kwalifikowalności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wydatków w ramach Europejskiego Funduszu Rozwoju Regionalnego, Europejskiego Funduszu Społecznego oraz Funduszu Spójności na lata 2014-2020” </a:t>
            </a: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kwalifikowalność wydatków,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tym: niezbędność wydatków do realizacji projektu i osiągania jego celów, racjonalność i efektywność wydatków projektu (relacja nakład – rezultat), w tym  zgodność ze standardami i cenami rynkowymi, w szczególności określonymi w regulaminie konkursu;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poprawność wniesienia wkładu własnego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zgodność udziału z Regulaminem danego konkursu;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poprawność formalno-rachunkowa sporządzenia budżetu projektu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zgodność poziomu kosztów pośrednich z Wytycznymi;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zgodność z limitami określonymi w </a:t>
            </a:r>
            <a:r>
              <a:rPr lang="pl-PL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SzOOP</a:t>
            </a: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zakresie limitów określonych dla </a:t>
            </a:r>
            <a:r>
              <a:rPr lang="pl-PL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corss-financingu</a:t>
            </a: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środków trwałych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zgodność z zapisami Regulaminu konkursu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wynikającymi z wytycznych horyzontalnych obowiązujących w danym obszarze tematycznym.</a:t>
            </a:r>
          </a:p>
          <a:p>
            <a:pPr>
              <a:spcBef>
                <a:spcPts val="0"/>
              </a:spcBef>
            </a:pPr>
            <a:endParaRPr lang="pl-PL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Maksymalna liczba punktów –20</a:t>
            </a:r>
          </a:p>
          <a:p>
            <a:pPr marL="0" indent="0">
              <a:buNone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Minimalna liczba punktów zapewniająca ocenę pozytywną – 12</a:t>
            </a:r>
          </a:p>
          <a:p>
            <a:pPr marL="0" indent="0">
              <a:spcBef>
                <a:spcPts val="0"/>
              </a:spcBef>
              <a:buNone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20733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052736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Kryteria premiujące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5400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l-PL" sz="4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Projekt zakłada wsparcie przynajmniej jednego ośrodka wychowania przedszkolnego, który nie był odbiorcą interwencji współfinasowanej  ze środków EFS dostępnych w ramach programów operacyjnych w ciągu 36 miesięcy poprzedzających moment złożenia wniosku o dofinansowanie w ramach RPO 2014-2020.</a:t>
            </a:r>
          </a:p>
          <a:p>
            <a:pPr marL="0" indent="0">
              <a:buNone/>
            </a:pPr>
            <a:r>
              <a:rPr lang="pl-PL" sz="3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punktów za spełnienie kryterium – 5.</a:t>
            </a:r>
          </a:p>
          <a:p>
            <a:pPr marL="457200" indent="-457200">
              <a:buAutoNum type="arabicParenR"/>
            </a:pPr>
            <a:endParaRPr lang="pl-PL" sz="3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4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Projekt zakłada działania służące poprawie kompetencji lub kwalifikacji nauczycieli w zakresie pedagogiki specjalnej</a:t>
            </a:r>
            <a:r>
              <a:rPr lang="pl-PL" sz="45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pl-PL" sz="3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Kryterium zostanie uznane za spełnione w przypadku objęcia w projekcie przynajmniej jednego nauczyciela działaniami służącymi poprawie jego kompetencji lub kwalifikacji w zakresie przynajmniej jednego działu pedagogiki specjalnej. Data ukończenia formy wsparcia i weryfikacji nabycia kompetencji lub kwalifikacji nie może być późniejsza niż data zakończenia realizacji projektu.</a:t>
            </a:r>
          </a:p>
          <a:p>
            <a:pPr marL="0" indent="0">
              <a:buNone/>
            </a:pPr>
            <a:r>
              <a:rPr lang="pl-PL" sz="3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punktów za spełnienie kryterium – 15.</a:t>
            </a:r>
          </a:p>
          <a:p>
            <a:pPr marL="0" indent="0">
              <a:buNone/>
            </a:pPr>
            <a:endParaRPr lang="pl-PL" sz="3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4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Projekt zakłada utworzenie nowych miejsc wychowania przedszkolnego dla dzieci z niepełnosprawnościami, przy jednoczesnym dostosowaniu wsparcia do specyficznych potrzeb dzieci z niepełnosprawnościami, dla których tworzone są miejsca.</a:t>
            </a:r>
          </a:p>
          <a:p>
            <a:pPr marL="0" indent="0">
              <a:buNone/>
            </a:pPr>
            <a:r>
              <a:rPr lang="pl-PL" sz="3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Kryterium zostanie uznane za spełnione gdy Wnioskodawca wskaże liczbę dzieci </a:t>
            </a:r>
            <a:br>
              <a:rPr lang="pl-PL" sz="3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niepełnosprawnościami, dla których tworzy miejsca oraz określi rodzaj ich niepełnosprawności, a także zapewni ich uczestnictwo w ramach projektu w dodatkowej ofercie edukacyjnej.</a:t>
            </a:r>
          </a:p>
          <a:p>
            <a:pPr marL="0" indent="0">
              <a:buNone/>
            </a:pPr>
            <a:r>
              <a:rPr lang="pl-PL" sz="3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punktów za spełnienie kryterium – 20.</a:t>
            </a:r>
          </a:p>
          <a:p>
            <a:pPr marL="0" indent="0">
              <a:buNone/>
            </a:pPr>
            <a:r>
              <a:rPr lang="pl-PL" sz="3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pl-PL" sz="2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2000" dirty="0"/>
          </a:p>
          <a:p>
            <a:pPr marL="457200" indent="-457200">
              <a:buAutoNum type="arabicParenR"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54868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0"/>
            <a:ext cx="7715200" cy="764704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Negocjacje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6597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etapu negocjacji badane jest spełnienie 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kryterium merytorycznego dotyczącego negocjacji:</a:t>
            </a:r>
          </a:p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 Negocjacje zakończyły się wynikiem pozytywnym co oznacza:</a:t>
            </a:r>
          </a:p>
          <a:p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wniosku zostały wprowadzone korekty wskazane przez oceniających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kartach oceny projektu lub przez przewodniczącego KOP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inne zmiany wynikające z ustaleń dokonanych podczas negocjacji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(jeśli dotyczy);</a:t>
            </a:r>
            <a:endParaRPr lang="pl-PL" sz="22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</a:t>
            </a:r>
          </a:p>
          <a:p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KOP uzyskał od wnioskodawcy informacje i wyjaśnienia dotyczące określonych zapisów we wniosku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wskazanych przez oceniających w kartach oceny projektu lub przewodniczącego KOP (jeśli dotyczy)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wyjaśnienia te zostały zaakceptowane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 KOP,</a:t>
            </a:r>
          </a:p>
          <a:p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wniosku nie zostały wprowadzone inne zmiany niż wynikające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kart oceny projektu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uwag przewodniczącego KOP lub ustaleń wynikających z procesu negocjacji.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37771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1052736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Rozstrzygnięcie konkursu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etapie negocjacji, lista projektów, które uzyskały wymaganą liczbę punktów, z wyróżnieniem projektów wybranych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dofinansowania, będzie umieszczona na: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 stronie internetowej WUP w Białymstoku,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stornie Instytucji Zarządzającej,</a:t>
            </a:r>
          </a:p>
          <a:p>
            <a:pPr>
              <a:spcAft>
                <a:spcPts val="2400"/>
              </a:spcAft>
              <a:buFontTx/>
              <a:buChar char="-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na portalu Funduszy Europejskich.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Każdy projektodawca otrzyma pisemną informację o zakończeniu oceny projektu i jej wyniku.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147662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340768"/>
          </a:xfrm>
        </p:spPr>
        <p:txBody>
          <a:bodyPr/>
          <a:lstStyle/>
          <a:p>
            <a:r>
              <a:rPr lang="pl-PL" sz="3400" dirty="0">
                <a:latin typeface="Calibri" panose="020F0502020204030204" pitchFamily="34" charset="0"/>
                <a:cs typeface="Calibri" panose="020F0502020204030204" pitchFamily="34" charset="0"/>
              </a:rPr>
              <a:t>Procedura odwoławcza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4380" y="170080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Wnioskodawca, którego wniosek uzyskał ocenę negatywną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 prawo wniesienia protestu.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Protest może dotyczyć każdego etapu oceny projektu.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Protest składany jest do Instytucji Pośredniczącej –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WUP w Białymstoku.</a:t>
            </a:r>
          </a:p>
        </p:txBody>
      </p:sp>
    </p:spTree>
    <p:extLst>
      <p:ext uri="{BB962C8B-B14F-4D97-AF65-F5344CB8AC3E}">
        <p14:creationId xmlns:p14="http://schemas.microsoft.com/office/powerpoint/2010/main" val="2446279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16824" cy="864096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base">
              <a:lnSpc>
                <a:spcPct val="110000"/>
              </a:lnSpc>
              <a:spcAft>
                <a:spcPts val="600"/>
              </a:spcAft>
            </a:pP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budowa, wyposażenie i montaż placu zabaw 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wraz z bezpieczną nawierzchnią i ogrodzeniem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0" fontAlgn="base">
              <a:lnSpc>
                <a:spcPct val="110000"/>
              </a:lnSpc>
              <a:spcAft>
                <a:spcPts val="600"/>
              </a:spcAft>
            </a:pP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modyfikacja przestrzeni wspierająca rozwój psychoruchowy </a:t>
            </a:r>
            <a:b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poznawczy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dzieci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0" fontAlgn="base">
              <a:spcAft>
                <a:spcPts val="600"/>
              </a:spcAft>
            </a:pP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zapewnienie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 okres nie dłuższy niż 12 miesięcy działalności bieżącej nowo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utworzonego miejsca wychowania przedszkolnego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tym: koszty wynagrodzenia nauczycieli i personelu zatrudnionego w OWP, koszty żywienia dzieci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0" fontAlgn="base"/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inne wydatki, o ile są niezbędne do uczestnictwa konkretnego dziecka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wychowaniu przedszkolnym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prawidłowego funkcjonowania OWP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19036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spcAft>
                <a:spcPts val="1800"/>
              </a:spcAft>
              <a:buNone/>
            </a:pPr>
            <a:endParaRPr lang="pl-PL" sz="5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5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Dziękuję za uwagę</a:t>
            </a:r>
            <a:endParaRPr lang="pl-PL"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 Kontaktowy 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Wojewódzkiego Urzędu Pracy w Białymstoku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ul. Pogodna 22, pokój 02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15-354 Białystok</a:t>
            </a:r>
          </a:p>
          <a:p>
            <a:pPr marL="0" indent="0" algn="ctr">
              <a:buNone/>
            </a:pP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pn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8.00 – 16.00</a:t>
            </a:r>
          </a:p>
          <a:p>
            <a:pPr marL="0" indent="0" algn="ctr">
              <a:buNone/>
            </a:pP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wt-pt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7.30 – 15.30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tel. 85 74 97 247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e-mail: informacja.efs@wup.wrotapodlasia.pl</a:t>
            </a:r>
          </a:p>
        </p:txBody>
      </p:sp>
      <p:pic>
        <p:nvPicPr>
          <p:cNvPr id="6" name="Obraz 5" descr="C:\Users\pawluszewicz_dorota\Desktop\zmiany wizualizacji\Rpo\EF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19256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474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0"/>
            <a:ext cx="7715200" cy="1196752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PROJEKTU NR 2:</a:t>
            </a:r>
          </a:p>
          <a:p>
            <a:pPr marL="0" indent="0">
              <a:buNone/>
            </a:pPr>
            <a:endParaRPr lang="pl-PL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Dostosowanie istniejących miejsc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wychowania przedszkolnego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potrzeb dzieci z niepełnosprawnościami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realizacja dodatkowej oferty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edukacyjnej i specjalistycznej umożliwiającej dziecku z niepełnosprawnością udział w wychowaniu przedszkolnym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poprzez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wyrównanie deficytu wynikającego </a:t>
            </a:r>
            <a:b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niepełnosprawności.</a:t>
            </a:r>
          </a:p>
        </p:txBody>
      </p:sp>
    </p:spTree>
    <p:extLst>
      <p:ext uri="{BB962C8B-B14F-4D97-AF65-F5344CB8AC3E}">
        <p14:creationId xmlns:p14="http://schemas.microsoft.com/office/powerpoint/2010/main" val="2416193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980728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Typ projektu nr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579296" cy="573325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Realizacja projektu w zakresie Typu nr 2 musi zostać poprzedzona diagnozą potrzeb i stopnia niedostosowania OWP, której wnioski powinny być zawarte w projekcie.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projektów ukierunkowanych na dostosowanie istniejących miejsc do potrzeb dzieci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niepełnosprawnościami można sfinansować:</a:t>
            </a:r>
          </a:p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dostosowanie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lub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adaptacj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ę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pomieszczeń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(rozumiana zgodnie z Wytycznymi w zakresie kwalifikowalności wydatków)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 m. in. do wymogów budowlanych, sanitarno higienicznych, 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zgodnie z koncepcją uniwersalnego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projektowania lub w przypadku braku możliwości jej zastosowania wykorzystano mechanizm racjonalnych usprawnień, zgodnie z warunkami określonymi w Wytycznych w zakresie realizacji zasady równości szans i niedyskryminacji;</a:t>
            </a:r>
            <a:endParaRPr lang="pl-PL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dostosowanie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istniejącej bazy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lokalowej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przedszkol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potrzeb dzieci z niepełnosprawnościami;</a:t>
            </a:r>
          </a:p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 i montaż wyposażenia, w tym. mebli, wyposażenia wypoczynkowego, sprzętu TIK, oprogramowania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 pomocy dydaktycznych, specjalistycznego sprzętu lub narzędzi dostosowanych do rozpoznawania potrzeb rozwojowych i edukacyjnych oraz możliwości psychofizycznych dzieci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czynników środowiskowych wpływających na ich funkcjonowanie w OWP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wspomagania rozwoju i prowadzenia terapii dzieci ze specjalnymi potrzebami edukacyjnymi,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ze szczególnym uwzględnieniem tych pomocy dydaktycznych, sprzętu i narzędzi, które są zgodne z koncepcją uniwersalnego projektowania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lub w przypadku braku możliwości  jej zastosowania wykorzystano mechanizm racjonalnych usprawnień, zgodnie z warunkami określonymi w Wytycznych w zakresie realizacji zasady równości szans i niedyskryminacji;</a:t>
            </a:r>
          </a:p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budowa, wyposażenie i montaż placu zabaw 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wraz z bezpieczną nawierzchnią i ogrodzeniem;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modyfikacja przestrzeni wspierająca rozwój psychoruchowy i poznawczy dzieci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inne wydatki, o ile są niezbędne do uczestnictwa konkretnego dziecka 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wychowaniu przedszkolnym oraz prawidłowego funkcjonowania OWP.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83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10736</TotalTime>
  <Words>3099</Words>
  <Application>Microsoft Office PowerPoint</Application>
  <PresentationFormat>Pokaz na ekranie (4:3)</PresentationFormat>
  <Paragraphs>488</Paragraphs>
  <Slides>70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70</vt:i4>
      </vt:variant>
    </vt:vector>
  </HeadingPairs>
  <TitlesOfParts>
    <vt:vector size="78" baseType="lpstr">
      <vt:lpstr>Arial</vt:lpstr>
      <vt:lpstr>Calibri</vt:lpstr>
      <vt:lpstr>Century Gothic</vt:lpstr>
      <vt:lpstr>Courier New</vt:lpstr>
      <vt:lpstr>Palatino Linotype</vt:lpstr>
      <vt:lpstr>Symbol</vt:lpstr>
      <vt:lpstr>Wingdings</vt:lpstr>
      <vt:lpstr>Kierownictwo</vt:lpstr>
      <vt:lpstr>  Spotkanie informacyjne   Konkurs nr RPPD.03.01.01-IP.01-20-001/19    </vt:lpstr>
      <vt:lpstr>Prezentacja programu PowerPoint</vt:lpstr>
      <vt:lpstr>Przedmiot konkursu</vt:lpstr>
      <vt:lpstr>Typ projektu nr 1</vt:lpstr>
      <vt:lpstr>Typ projektu nr 1</vt:lpstr>
      <vt:lpstr>Typ projektu nr 1</vt:lpstr>
      <vt:lpstr>Typ projektu nr 1</vt:lpstr>
      <vt:lpstr>Typ projektu nr 2</vt:lpstr>
      <vt:lpstr>Typ projektu nr 2</vt:lpstr>
      <vt:lpstr>Typ projektu nr 2</vt:lpstr>
      <vt:lpstr>Typ projektu nr 3</vt:lpstr>
      <vt:lpstr>Typ projektu nr 3</vt:lpstr>
      <vt:lpstr>Typ projektu nr 4</vt:lpstr>
      <vt:lpstr>Typ projektu nr 5</vt:lpstr>
      <vt:lpstr>Typ projektu nr 5</vt:lpstr>
      <vt:lpstr>Typ projektu nr 6</vt:lpstr>
      <vt:lpstr>Typ projektu nr 6</vt:lpstr>
      <vt:lpstr>Typ projektu nr 6</vt:lpstr>
      <vt:lpstr>Typ projektu nr 7</vt:lpstr>
      <vt:lpstr>Typ projektu nr 7</vt:lpstr>
      <vt:lpstr>Wskaźniki produktu</vt:lpstr>
      <vt:lpstr>Wskaźnik rezultatu bezpośredniego</vt:lpstr>
      <vt:lpstr>Wskaźniki</vt:lpstr>
      <vt:lpstr>Podmioty uprawnione do ubiegania się  o dofinansowanie</vt:lpstr>
      <vt:lpstr>Partnerstwo</vt:lpstr>
      <vt:lpstr>Partnerstwo</vt:lpstr>
      <vt:lpstr>Grupa docelowa</vt:lpstr>
      <vt:lpstr>Kwota przeznaczona na dofinansowanie projektów</vt:lpstr>
      <vt:lpstr>Wkład własny</vt:lpstr>
      <vt:lpstr>Wkład własny (niepieniężny)</vt:lpstr>
      <vt:lpstr>Budżet projektu</vt:lpstr>
      <vt:lpstr>Budżet projektu</vt:lpstr>
      <vt:lpstr>Kategorie kosztów dla konkursu</vt:lpstr>
      <vt:lpstr>Kategorie kosztów dla konkursu</vt:lpstr>
      <vt:lpstr>Koszty pośrednie</vt:lpstr>
      <vt:lpstr>Koszty pośrednie</vt:lpstr>
      <vt:lpstr>Koszty pośrednie</vt:lpstr>
      <vt:lpstr>Budżet projektu</vt:lpstr>
      <vt:lpstr>Cross-financing i środki trwałe</vt:lpstr>
      <vt:lpstr>Procedura składania wniosków o dofinansowanie</vt:lpstr>
      <vt:lpstr>Procedura składania wniosków o dofinansowanie</vt:lpstr>
      <vt:lpstr>Procedura składania wniosków o dofinansowanie</vt:lpstr>
      <vt:lpstr>Weryfikacja warunków formalnych</vt:lpstr>
      <vt:lpstr>Weryfikacja warunków formalnych</vt:lpstr>
      <vt:lpstr>Weryfikacja warunków formalnych</vt:lpstr>
      <vt:lpstr>Ocena projektów</vt:lpstr>
      <vt:lpstr>Ocena formalno-merytoryczna</vt:lpstr>
      <vt:lpstr>Kryteria formalne</vt:lpstr>
      <vt:lpstr>Kryteria formalne</vt:lpstr>
      <vt:lpstr>Kryteria formalne</vt:lpstr>
      <vt:lpstr>Kryteria formalne</vt:lpstr>
      <vt:lpstr>Kryteria formalne</vt:lpstr>
      <vt:lpstr>Kryteria dopuszczające ogólne</vt:lpstr>
      <vt:lpstr>Kryteria dopuszczające ogólne</vt:lpstr>
      <vt:lpstr>Kryteria dopuszczające ogólne</vt:lpstr>
      <vt:lpstr>Kryteria dopuszczające szczególne</vt:lpstr>
      <vt:lpstr>Kryteria dopuszczające szczególne</vt:lpstr>
      <vt:lpstr>Kryteria dopuszczające szczególne</vt:lpstr>
      <vt:lpstr>Kryteria merytoryczne</vt:lpstr>
      <vt:lpstr>Kryteria merytoryczne</vt:lpstr>
      <vt:lpstr>Kryteria merytoryczne</vt:lpstr>
      <vt:lpstr>Kryteria merytoryczne</vt:lpstr>
      <vt:lpstr>Kryteria merytoryczne</vt:lpstr>
      <vt:lpstr>Kryteria merytoryczne</vt:lpstr>
      <vt:lpstr>Kryteria merytoryczne</vt:lpstr>
      <vt:lpstr>Kryteria premiujące</vt:lpstr>
      <vt:lpstr>Negocjacje</vt:lpstr>
      <vt:lpstr>Rozstrzygnięcie konkursu</vt:lpstr>
      <vt:lpstr>Procedura odwoławcza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Tekień</dc:creator>
  <cp:lastModifiedBy>Małgorzata Drozdowska</cp:lastModifiedBy>
  <cp:revision>1042</cp:revision>
  <cp:lastPrinted>2018-12-17T16:47:09Z</cp:lastPrinted>
  <dcterms:created xsi:type="dcterms:W3CDTF">2015-02-16T07:28:00Z</dcterms:created>
  <dcterms:modified xsi:type="dcterms:W3CDTF">2019-10-17T06:19:58Z</dcterms:modified>
</cp:coreProperties>
</file>