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3"/>
  </p:handoutMasterIdLst>
  <p:sldIdLst>
    <p:sldId id="257" r:id="rId2"/>
    <p:sldId id="288" r:id="rId3"/>
    <p:sldId id="428" r:id="rId4"/>
    <p:sldId id="497" r:id="rId5"/>
    <p:sldId id="499" r:id="rId6"/>
    <p:sldId id="500" r:id="rId7"/>
    <p:sldId id="451" r:id="rId8"/>
    <p:sldId id="501" r:id="rId9"/>
    <p:sldId id="503" r:id="rId10"/>
    <p:sldId id="452" r:id="rId11"/>
    <p:sldId id="504" r:id="rId12"/>
    <p:sldId id="453" r:id="rId13"/>
    <p:sldId id="479" r:id="rId14"/>
    <p:sldId id="480" r:id="rId15"/>
    <p:sldId id="431" r:id="rId16"/>
    <p:sldId id="433" r:id="rId17"/>
    <p:sldId id="481" r:id="rId18"/>
    <p:sldId id="302" r:id="rId19"/>
    <p:sldId id="389" r:id="rId20"/>
    <p:sldId id="435" r:id="rId21"/>
    <p:sldId id="273" r:id="rId22"/>
    <p:sldId id="297" r:id="rId23"/>
    <p:sldId id="399" r:id="rId24"/>
    <p:sldId id="443" r:id="rId25"/>
    <p:sldId id="298" r:id="rId26"/>
    <p:sldId id="299" r:id="rId27"/>
    <p:sldId id="304" r:id="rId28"/>
    <p:sldId id="305" r:id="rId29"/>
    <p:sldId id="306" r:id="rId30"/>
    <p:sldId id="314" r:id="rId31"/>
    <p:sldId id="287" r:id="rId32"/>
    <p:sldId id="505" r:id="rId33"/>
    <p:sldId id="310" r:id="rId34"/>
    <p:sldId id="482" r:id="rId35"/>
    <p:sldId id="483" r:id="rId36"/>
    <p:sldId id="317" r:id="rId37"/>
    <p:sldId id="318" r:id="rId38"/>
    <p:sldId id="484" r:id="rId39"/>
    <p:sldId id="485" r:id="rId40"/>
    <p:sldId id="486" r:id="rId41"/>
    <p:sldId id="487" r:id="rId42"/>
    <p:sldId id="488" r:id="rId43"/>
    <p:sldId id="489" r:id="rId44"/>
    <p:sldId id="490" r:id="rId45"/>
    <p:sldId id="491" r:id="rId46"/>
    <p:sldId id="492" r:id="rId47"/>
    <p:sldId id="493" r:id="rId48"/>
    <p:sldId id="494" r:id="rId49"/>
    <p:sldId id="495" r:id="rId50"/>
    <p:sldId id="345" r:id="rId51"/>
    <p:sldId id="346" r:id="rId52"/>
    <p:sldId id="357" r:id="rId53"/>
    <p:sldId id="390" r:id="rId54"/>
    <p:sldId id="391" r:id="rId55"/>
    <p:sldId id="392" r:id="rId56"/>
    <p:sldId id="393" r:id="rId57"/>
    <p:sldId id="496" r:id="rId58"/>
    <p:sldId id="430" r:id="rId59"/>
    <p:sldId id="447" r:id="rId60"/>
    <p:sldId id="425" r:id="rId61"/>
    <p:sldId id="374" r:id="rId6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75" autoAdjust="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66E8B-6ABC-4D65-AD9C-12A83422B07E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A7FD5-CBB4-4119-B08B-027FDDC884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182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BE5521-9A10-4E85-86CE-711296BFDF63}" type="datetimeFigureOut">
              <a:rPr lang="pl-PL" smtClean="0"/>
              <a:t>21.12.2018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356D8E-B23D-443C-88FF-5BD1C9E178C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08520" y="332656"/>
            <a:ext cx="9252520" cy="5760640"/>
          </a:xfrm>
        </p:spPr>
        <p:txBody>
          <a:bodyPr/>
          <a:lstStyle/>
          <a:p>
            <a:pPr marL="109728" indent="0">
              <a:spcAft>
                <a:spcPts val="600"/>
              </a:spcAft>
            </a:pPr>
            <a:r>
              <a:rPr lang="pl-PL" altLang="pl-PL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Spotkanie informacyjne</a:t>
            </a:r>
            <a:r>
              <a:rPr lang="pl-PL" altLang="pl-PL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Konkurs nr RPPD.03.01.01-IP.01-20-001/18</a:t>
            </a:r>
            <a:b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 descr="C:\Users\pawluszewicz_dorota\Desktop\zmiany wizualizacji\Rpo\EF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08912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3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0"/>
            <a:ext cx="7632848" cy="836712"/>
          </a:xfrm>
        </p:spPr>
        <p:txBody>
          <a:bodyPr/>
          <a:lstStyle/>
          <a:p>
            <a:r>
              <a:rPr lang="pl-P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3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60486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sz="3100" b="1" u="sng" dirty="0" smtClean="0">
                <a:solidFill>
                  <a:schemeClr val="tx1"/>
                </a:solidFill>
              </a:rPr>
              <a:t>TYP PROJEKTU NR 3:</a:t>
            </a:r>
          </a:p>
          <a:p>
            <a:pPr marL="0" indent="0" algn="ctr">
              <a:buNone/>
            </a:pPr>
            <a:endParaRPr lang="pl-PL" b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Rozszerzenie oferty ośrodka wychowania przedszkolnego 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dodatkowe zajęcia wyrównujące szanse edukacyjne dzieci 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zakresie stwierdzonych deficytów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l-PL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Katalog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dodatkowych zajęć dla dzieci obejmuje wyłącznie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</a:t>
            </a:r>
            <a:r>
              <a:rPr lang="x-none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specjalistyczne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 których mowa w §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ust. 1 pkt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x-none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Rozporządzeni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Ministra Edukacji Narodowej z dnia 9 sierpnia 2017 r. w sprawie zasad organizacji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udzielania pomocy psychologiczno-pedagogicznej w publicznych przedszkolach, szkołach i placówkach. (Dz. U.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2017 r., 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poz. 1591): 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korekcyjno-kompensacyjne, logopedyczne, rozwijające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kompetencje emocjonalno-społeczne oraz 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inne zajęcia </a:t>
            </a:r>
            <a:b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charakterze terapeutycznym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</a:t>
            </a:r>
            <a:r>
              <a:rPr lang="x-none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wczesnego wspomagania rozwoju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rozumieniu Prawa oświatowego</a:t>
            </a:r>
            <a:r>
              <a:rPr lang="x-non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</a:t>
            </a:r>
            <a:r>
              <a:rPr lang="x-none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stymulujące rozwój psychoruchowy np. gimnastyka korekcyjna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Tx/>
              <a:buChar char="-"/>
            </a:pPr>
            <a:endParaRPr lang="pl-PL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 3 może być realizowany wyłącznie jako uzupełnienie działań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wskazanych </a:t>
            </a:r>
            <a:b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typie 1 lub 2.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55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268760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3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Realizacja projektu w zakresie wyrównywania szans edukacyjnych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rozwojowych dzieci musi każdorazowo zostać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poprzedzona diagnozą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Wnioski z diagnozy powinny być zawarte we wniosku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dofinansowanie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wydatków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realizację zajęć dodatkowych nie może stanowić więcej niż 30 % kosztów bezpośrednich projektu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Limit nie ma zastosowania w przypadku dodatkowej oferty edukacyjnej dla dzieci z niepełnoprawnościami.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Finansowanie dodatkowych zajęć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OWP, w których utworzono nowe miejsca lub dostosowano istniejące miejsca do potrzeb dzieci z niepełnosprawnościami odbywa się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okres nie dłuższy </a:t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 12 miesięcy.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88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632848" cy="1052736"/>
          </a:xfrm>
        </p:spPr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4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497363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</a:t>
            </a:r>
            <a:r>
              <a:rPr lang="x-none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4: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Wydłużenie godzin pracy ośrodka wychowania przedszkolnego.  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 4 może być realizowany wyłącznie jako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uzupełnienie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działań wskazanych w typie 1 lub 2.</a:t>
            </a:r>
          </a:p>
          <a:p>
            <a:pPr marL="0" indent="0">
              <a:buNone/>
            </a:pPr>
            <a:r>
              <a:rPr lang="x-non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0582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5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Aft>
                <a:spcPts val="600"/>
              </a:spcAft>
              <a:buNone/>
            </a:pPr>
            <a:r>
              <a:rPr lang="pl-PL" b="1" u="sng" dirty="0">
                <a:solidFill>
                  <a:schemeClr val="tx1"/>
                </a:solidFill>
              </a:rPr>
              <a:t>TYP PROJEKTU NR</a:t>
            </a:r>
            <a:r>
              <a:rPr lang="x-none" b="1" u="sng" dirty="0">
                <a:solidFill>
                  <a:schemeClr val="tx1"/>
                </a:solidFill>
              </a:rPr>
              <a:t> 5: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Doskonalenie umiejętności, kompetencji lub kwalifikacji nauczycieli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ośrodków wychowania przedszkolnego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niezbędnych do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pracy z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dziećmi w wieku przedszkolnym, w tym z dziećmi ze specjalnymi potrzebami edukacyjnymi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w zakresie współpracy nauczycieli z rodzicami, w tym radzenia sobie w sytuacjach trudnych. </a:t>
            </a: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 5 może być realizowany wyłącznie jako uzupełnienie działań wskazanych w typie 1 lub 2.</a:t>
            </a:r>
          </a:p>
          <a:p>
            <a:pPr marL="0" indent="0">
              <a:buNone/>
            </a:pPr>
            <a:r>
              <a:rPr lang="pl-PL" sz="2000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744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124744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5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Zakres wsparcia udzielanego w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ramach Typu nr 5 odbywa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się głównie poprzez:</a:t>
            </a:r>
          </a:p>
          <a:p>
            <a:pPr lvl="0"/>
            <a:r>
              <a:rPr lang="x-non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kursy i szkolenia doskonalące</a:t>
            </a:r>
            <a:r>
              <a:rPr lang="x-non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z wykorzystaniem pracy trenerów przeszkolonych </a:t>
            </a:r>
            <a:r>
              <a:rPr lang="x-none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x-non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ramach PO WER </a:t>
            </a:r>
            <a:r>
              <a:rPr lang="x-non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studia podyplomowe </a:t>
            </a:r>
            <a:r>
              <a:rPr lang="x-non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spełniające wymogi określone w rozporządzeniu Ministra Nauki i Szkolnictwa Wyższego z dnia 17 stycznia 2012 r. w sprawie standardów kształcenia przygotowującego </a:t>
            </a:r>
            <a:r>
              <a:rPr lang="x-none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x-non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wykonywania zawodu nauczyciela;</a:t>
            </a: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x-none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wspieranie istniejących, budowanie nowych i moderowanie sieci współpracy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samokształcenia nauczycieli</a:t>
            </a:r>
            <a:r>
              <a:rPr lang="x-none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x-none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współpracę ze specjalistycznymi ośrodkami</a:t>
            </a:r>
            <a:r>
              <a:rPr lang="x-non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np. specjalnymi ośrodkami szkolno-wychowawczymi, poradniami psychologiczno-pedagogicznymi, OWP i szkołami kształcącymi dzieci i młodzież z niepełnosprawnościami</a:t>
            </a:r>
            <a:r>
              <a:rPr lang="x-none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31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Podmioty uprawnione do ubiegania się </a:t>
            </a:r>
            <a:br>
              <a:rPr lang="pl-PL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 dofinansowanie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132856"/>
            <a:ext cx="8424936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dofinansowanie realizacji projektu mogą ubiegać się wszystkie podmioty z wyłączeniem osób fizycznych (nie dotyczy osób prowadzących działalność gospodarczą lub oświatową na podstawie odrębnych przepisów).</a:t>
            </a:r>
          </a:p>
        </p:txBody>
      </p:sp>
    </p:spTree>
    <p:extLst>
      <p:ext uri="{BB962C8B-B14F-4D97-AF65-F5344CB8AC3E}">
        <p14:creationId xmlns:p14="http://schemas.microsoft.com/office/powerpoint/2010/main" val="1048354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pl-PL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Partnerstwo</a:t>
            </a:r>
            <a:endParaRPr lang="pl-PL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69371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może być realizowany w partnerstwie z innymi podmiotami.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Zainicjowanie partnerstwa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przed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dniem złożenia wniosku </a:t>
            </a:r>
            <a:b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dofinansowanie: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ybór partnerów powinien być udokumentowany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partnerzy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muszą być wskazani we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wniosku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Podpisanie umowy partnerskiej </a:t>
            </a:r>
            <a:r>
              <a:rPr lang="pl-PL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porozumienia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przed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dniem zawarcia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umowy o dofinansowanie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1184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268760"/>
          </a:xfrm>
        </p:spPr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Grupa docelowa</a:t>
            </a: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muszą być skierowane bezpośrednio do następujących grup docelowych:</a:t>
            </a:r>
          </a:p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 w wieku przedszkolnym określonym w Ustawie z dnia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grudnia 2016 r. Prawo oświatowe;</a:t>
            </a:r>
          </a:p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nauczyciele zatrudnieni w ośrodkach wychowania przedszkolnego, w tym specjalnych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integracyjnych; </a:t>
            </a:r>
          </a:p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rodzice i opiekunowie prawni dzieci w wieku przedszkolnym, określonym w Ustawie z dnia 14 grudnia 2016 r. Prawo oświatowe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766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8208912" cy="1008111"/>
          </a:xfrm>
        </p:spPr>
        <p:txBody>
          <a:bodyPr/>
          <a:lstStyle/>
          <a:p>
            <a: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przeznaczona na dofinansowanie projektów</a:t>
            </a:r>
            <a:endParaRPr lang="pl-PL" sz="3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750142" cy="504056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środków przeznaczonych na dofinansowanie projektów wynosi 18 000 000 zł.</a:t>
            </a:r>
          </a:p>
          <a:p>
            <a:pPr>
              <a:spcBef>
                <a:spcPts val="1800"/>
              </a:spcBef>
            </a:pPr>
            <a:endParaRPr lang="pl-PL" sz="2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85 % - maksymalny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dopuszczalny poziom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dofinansowania całkowitego wydatków kwalifikowalnych projektu  </a:t>
            </a:r>
          </a:p>
          <a:p>
            <a:pPr marL="342900" indent="-342900" algn="l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najmniej 15 % - wkład własny beneficjenta </a:t>
            </a:r>
            <a:endParaRPr lang="pl-PL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760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456937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Wkład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własny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są to </a:t>
            </a: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środki finansowe lub wkład niepieniężny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zabezpieczone przez beneficjenta,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które będą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przeznaczone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pokrycie wydatków kwalifikowalnych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będą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przekazane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beneficjentowi 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formie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może być wniesiony w ramach kosztów pośrednich,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i bezpośrednich</a:t>
            </a:r>
          </a:p>
          <a:p>
            <a:pPr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może być wniesiony przez beneficjenta, partnera, jak również uczestników projektu (jeżeli zostało to uwzględnione we wniosku).</a:t>
            </a:r>
          </a:p>
          <a:p>
            <a:pPr marL="0" indent="0">
              <a:spcAft>
                <a:spcPts val="3600"/>
              </a:spcAft>
              <a:buNone/>
            </a:pP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3600"/>
              </a:spcAft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3600"/>
              </a:spcAft>
              <a:buNone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9675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Wkład własny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8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556376" cy="936104"/>
          </a:xfrm>
        </p:spPr>
        <p:txBody>
          <a:bodyPr/>
          <a:lstStyle/>
          <a:p>
            <a:endParaRPr lang="pl-PL" sz="3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9145016" cy="49685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sz="3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 interwencji </a:t>
            </a:r>
            <a:endParaRPr lang="pl-PL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zrost upowszechnienia wysokiej jakości edukacji przedszkolnej wśród dzieci w wieku przedszkolnym</a:t>
            </a:r>
          </a:p>
        </p:txBody>
      </p:sp>
    </p:spTree>
    <p:extLst>
      <p:ext uri="{BB962C8B-B14F-4D97-AF65-F5344CB8AC3E}">
        <p14:creationId xmlns:p14="http://schemas.microsoft.com/office/powerpoint/2010/main" val="227883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196752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Wkład </a:t>
            </a:r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własny (niepieniężny)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56792"/>
            <a:ext cx="8964488" cy="456937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Wkład niepieniężny powinien być wnoszony przez wnioskodawcę ze składników jego majątku lub z majątku innych podmiotów, jeżeli taka możliwość wynika z przepisów prawa oraz będzie to ujęte we wniosku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dofinansowanie.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Może też być wniesiony w postaci świadczeń wykonywanych przez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wolontariuszy.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 poniesione na wycenę wkładu niepieniężnego są kwalifikowalne.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Niekwalifikowalny jest wkład niepieniężny, który w ciągu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poprzednich lat od dnia zakupu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(10 lat w przypadku nieruchomości) był współfinansowany ze środków unijnych lub/oraz dotacji z krajowych środków publicznych.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8017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620689"/>
            <a:ext cx="7556376" cy="432048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projektu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4408" cy="5184576"/>
          </a:xfrm>
        </p:spPr>
        <p:txBody>
          <a:bodyPr>
            <a:noAutofit/>
          </a:bodyPr>
          <a:lstStyle/>
          <a:p>
            <a:pPr algn="l"/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projektu są przedstawiane w budżecie w podziale na koszty: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bezpośrednie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dotyczą realizacji poszczególnych zadań merytorycznych w projekcie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ośrednie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niezbędne do realizacji projektu, ale nie dotycząc głównego przedmiotu projektu, tj. koszty administracyjne dotyczące funkcjonowania wnioskodawcy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bezpośrednie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są przedstawiane we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wniosku  w formie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budżetu zadaniowego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podziale na zadania merytoryczne.</a:t>
            </a:r>
          </a:p>
          <a:p>
            <a:endParaRPr lang="pl-PL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64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908721"/>
            <a:ext cx="7628384" cy="144016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</a:t>
            </a:r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896544"/>
          </a:xfrm>
        </p:spPr>
        <p:txBody>
          <a:bodyPr>
            <a:normAutofit/>
          </a:bodyPr>
          <a:lstStyle/>
          <a:p>
            <a:pPr algn="l"/>
            <a:r>
              <a:rPr lang="pl-PL" sz="23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bezpośrednie</a:t>
            </a:r>
            <a: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mogą być rozliczane na dwa sposoby: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3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podstawie kwot ryczałtowych</a:t>
            </a:r>
            <a: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obligatoryjne </a:t>
            </a:r>
            <a:b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projektów, w których wartość wkładu publicznego nie przekracza wyrażonej w złotych równowartości 100 000 EUR wkładu publicznego;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3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podstawie rzeczywiście poniesionych wydatków</a:t>
            </a:r>
            <a: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b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pozostałych projektów.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58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764704"/>
          </a:xfrm>
        </p:spPr>
        <p:txBody>
          <a:bodyPr/>
          <a:lstStyle/>
          <a:p>
            <a:r>
              <a:rPr lang="pl-P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Kategorie kosztów dla konkursu</a:t>
            </a: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892480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Każdy wydatek należy przyporządkować do wybranej kategorii (merytorycznej).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Kategorie: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 i wyposażenie pomieszczeń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organizacja placu zabaw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usprawnienia dla dzieci z niepełnosprawnościami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bieżące funkcjonowanie miejsca opieki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pomoce dydaktyczne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sprzętu TIK z oprogramowaniem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oprogramowanie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wycieczki/wyjazdy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edukacyjne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wydłużenie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godzin pracy ośrodka wychowania przedszkolnego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staże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praktyki dla nauczycieli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doskonalenia nauczycieli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wydatki, niekwalifikujące się do żadnej z powyższych kategorii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5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96752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Kategorie kosztów dla konkursu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 powinny być zgodne z poziomem określonym </a:t>
            </a:r>
            <a:b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8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„Wykazie dopuszczalnych stawek dla towarów </a:t>
            </a:r>
            <a:br>
              <a:rPr lang="pl-PL" sz="28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usług dla konkursu (…)”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(załącznik nr 8).</a:t>
            </a:r>
          </a:p>
        </p:txBody>
      </p:sp>
    </p:spTree>
    <p:extLst>
      <p:ext uri="{BB962C8B-B14F-4D97-AF65-F5344CB8AC3E}">
        <p14:creationId xmlns:p14="http://schemas.microsoft.com/office/powerpoint/2010/main" val="2404873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332657"/>
            <a:ext cx="7340352" cy="576063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pośrednie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856984" cy="4896544"/>
          </a:xfrm>
        </p:spPr>
        <p:txBody>
          <a:bodyPr>
            <a:normAutofit fontScale="92500"/>
          </a:bodyPr>
          <a:lstStyle/>
          <a:p>
            <a:pPr algn="l">
              <a:spcAft>
                <a:spcPts val="1200"/>
              </a:spcAft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pośrednie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są to koszty administracyjne dotyczące obsługi projektu, w szczególności:</a:t>
            </a:r>
          </a:p>
          <a:p>
            <a:pPr marL="514350" indent="-514350" algn="l">
              <a:lnSpc>
                <a:spcPct val="110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oszty koordynatora lub kierownika projektu oraz innego personelu bezpośrednio zaangażowanego w zarządzanie, rozliczanie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monitorowanie projektu lub prowadzenie innych działań administracyjnych w projekcie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w szczególności koszty wynagrodzenia tych osób, ich delegacji służbowych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szkoleń oraz koszty związane z wdrażaniem polityki równych szans przez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 osoby;</a:t>
            </a:r>
          </a:p>
          <a:p>
            <a:pPr marL="514350" indent="-514350" algn="l">
              <a:spcAft>
                <a:spcPts val="1200"/>
              </a:spcAft>
              <a:buFont typeface="+mj-lt"/>
              <a:buAutoNum type="alphaLcParenR"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zarządu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(koszty wynagrodzenia osób uprawnionych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reprezentowania jednostki, których zakresy czynności nie są przypisane wyłącznie do projektu, np. kierownik jednostki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514350" indent="-514350" algn="l">
              <a:buFont typeface="+mj-lt"/>
              <a:buAutoNum type="alphaLcParenR"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</a:t>
            </a: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personelu obsługowego na potrzeby funkcjonowania jednostki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(obsługa kadrowa, finansowa, administracyjna, sekretariat, kancelaria, obsługa prawna);</a:t>
            </a:r>
          </a:p>
          <a:p>
            <a:pPr marL="514350" indent="-514350" algn="l">
              <a:buFont typeface="+mj-lt"/>
              <a:buAutoNum type="alphaLcParenR"/>
            </a:pP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lphaLcParenR"/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lphaLcParenR"/>
            </a:pP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8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116633"/>
            <a:ext cx="7416824" cy="432047"/>
          </a:xfrm>
        </p:spPr>
        <p:txBody>
          <a:bodyPr/>
          <a:lstStyle/>
          <a:p>
            <a: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pośrednie</a:t>
            </a:r>
            <a:endParaRPr lang="pl-PL" sz="3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892480" cy="630932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obsługi księgowej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(wynagrodzenie osób księgujących wydatki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w projekcie, w tym koszty zlecenia prowadzenia obsługi księgowej projektu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na rzecz biura rachunkowego);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e)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utrzymania powierzchni biurowych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związanych z obsługą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administracyjną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 (czynsz, najem, opłaty administracyjne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algn="l">
              <a:spcAft>
                <a:spcPts val="600"/>
              </a:spcAft>
            </a:pP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f) wydatki związane z otworzeniem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prowadzeniem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wyodrębnionego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rzecz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subkonta na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rachunku bankowym lub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odrębnego rachunku bankowego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g)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działania informacyjno-promocyjne projektu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np. zakup materiałów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promocyjnych i informacyjnych, zakup ogłoszeń prasowych, utworzenie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 prowadzenie strony internetowej o projekcie, oznakowanie projektu,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plakaty, ulotki, itp.</a:t>
            </a:r>
            <a:endParaRPr lang="pl-PL" sz="8000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h)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amortyzacja, najem lub zakup aktywów używanych na potrzeby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personelu </a:t>
            </a:r>
            <a:b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(dotyczy środków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trwałych i wartości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niematerialnych i prawnych)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i) opłaty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energię elektryczną, cieplną, gazową, wodę,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opłaty przesyłowe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opłaty za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odprowadzanie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ścieków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zakresie związanym z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obsługą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administracyjną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>
              <a:spcAft>
                <a:spcPts val="600"/>
              </a:spcAft>
            </a:pP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j) koszty </a:t>
            </a:r>
            <a:r>
              <a:rPr lang="pl-PL" sz="8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usług pocztowych, telefonicznych, internetowych, </a:t>
            </a:r>
            <a:r>
              <a:rPr lang="pl-PL" sz="8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kurierskich 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związanych </a:t>
            </a:r>
            <a:b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z </a:t>
            </a:r>
            <a:r>
              <a:rPr lang="pl-PL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obsługą administracyjną projektu</a:t>
            </a:r>
            <a:r>
              <a:rPr lang="pl-PL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/>
            <a:endParaRPr lang="pl-PL" sz="8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sz="8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sz="8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sz="8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sz="5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sz="5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r>
              <a:rPr lang="pl-PL" sz="26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7771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5780" y="404664"/>
            <a:ext cx="7700392" cy="432048"/>
          </a:xfrm>
        </p:spPr>
        <p:txBody>
          <a:bodyPr/>
          <a:lstStyle/>
          <a:p>
            <a:r>
              <a:rPr lang="pl-PL" sz="3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pośrednie</a:t>
            </a:r>
            <a:endParaRPr lang="pl-PL" sz="3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8064896" cy="4680520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l-PL" sz="26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26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oszty biurowe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związane z obsługą administracyjną projektu (np. zakup materiałów biurowych i artykułów piśmienniczych, koszty usług powielania dokumentów;</a:t>
            </a:r>
          </a:p>
          <a:p>
            <a:pPr algn="l">
              <a:spcAft>
                <a:spcPts val="600"/>
              </a:spcAft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koszty </a:t>
            </a:r>
            <a:r>
              <a:rPr lang="pl-PL" sz="26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zabezpieczenia prawidłowej realizacji umowy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/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m) koszty </a:t>
            </a:r>
            <a:r>
              <a:rPr lang="pl-PL" sz="26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ubezpieczeń majątkowych.</a:t>
            </a:r>
          </a:p>
        </p:txBody>
      </p:sp>
    </p:spTree>
    <p:extLst>
      <p:ext uri="{BB962C8B-B14F-4D97-AF65-F5344CB8AC3E}">
        <p14:creationId xmlns:p14="http://schemas.microsoft.com/office/powerpoint/2010/main" val="2458704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88641"/>
            <a:ext cx="7595013" cy="792088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848872" cy="5112568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pośrednie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są rozliczane wyłącznie z wykorzystaniem następujących stawek ryczałtowych: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25%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kosztów bezpośrednich – w przypadku projektów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wartości kosztów bezpośrednich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830 tys. zł włącznie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20%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kosztów bezpośrednich – w przypadku projektów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wartości kosztów bezpośrednich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powyżej  830 tys. zł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1 740 tys. zł włącznie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15%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kosztów bezpośrednich – w przypadku projektów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wartości kosztów bezpośrednich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powyżej 1 740 tys. zł 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4 550 tys. zł włącznie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10%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kosztów bezpośrednich – w przypadku projektów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wartości kosztów bezpośrednich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przekraczającej 4 550 tys. zł.</a:t>
            </a:r>
          </a:p>
        </p:txBody>
      </p:sp>
    </p:spTree>
    <p:extLst>
      <p:ext uri="{BB962C8B-B14F-4D97-AF65-F5344CB8AC3E}">
        <p14:creationId xmlns:p14="http://schemas.microsoft.com/office/powerpoint/2010/main" val="1755076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412360" cy="620689"/>
          </a:xfrm>
        </p:spPr>
        <p:txBody>
          <a:bodyPr/>
          <a:lstStyle/>
          <a:p>
            <a:r>
              <a:rPr lang="pl-PL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Cross-</a:t>
            </a:r>
            <a:r>
              <a:rPr lang="pl-PL" sz="28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r>
              <a:rPr lang="pl-PL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środki trwałe</a:t>
            </a:r>
            <a:endParaRPr lang="pl-PL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620689"/>
            <a:ext cx="9145016" cy="623731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Cross-</a:t>
            </a:r>
            <a:r>
              <a:rPr lang="pl-PL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może dotyczyć wyłącznie: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zakupu nieruchomości;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zakupu infrastruktury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(elementy nieprzenośnie, na stałe przytwierdzone 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nieruchomości np. podjazd do budynku, zainstalowanie windy w budynku);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dostosowania lub adaptacji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(prac remontowo – wykończeniowe) budynków 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pomieszczeń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0"/>
              </a:spcBef>
              <a:spcAft>
                <a:spcPts val="2400"/>
              </a:spcAft>
            </a:pP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Maksymalna wartość wydatków w ramach cross-</a:t>
            </a:r>
            <a:r>
              <a:rPr lang="pl-PL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financingu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wynosi 10% wydatków kwalifikowalnych projektu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Aft>
                <a:spcPts val="1200"/>
              </a:spcAft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środków trwałych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będzie kwalifikowalny jedynie, gdy ma na celu wspomaganie procesu wdrażania projektu.</a:t>
            </a:r>
          </a:p>
          <a:p>
            <a:pPr algn="l">
              <a:spcAft>
                <a:spcPts val="1200"/>
              </a:spcAft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 te mogą zostać uznane za kwalifikowalne pod warunkiem wskazania 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 we wniosku i uzasadnienia konieczności ich zakupu.</a:t>
            </a:r>
          </a:p>
          <a:p>
            <a:pPr algn="l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 na zakup środków trwałych nie mogą przekroczyć 30% wydatków kwalifikowalnych projektu.</a:t>
            </a:r>
          </a:p>
          <a:p>
            <a:pPr algn="l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Łączna wartość środków trwałych oraz wydatków w ramach cross-</a:t>
            </a:r>
            <a:r>
              <a:rPr lang="pl-PL" sz="22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financingu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nie może przekroczyć 30% wydatków kwalifikowalnych projektu.</a:t>
            </a:r>
          </a:p>
          <a:p>
            <a:pPr algn="l"/>
            <a:endParaRPr lang="pl-PL" sz="2000" dirty="0" smtClean="0">
              <a:solidFill>
                <a:schemeClr val="tx1"/>
              </a:solidFill>
            </a:endParaRPr>
          </a:p>
          <a:p>
            <a:pPr algn="l"/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7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pl-PL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Przedmiot konkursu</a:t>
            </a:r>
            <a:endParaRPr lang="pl-PL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konkursu mogą być realizowane następujące typy projektów: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 1: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Tworzenie nowych miejsc wychowania przedszkolnego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dostosowanych do potrzeb dzieci z niepełnosprawnościami,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istniejących lub nowo utworzonych ośrodkach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obszarach gmin o największym zapotrzebowaniu na edukację przedszkolną dla dzieci w wieku przedszkolnym, w tym dzieci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niepełnoprawnościami.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88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556376" cy="720080"/>
          </a:xfrm>
        </p:spPr>
        <p:txBody>
          <a:bodyPr/>
          <a:lstStyle/>
          <a:p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składania </a:t>
            </a:r>
            <a:r>
              <a:rPr lang="pl-PL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wniosków o 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60851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Wnioski są składane w dwóch formach:</a:t>
            </a:r>
          </a:p>
          <a:p>
            <a:pPr marL="514350" indent="-514350" algn="l">
              <a:buFont typeface="+mj-lt"/>
              <a:buAutoNum type="alphaLcParenR"/>
            </a:pPr>
            <a:r>
              <a:rPr lang="pl-PL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formie elektronicznej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pośrednictwem GWA EFS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SOWA RPOWP, dostępnego na stronie rpo.wrotapodlasia.pl (w wersji dostępnej w dniu rozpoczęcia naboru)</a:t>
            </a:r>
          </a:p>
          <a:p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</a:t>
            </a:r>
          </a:p>
          <a:p>
            <a:pPr marL="457200" indent="-457200" algn="l">
              <a:buAutoNum type="alphaLcParenR" startAt="2"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formie papierowej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wydrukowanej z systemu GWA EFS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SOWA RPOWP, opatrzonej podpisem osoby/osób uprawnionych do złożenia wniosku wraz  z </a:t>
            </a:r>
            <a:r>
              <a:rPr lang="pl-PL" sz="2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Potwierdzeniem przesłania do IZ RPOWP elektronicznej wersji </a:t>
            </a:r>
            <a:r>
              <a:rPr lang="pl-PL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niosku </a:t>
            </a:r>
            <a:br>
              <a:rPr lang="pl-PL" sz="2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2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ofinansowanie </a:t>
            </a:r>
          </a:p>
          <a:p>
            <a:pPr algn="l"/>
            <a:endParaRPr lang="pl-PL" sz="2200" i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614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412360" cy="648072"/>
          </a:xfrm>
        </p:spPr>
        <p:txBody>
          <a:bodyPr/>
          <a:lstStyle/>
          <a:p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składania </a:t>
            </a:r>
            <a:r>
              <a:rPr lang="pl-PL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wniosków o 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2928" cy="5112568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Wnioski w formie papierowej można dostarczyć:</a:t>
            </a:r>
          </a:p>
          <a:p>
            <a:pPr marL="514350" indent="-514350" algn="l">
              <a:spcBef>
                <a:spcPts val="0"/>
              </a:spcBef>
              <a:buFont typeface="+mj-lt"/>
              <a:buAutoNum type="alphaLcParenR"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osobiście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Wojewódzkiego Urzędu Pracy w Białymstoku,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ul. Pogodna 22,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Punkt Przyjęć Wniosków, pokój nr 02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poniedziałek: 8.00 – 16.00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wtorek – piątek: 7.30 – 15.30</a:t>
            </a:r>
          </a:p>
          <a:p>
            <a:pPr algn="l">
              <a:spcAft>
                <a:spcPts val="6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przesyłką kurierską</a:t>
            </a: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pocztą</a:t>
            </a:r>
          </a:p>
          <a:p>
            <a:pPr>
              <a:spcAft>
                <a:spcPts val="1200"/>
              </a:spcAft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96752"/>
          </a:xfrm>
        </p:spPr>
        <p:txBody>
          <a:bodyPr/>
          <a:lstStyle/>
          <a:p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składania wniosków o dofinansowanie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988840"/>
            <a:ext cx="8820472" cy="4209331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Wnioski w formie elektronicznej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mogą wpłynąć </a:t>
            </a: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15 stycznia </a:t>
            </a: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</a:t>
            </a: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Wnioski w formie papierowej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mogą wpłynąć dodatkowo w ciągu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dni roboczych, licząc od pierwszego dnia roboczego następującego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dniu zakończenia naboru: </a:t>
            </a:r>
            <a:r>
              <a:rPr lang="pl-PL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18 stycznia </a:t>
            </a:r>
            <a:r>
              <a:rPr lang="pl-PL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</a:t>
            </a:r>
            <a:r>
              <a:rPr lang="pl-PL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roku.</a:t>
            </a:r>
          </a:p>
          <a:p>
            <a:endParaRPr lang="pl-PL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2763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628384" cy="936104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Weryfikacja warunków formalnych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352928" cy="439248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Weryfikacja spełnienia warunków formalnych lub oczywistych omyłek dokonywana jest w oparciu o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„Kartę weryfikacji poprawności wniosku w ramach RPOWP 2014-2020”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(załącznik nr 1).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4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Weryfikacja warunków formalnych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Warunki formalne:</a:t>
            </a:r>
          </a:p>
          <a:p>
            <a:pPr>
              <a:spcAft>
                <a:spcPts val="600"/>
              </a:spcAft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wniosek złożono w terminie wskazanym w regulaminie konkursu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rozumieniu art. 41 ust. 2 ustawy z dnia 11 lipca 2014 r.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zasadach realizacji programów w zakresie polityki spójności finansowanych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perspektywie finansowej 2014-2020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wniosek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części VIII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został opatrzony wymaganą w regulaminie konkursu pieczęcią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(imienną osoby uprawnionej i/lub jednostki)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podpisem osoby/osób upoważnionej/</a:t>
            </a:r>
            <a:r>
              <a:rPr lang="pl-PL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ych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wskazanej/</a:t>
            </a:r>
            <a:r>
              <a:rPr lang="pl-PL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ych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części II wniosku (dotyczy również partnerów i realizatorów projektu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)?</a:t>
            </a:r>
          </a:p>
          <a:p>
            <a:pPr lvl="0">
              <a:lnSpc>
                <a:spcPct val="110000"/>
              </a:lnSpc>
              <a:spcAft>
                <a:spcPts val="600"/>
              </a:spcAft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wniosek złożono w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egzemplarzu papierowym zawierającym wszystkie strony (oryginał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)?</a:t>
            </a:r>
          </a:p>
          <a:p>
            <a:pPr lvl="0"/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</a:t>
            </a:r>
            <a:r>
              <a:rPr lang="x-none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wersja papierowa wniosku jest tożsama z wersją elektroniczną </a:t>
            </a:r>
            <a:r>
              <a:rPr lang="x-non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(identyczna suma kontrolna)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541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96752"/>
          </a:xfrm>
        </p:spPr>
        <p:txBody>
          <a:bodyPr/>
          <a:lstStyle/>
          <a:p>
            <a:r>
              <a:rPr lang="pl-PL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Weryfikacja warunków formalnych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065315"/>
          </a:xfrm>
        </p:spPr>
        <p:txBody>
          <a:bodyPr/>
          <a:lstStyle/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w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niosek wypełniono w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języku polskim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w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niosek złożono we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właściwej wersji generatora wniosków aplikacyjnych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wskazanej 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regulaminie konkursu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0"/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 we wniosku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stwierdzono inne braki w zakresie warunków formalnych lub oczywiste omyłki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21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628384" cy="1008112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Ocena projektów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964488" cy="4032448"/>
          </a:xfrm>
        </p:spPr>
        <p:txBody>
          <a:bodyPr>
            <a:noAutofit/>
          </a:bodyPr>
          <a:lstStyle/>
          <a:p>
            <a:endParaRPr lang="pl-PL" sz="2600" dirty="0">
              <a:solidFill>
                <a:schemeClr val="tx1"/>
              </a:solidFill>
            </a:endParaRPr>
          </a:p>
          <a:p>
            <a:pPr algn="l"/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Ocena projektów składa się z: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etapu oceny formalno-merytorycznej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etapu negocjacji</a:t>
            </a:r>
          </a:p>
          <a:p>
            <a:pPr algn="l"/>
            <a:endParaRPr lang="pl-PL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628384" cy="720081"/>
          </a:xfrm>
        </p:spPr>
        <p:txBody>
          <a:bodyPr/>
          <a:lstStyle/>
          <a:p>
            <a:r>
              <a:rPr lang="pl-PL" sz="3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Ocena formalno-merytoryczna</a:t>
            </a:r>
            <a:endParaRPr lang="pl-PL" sz="3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1296" y="1628800"/>
            <a:ext cx="8640960" cy="4320480"/>
          </a:xfrm>
        </p:spPr>
        <p:txBody>
          <a:bodyPr>
            <a:noAutofit/>
          </a:bodyPr>
          <a:lstStyle/>
          <a:p>
            <a:pPr algn="l">
              <a:spcAft>
                <a:spcPts val="18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Ocena formalno-merytoryczna dokonywana jest na podstawie: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ogólnych kryteriów wyboru projektów: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dopuszczające ogólne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merytoryczne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szczegółowych kryteriów wyboru: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dopuszczające szczególne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premiujące</a:t>
            </a:r>
          </a:p>
          <a:p>
            <a:pPr marL="342900" indent="-342900">
              <a:spcAft>
                <a:spcPts val="1800"/>
              </a:spcAft>
              <a:buFontTx/>
              <a:buChar char="-"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908720"/>
          </a:xfrm>
        </p:spPr>
        <p:txBody>
          <a:bodyPr/>
          <a:lstStyle/>
          <a:p>
            <a:r>
              <a:rPr lang="pl-PL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  <a:endParaRPr lang="pl-PL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>
            <a:normAutofit fontScale="92500"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Okres realizacji projektu jest zgodny z regulaminem konkursu.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(BRAK MOŻLIWOŚCI POPRAWY)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o wartości nieprzekraczającej wyrażonej w PLN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równowartości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kwoty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100 000 EUR wkładu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publicznego są rozliczane uproszczonymi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metodami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 których mowa w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Wytycznych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zakresie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kwalifikowalności </a:t>
            </a:r>
            <a:b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wydatków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Europejskiego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Funduszu Rozwoju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Regionalnego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Europejskiego Funduszu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Społecznego oraz Funduszu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Spójności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lata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2014-2020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projekty o wartości przekraczającej 100 000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wkładu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publicznego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na podstawie rzeczywiście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poniesionych wydatków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(BRAK MOŻLIWOŚCI POPRAWY)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273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859216" cy="864096"/>
          </a:xfrm>
        </p:spPr>
        <p:txBody>
          <a:bodyPr/>
          <a:lstStyle/>
          <a:p>
            <a:r>
              <a:rPr lang="pl-PL" sz="4400" dirty="0"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Wnioskodawca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partnerzy (o ile dotyczy) nie podlegają wykluczeniu z możliwości otrzymania dofinansowania, w tym wykluczeniu, o którym mowa w: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art. 207 ust. 4 ustawy z dnia 27 sierpnia 2009 r. o finansach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publicznych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art. 12 ust. 1 pkt 1 ustawy z dnia 15 czerwca 2012 r. o skutkach powierzania wykonywania pracy cudzoziemcom przebywającym wbrew przepisom na terytorium Rzeczypospolitej Polskiej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art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9 ust. 1 pkt 2a ustawy z dnia 28 października 2002 r.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odpowiedzialności podmiotów zbiorowych za czyny zabronione pod groźbą kary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67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052736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1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zakresie Typu nr 1 projekt powinien zawierać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analizę potrzeb i deficytów </a:t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zakresie edukacji przedszkolnej,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m.in.: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dostępnych miejsc w przedszkolach w roku szkolnym, w którym projekt jest składany,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szacowaną brakującą liczbę miejsc w przedszkolach w momencie rozpoczęcia projektu,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0"/>
              </a:spcAft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trend w zakresie popytu na miejsca przedszkolne na terenie danej gminy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perspektywie 3-letniej.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Interwencja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jest możliwa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gdy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zapotrzebowanie na usługi edukacji przedszkolnej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obszarze objętym działaniami projektowymi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może być zaspokojone przy dotychczasowej liczbie miejsc.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Finansowanie bieżącej działalności nowo utworzonych miejsc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wychowania przedszkolnego w ramach projektów jest możliwe przez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okres nie dłuższy niż 12 miesięcy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700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268760"/>
          </a:xfrm>
        </p:spPr>
        <p:txBody>
          <a:bodyPr/>
          <a:lstStyle/>
          <a:p>
            <a:r>
              <a:rPr lang="pl-PL" sz="4800" dirty="0"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Wnioskodawca zgodnie z Regionalnym Programem Operacyjnym Województwa Podlaskiego na lata 2014-2020 oraz ze Szczegółowym Opisem Osi Priorytetowych RPOWP (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wersja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obowiązująca na dzień 26 września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r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 jest podmiotem uprawnionym do ubiegania się o dofinansowanie w ramach właściwego Działania/ Poddziałania RPOWP. 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3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052736"/>
          </a:xfrm>
        </p:spPr>
        <p:txBody>
          <a:bodyPr/>
          <a:lstStyle/>
          <a:p>
            <a:r>
              <a:rPr lang="pl-PL" sz="4800" dirty="0"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przypadku projektu partnerskiego: </a:t>
            </a:r>
          </a:p>
          <a:p>
            <a:pPr marL="0" indent="0">
              <a:buNone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wybór partnerów dokonany został przed złożeniem wniosku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dofinansowanie,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projekcie, w którym podmiotem inicjującym partnerstwo jest podmiot, o którym mowa w art. 3 ust. 1 ustawy z dnia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stycznia 2004 r. – Prawo zamówień publicznych, spełnione zostały wymogi dotyczące wyboru partnerów spośród podmiotów innych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wymienione w art. 3 ust. 1 pkt 1-3a tej ustawy, o których mowa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33 ust. 2, 3, 4 ustawy o zasadach realizacji programów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zakresie polityki spójności finansowanych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perspektywie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2014-2020.</a:t>
            </a: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920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124744"/>
          </a:xfrm>
        </p:spPr>
        <p:txBody>
          <a:bodyPr/>
          <a:lstStyle/>
          <a:p>
            <a:r>
              <a:rPr lang="pl-PL" sz="4400" dirty="0">
                <a:latin typeface="Calibri" panose="020F0502020204030204" pitchFamily="34" charset="0"/>
                <a:cs typeface="Calibri" panose="020F0502020204030204" pitchFamily="34" charset="0"/>
              </a:rPr>
              <a:t>Kryteria formalne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Wnioskodawca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partnerzy posiadają odpowiedni (adekwatny)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potencjał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finansowy do realizacji projektu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projekcie w roku kalendarzowym, w którym są najwyższe nie przekraczają łącznego rocznego obrotu Wnioskodawcy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Partnera/ów (jeśli dotyczy) za ostatni zatwierdzony rok obrotowy zgodnie z ustawą z dnia 29 września 1994 r.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rachunkowości (jeśli dotyczy) lub za ostatni zamknięty i zatwierdzony rok kalendarzowy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Kryterium nie dotyczy projektów, w których Wnioskodawcą (liderem) jest jednostka sektora finansów publicznych. 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11960" y="2420888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6996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124744"/>
          </a:xfrm>
        </p:spPr>
        <p:txBody>
          <a:bodyPr/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Kryteria </a:t>
            </a:r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dopuszczające ogólne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Zgodność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prawodawstwem unijnym oraz z właściwymi zasadami unijnymi, w tym: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zasadą równości szans kobiet i mężczyzn w oparciu o standard minimum, o którym mowa w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Wytycznych w zakresie realizacji zasady równości szans i niedyskryminacji, w tym dostępności dla osób z niepełnosprawnościami oraz zasady równości szans kobiet </a:t>
            </a:r>
            <a:r>
              <a:rPr lang="pl-PL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mężczyzn w ramach funduszy unijnych na lata 2014-2020,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zasadą równości szans i niedyskryminacji, w tym dostępności dla osób z niepełnosprawnościami,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zasadą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zrównoważonego rozwoju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(MOŻLIWOŚĆ JEDNOKROTNEGO UZUPEŁNIENIA WNIOSKU)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149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0"/>
            <a:ext cx="7859216" cy="836712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dopuszczające ogólne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Zgodność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prawodawstwem krajowym w zakresie odnoszącym się do sposobu realizacji i zakresu projektu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Zgodność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 z Regionalnym Programem Operacyjnym Województwa Podlaskiego na lata 2014-2020 oraz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Szczegółowym Opisem Osi Priorytetowych Regionalnego Programu Operacyjnego Województwa Podlaskiego (wersja obowiązująca  na dzień 26 września 2018r.), w tym w zakresie: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zgodności typu projektu z wykazem zawartym w „Typach projektów”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SzOOP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zgodności wyboru grupy docelowej z wykazem zawartym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„Grupa docelowa/ostateczni odbiorcy wsparcia” w </a:t>
            </a:r>
            <a:r>
              <a:rPr lang="pl-PL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SzOOP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zgodności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limitami określonymi w </a:t>
            </a:r>
            <a:r>
              <a:rPr lang="pl-PL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SzOOP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(z wyłączeniem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limitów określonych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 cross-</a:t>
            </a:r>
            <a:r>
              <a:rPr lang="pl-PL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financingu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środków trwałych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</a:p>
          <a:p>
            <a:pPr marL="0" indent="0">
              <a:buNone/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981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908720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dopuszczające ogólne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Wnioskodawca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okresie realizacji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 prowadzi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biuro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projektu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terenie województwa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podlaskiego.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(MOŻLIWOŚĆ JEDNOKROTNEGO UZUPEŁNIENIA / POPRAWY)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jest skierowany do grup docelowych z obszaru województwa podlaskiego. 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(MOŻLIWOŚĆ JEDNOKROTNEGO UZUPEŁNIENIA / POPRAWY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Do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wniosku nie zostały wprowadzone inne zmiany niż wymagane do spełnienia kryteriów dopuszczających ogólnych i/lub szczególnych wskazanych przez oceniających do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poprawy.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3277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</a:t>
            </a:r>
            <a:r>
              <a:rPr lang="pl-PL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dopuszczające szczególne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przypadku,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gdy wsparcie kierowane jest do istniejących ośrodków wychowania przedszkolnego w treści wniosku </a:t>
            </a:r>
            <a:b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dofinansowanie wskazano je z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nazwy.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(MOŻLIWOŚĆ JEDNOKROTNEJ POPRAWY / UZUPEŁNIENIA)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Maksymalny okres realizacji projektu wynosi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miesiące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7083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124744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dopuszczające szczególne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49736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Projekt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obejmuje wyłącznie ośrodki wychowania przedszkolnego, które nie zostały objęte dofinasowaniem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ramach konkursów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zintegrowane dotyczące działań 3.1.3 i 8.2.2, dedykowanych obszarowi BOF lub zostały złożone w równolegle trwających konkursach w ramach  działań 3.1.3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8.2.2, dedykowanych obszarowi BOF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W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przypadku realizacji typu projektu nr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nowe miejsca wychowania przedszkolnego tworzone są wyłącznie na obszarze gmin wskazanych w załączniku do regulaminu konkursu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 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9526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124744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dopuszczające szczególne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W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przypadku projektów dotyczących tworzenia nowych miejsc wychowania przedszkolnego, Wnioskodawca przedstawił diagnozę potrzeb i deficytów dotyczącą obszaru, na którym realizowane będzie wsparcie, z uwzględnieniem analizy pod kątem trendów demograficznych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(BRAK MOŻLIWOŚCI POPRAWY)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303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Kryteria dopuszczające szczególne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Analiza powinna zawierać co najmniej: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dostępnych miejsc dla dzieci w wieku przedszkolnym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placówkach przedszkolnych na terenie gminy/gmin w roku szkolnym poprzedzającym rok rozpoczęcia realizacji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projektu;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urodzeń dzieci na danym obszarze w ostatnich 2 latach oraz trendy w tym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zakresie;</a:t>
            </a:r>
          </a:p>
          <a:p>
            <a:pPr>
              <a:buFontTx/>
              <a:buChar char="-"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szacowaną brakującą liczbę miejsc w przedszkolach na moment rozpoczęcia realizacji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projektu;</a:t>
            </a:r>
          </a:p>
          <a:p>
            <a:pPr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szacowany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trend w zakresie popytu na miejsca w ośrodkach wychowania przedszkolnego na terenie danej gminy/gmin (wzrostowy, stały, malejący) w perspektywie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3-letniej;</a:t>
            </a:r>
          </a:p>
          <a:p>
            <a:pPr>
              <a:buFontTx/>
              <a:buChar char="-"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procentowe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upowszechnienie wychowania przedszkolnego dzieci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wieku przedszkolnym w  gminie/gminach wg stanu na ostatni zakończony rok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szkolny.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44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052736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1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tworzenia nowych miejsc przedszkolnych można sfinansować następujące kategorie wydatków:</a:t>
            </a:r>
          </a:p>
          <a:p>
            <a:pPr lvl="0" fontAlgn="base">
              <a:lnSpc>
                <a:spcPct val="110000"/>
              </a:lnSpc>
              <a:spcAft>
                <a:spcPts val="600"/>
              </a:spcAft>
            </a:pP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lub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adaptacja pomieszczeń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(rozumiana zgodnie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Wytycznymi w zakresie kwalifikowalności wydatków)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 m. in.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wymogów budowlanych, sanitarno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higienicznych, zgodnie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koncepcją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uniwersalnego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projektowania</a:t>
            </a:r>
            <a:endPara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lnSpc>
                <a:spcPct val="120000"/>
              </a:lnSpc>
              <a:spcAft>
                <a:spcPts val="600"/>
              </a:spcAft>
            </a:pP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istniejącej bazy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lokalowej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przedszkol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do nowo tworzonych miejsc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wychowania przedszkolnego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lnSpc>
                <a:spcPct val="110000"/>
              </a:lnSpc>
              <a:spcAft>
                <a:spcPts val="600"/>
              </a:spcAft>
            </a:pP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i montaż wyposażenia, w tym mebli, wyposażenia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ypoczynkowego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sprzętu TIK, oprogramowania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 fontAlgn="base"/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pomocy dydaktycznych, specjalistycznego sprzętu lub narzędzi dostosowanych do rozpoznawania potrzeb rozwojowych i edukacyjnych oraz możliwości psychofizycznych dzieci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czynników środowiskowych wpływających na ich funkcjonowanie w OWP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wspomagania rozwoju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prowadzenia terapii dzieci ze specjalnymi potrzebami edukacyjnymi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szczególnym uwzględnieniem tych pomocy dydaktycznych, sprzętu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narzędzi, które są zgodne z koncepcją uniwersalnego projektowania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998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484368" cy="576064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352928" cy="5040560"/>
          </a:xfrm>
        </p:spPr>
        <p:txBody>
          <a:bodyPr>
            <a:noAutofit/>
          </a:bodyPr>
          <a:lstStyle/>
          <a:p>
            <a:pPr lvl="0" algn="l">
              <a:spcAft>
                <a:spcPts val="600"/>
              </a:spcAft>
            </a:pP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merytoryczne:</a:t>
            </a:r>
          </a:p>
          <a:p>
            <a:pPr marL="457200" indent="-457200" algn="l">
              <a:buAutoNum type="arabicPeriod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Analiza problemowa i zgodność projektu z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właściwymi celami szczegółowymi RPOWP,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tym: </a:t>
            </a:r>
          </a:p>
          <a:p>
            <a:pPr algn="l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  wskazanie problemów, na które stanowi odpowiedź cel główny 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projektu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analiza (uzasadnienie) zidentyfikowanych 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problemów,</a:t>
            </a:r>
          </a:p>
          <a:p>
            <a:pPr marL="342900" indent="-342900" algn="l">
              <a:buFontTx/>
              <a:buChar char="-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trafność doboru celu głównego projektu w odniesieniu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wskazanych problemów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sposobu w jaki projekt przyczyni się do osiągnięcia właściwych celów szczegółowych RPOWP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zapisami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Regulaminu konkursu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wynikającymi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wytycznych horyzontalnych obowiązujących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danym obszarze tematycznym</a:t>
            </a:r>
          </a:p>
          <a:p>
            <a:pPr marL="342900" indent="-342900" algn="l">
              <a:buFontTx/>
              <a:buChar char="-"/>
            </a:pP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pPr lvl="0"/>
            <a:endParaRPr lang="pl-PL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7808" y="404664"/>
            <a:ext cx="7628384" cy="504056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7808" y="1052736"/>
            <a:ext cx="7918648" cy="5328592"/>
          </a:xfrm>
        </p:spPr>
        <p:txBody>
          <a:bodyPr>
            <a:noAutofit/>
          </a:bodyPr>
          <a:lstStyle/>
          <a:p>
            <a:pPr lvl="0" algn="l"/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Adekwatność doboru grupy docelowej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kontekście wskazanego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celu głównego projektu i właściwego celu szczegółowego RPOWP,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 opis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istotnych cech uczestników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(osób lub podmiotów), którzy zostaną objęci wsparciem w kontekście zdiagnozowanej sytuacji problemowej, potrzeb i oczekiwań uczestników projektu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kontekście wsparcia, które ma być udzielane w ramach projektu, a także barier, na które napotykają uczestnicy projektu;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sposobu rekrutacji uczestników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projektu w odniesieniu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wskazanych cech grupy docelowej, w tym kryteriów rekrutacji i kwestii zapewnienia dostępności dla osób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niepełnosprawnościami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godność z zapisami Regulaminu konkursu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wynikającymi </a:t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wytycznych horyzontalnych obowiązujących w danym obszarze tematycznym.</a:t>
            </a: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628384" cy="360040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ryteria merytoryczne</a:t>
            </a:r>
            <a:endParaRPr lang="pl-PL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920880" cy="4392488"/>
          </a:xfrm>
        </p:spPr>
        <p:txBody>
          <a:bodyPr>
            <a:noAutofit/>
          </a:bodyPr>
          <a:lstStyle/>
          <a:p>
            <a:pPr lvl="0" algn="l">
              <a:spcAft>
                <a:spcPts val="600"/>
              </a:spcAft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Trafność opisanej analizy ryzyka nieosiągnięcia założeń projektu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opisu: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ytuacji, których wystąpienie utrudni lub uniemożliwi osiągnięcie wartości docelowej wskaźników rezultatu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także sposobu identyfikacji wystąpienia takich sytuacji (zajścia ryzyka);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działań, które będą podjęte, aby zapobiec wystąpieniu ryzyka 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jakie będą mogły zostać podjęte, aby zminimalizować skutki wystąpienia ryzyka.</a:t>
            </a:r>
          </a:p>
        </p:txBody>
      </p:sp>
    </p:spTree>
    <p:extLst>
      <p:ext uri="{BB962C8B-B14F-4D97-AF65-F5344CB8AC3E}">
        <p14:creationId xmlns:p14="http://schemas.microsoft.com/office/powerpoint/2010/main" val="186439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83671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ryteria 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merytoryczne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3" y="836712"/>
            <a:ext cx="8205359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Trafność doboru i opisu zadań przewidzianych do realizacji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projektu, w tym:</a:t>
            </a:r>
          </a:p>
          <a:p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opis i adekwatność zaplanowanych zadań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kontekście opisanych problemów i celu projektu;</a:t>
            </a:r>
          </a:p>
          <a:p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acjonalność harmonogramu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realizacji projektu;</a:t>
            </a:r>
          </a:p>
          <a:p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trafność i adekwatność doboru wskaźników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 tym wartości docelowej) dla danej formy wsparcia/grupy docelowej zaplanowanej w projekcie,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które zostaną osiągnięte w ramach zadań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kontekście realizacji celu głównego projektu oraz właściwego celu szczegółowego RPOWP, 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uwzględnieniem sposobu pomiaru, monitorowania oraz źródeł weryfikacji (w tym dokumentów potwierdzających rozliczenie kwot ryczałtowych/stawek jednostkowych);</a:t>
            </a:r>
          </a:p>
          <a:p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opis sposobu, w jaki zostanie zachowana trwałość projektu </a:t>
            </a:r>
            <a:b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 ile dotyczy);</a:t>
            </a:r>
          </a:p>
          <a:p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godność z zapisami Regulaminu konkursu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wynikającymi z wytycznych horyzontalnych obowiązujących w danym obszarze tematycznym.</a:t>
            </a: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763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83671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ryteria 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merytoryczne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Potencjał wnioskodawcy i partnerów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 ile dotyczy), w tym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szczególności:</a:t>
            </a:r>
          </a:p>
          <a:p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otencjał techniczny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sprzętowy i warunki lokalowe wnioskodawcy i partnerów (o ile dotyczy) i sposób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jego wykorzystania w ramach projektu;</a:t>
            </a:r>
          </a:p>
          <a:p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otencjał kadrowy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wnioskodawcy i partnerów (o ile dotyczy)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sposób jego wykorzystania w ramach projektu (kluczowych osób, które zostaną zaangażowane do realizacji projektu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ich planowanej funkcji w projekcie);</a:t>
            </a:r>
          </a:p>
          <a:p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uzasadnienia wyboru partnerów do realizacji poszczególnych zadań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 ile dotyczy).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921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836712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ryteria 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merytoryczne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Adekwatność opisu potencjału społecznego wnioskodawcy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partnerów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 ile dotyczy)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zakresu realizacji projektu,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uzasadnienie dlaczego doświadczenie wnioskodawcy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partnerów jest adekwatne do zakresu realizacji projektu,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uwzględnieniem dotychczasowej działalności wnioskodawcy </a:t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partnerów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 ile dotyczy)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prowadzonej:</a:t>
            </a:r>
          </a:p>
          <a:p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obszarze tematycznym projektu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rzecz grupy docelowej,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której skierowany będzie projekt oraz </a:t>
            </a:r>
          </a:p>
          <a:p>
            <a:pPr>
              <a:spcAft>
                <a:spcPts val="3000"/>
              </a:spcAft>
            </a:pP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określonym terytorium,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którego będzie dotyczyć realizacja projektu.</a:t>
            </a:r>
          </a:p>
          <a:p>
            <a:pPr marL="0" indent="0">
              <a:buNone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Adekwatność sposobu zarządzania projektem do zakresu zadań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projekcie oraz kadry zewnętrznej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zaangażowanej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realizacji projektu.</a:t>
            </a:r>
          </a:p>
          <a:p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262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0"/>
            <a:ext cx="7787208" cy="764704"/>
          </a:xfrm>
        </p:spPr>
        <p:txBody>
          <a:bodyPr/>
          <a:lstStyle/>
          <a:p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ryteria </a:t>
            </a:r>
            <a:r>
              <a:rPr lang="pl-P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merytoryczne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496944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Prawidłowość sporządzenia budżetu projektu oraz zgodność wydatków </a:t>
            </a:r>
            <a:b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Wytycznymi w zakresie kwalifikowalności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wydatków w ramach Europejskiego Funduszu Rozwoju Regionalnego, Europejskiego Funduszu Społecznego oraz Funduszu Spójności na lata 2014-2020”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kwalifikowalność wydatków,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tym: niezbędność wydatków do realizacji projektu i osiągania jego celów, racjonalność i efektywność wydatków projektu (relacja nakład – rezultat), w tym  zgodność ze standardami i cenami rynkowymi, w szczególności określonymi w regulaminie konkursu;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poprawność wniesienia wkładu własnego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 zgodność udziału 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Regulaminem danego konkursu;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poprawność formalno-rachunkowa sporządzenia budżetu projektu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zgodność poziomu kosztów pośrednich z Wytycznymi;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godność z limitami określonymi w </a:t>
            </a:r>
            <a:r>
              <a:rPr lang="pl-PL" sz="20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SzOOP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zakresie limitów określonych dla </a:t>
            </a:r>
            <a:r>
              <a:rPr lang="pl-PL" sz="20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corss-financingu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środków trwałych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sz="2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godność z zapisami Regulaminu konkursu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wynikającymi z wytycznych horyzontalnych obowiązujących w danym obszarze tematycznym.</a:t>
            </a:r>
          </a:p>
          <a:p>
            <a:pPr>
              <a:spcBef>
                <a:spcPts val="0"/>
              </a:spcBef>
            </a:pPr>
            <a:endParaRPr lang="pl-PL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2073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268760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Kryteria premiujące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zakłada wsparcie przynajmniej jednego ośrodka wychowania przedszkolnego, który nie był odbiorcą interwencji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współfinasowanej</a:t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 środków EFS dostępnych w ramach programów operacyjnych w ciągu 36 miesięcy poprzedzających moment złożenia wniosku o dofinansowanie w ramach RPO 2014-2020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AutoNum type="arabicParenR"/>
            </a:pP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arenR"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zakłada działania służące poprawie kompetencji lub kwalifikacji nauczycieli w zakresie pedagogiki specjalnej</a:t>
            </a:r>
            <a:r>
              <a:rPr lang="pl-PL" sz="2000" dirty="0" smtClean="0"/>
              <a:t>.</a:t>
            </a:r>
          </a:p>
          <a:p>
            <a:pPr marL="457200" indent="-457200">
              <a:buAutoNum type="arabicParenR"/>
            </a:pP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arenR"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zakłada utworzenie nowych miejsc wychowania przedszkolnego dla dzieci z niepełnosprawnościami, przy jednoczesnym dostosowaniu wsparcia do specyficznych potrzeb dzieci z niepełnosprawnościami,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których tworzone są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miejsca.</a:t>
            </a:r>
            <a:endParaRPr lang="pl-PL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486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0"/>
            <a:ext cx="7715200" cy="764704"/>
          </a:xfrm>
        </p:spPr>
        <p:txBody>
          <a:bodyPr/>
          <a:lstStyle/>
          <a:p>
            <a:r>
              <a:rPr lang="pl-PL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Negocjacje</a:t>
            </a:r>
            <a:endParaRPr lang="pl-P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597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etapu negocjacji badane jest spełnienie </a:t>
            </a:r>
            <a:r>
              <a:rPr lang="pl-PL" sz="2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kryterium merytorycznego dotyczącego negocjacji:</a:t>
            </a:r>
          </a:p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Negocjacje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zakończyły się wynikiem pozytywnym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oznacza:</a:t>
            </a:r>
          </a:p>
          <a:p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wniosku zostały wprowadzone korekty wskazane przez oceniających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kartach oceny projektu lub przez przewodniczącego KOP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inne zmiany wynikające z ustaleń dokonanych podczas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negocjacji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(jeśli dotyczy);</a:t>
            </a:r>
            <a:endParaRPr lang="pl-PL" sz="22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</a:t>
            </a:r>
          </a:p>
          <a:p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 uzyskał od wnioskodawcy informacje i wyjaśnienia dotyczące określonych zapisów we wniosku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wskazanych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oceniających w kartach oceny projektu lub przewodniczącego </a:t>
            </a:r>
            <a:r>
              <a:rPr lang="pl-PL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 (jeśli dotyczy)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wyjaśnienia te zostały zaakceptowane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KOP,</a:t>
            </a:r>
          </a:p>
          <a:p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wniosku nie zostały wprowadzone inne zmiany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wynikające </a:t>
            </a: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kart oceny projektu </a:t>
            </a:r>
            <a:r>
              <a:rPr lang="pl-PL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uwag przewodniczącego KOP lub ustaleń wynikających z procesu negocjacji.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3777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0"/>
            <a:ext cx="7859216" cy="1052736"/>
          </a:xfrm>
        </p:spPr>
        <p:txBody>
          <a:bodyPr/>
          <a:lstStyle/>
          <a:p>
            <a:r>
              <a:rPr lang="pl-PL" sz="3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Rozstrzygnięcie konkursu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etapie negocjacji, lista projektów,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które uzyskały wymaganą liczbę punktów, z wyróżnieniem projektów wybranych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dofinansowania, będzie umieszczona na:</a:t>
            </a:r>
            <a:b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 stronie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internetowej WUP w Białymstoku,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stornie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Instytucji Zarządzającej,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400"/>
              </a:spcAft>
              <a:buFontTx/>
              <a:buChar char="-"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na portalu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Funduszy Europejskich.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Każdy projektodawca otrzyma pisemną informację o zakończeniu oceny projektu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 wyniku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1476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16824" cy="864096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1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base">
              <a:lnSpc>
                <a:spcPct val="110000"/>
              </a:lnSpc>
              <a:spcAft>
                <a:spcPts val="600"/>
              </a:spcAft>
            </a:pP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budowa, wyposażenie i montaż placu zabaw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wraz z bezpieczną nawierzchnią 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ogrodzeniem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lnSpc>
                <a:spcPct val="110000"/>
              </a:lnSpc>
              <a:spcAft>
                <a:spcPts val="600"/>
              </a:spcAft>
            </a:pP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modyfikacja przestrzeni wspierająca rozwój psychoruchowy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poznawczy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spcAft>
                <a:spcPts val="600"/>
              </a:spcAft>
            </a:pP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zapewnienie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okres nie dłuższy niż 12 miesięcy działalności bieżącej nowo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utworzonego miejsca wychowania przedszkolnego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 tym: koszty wynagrodzenia nauczycieli 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personelu zatrudnionego w OWP, koszty żywienia 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/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inne wydatki, o ile są niezbędne do uczestnictwa konkretnego dziecka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wychowaniu przedszkolnym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prawidłowego funkcjonowania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OWP</a:t>
            </a:r>
            <a:endPara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1903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340768"/>
          </a:xfrm>
        </p:spPr>
        <p:txBody>
          <a:bodyPr/>
          <a:lstStyle/>
          <a:p>
            <a:r>
              <a:rPr lang="pl-PL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Procedura odwoławcza</a:t>
            </a:r>
            <a:endParaRPr lang="pl-PL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4380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Wnioskodawca, którego wniosek uzyskał ocenę negatywną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prawo wniesienia protestu.</a:t>
            </a: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Protest może dotyczyć każdego etapu oceny projektu.</a:t>
            </a: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Protest składany jest do Instytucji Pośredniczącej –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WUP w Białymstoku.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793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spcAft>
                <a:spcPts val="1800"/>
              </a:spcAft>
              <a:buNone/>
            </a:pPr>
            <a:endParaRPr lang="pl-PL" sz="5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  <a:endParaRPr lang="pl-PL" sz="4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Punkt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ontaktowy 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Wojewódzkiego Urzędu Pracy w Białymstoku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l. Pogodna 22, pokój 02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15-354 Białystok</a:t>
            </a:r>
          </a:p>
          <a:p>
            <a:pPr marL="0" indent="0" algn="ctr">
              <a:buNone/>
            </a:pPr>
            <a:r>
              <a:rPr lang="pl-PL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pn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8.00 – 16.00</a:t>
            </a:r>
          </a:p>
          <a:p>
            <a:pPr marL="0" indent="0" algn="ctr">
              <a:buNone/>
            </a:pPr>
            <a:r>
              <a:rPr lang="pl-PL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wt-pt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7.30 – 15.30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el. 85 74 97 247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-mail: informacja.efs@wup.wrotapodlasia.pl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az 5" descr="C:\Users\pawluszewicz_dorota\Desktop\zmiany wizualizacji\Rpo\EF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19256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74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0"/>
            <a:ext cx="7715200" cy="1196752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2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PROJEKTU NR 2:</a:t>
            </a:r>
          </a:p>
          <a:p>
            <a:pPr marL="0" indent="0">
              <a:buNone/>
            </a:pPr>
            <a:endParaRPr lang="pl-PL" b="1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 istniejących miejsc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wychowania przedszkolnego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potrzeb dzieci z niepełnosprawnościami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realizacja dodatkowej oferty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edukacyjnej i specjalistycznej umożliwiającej dziecku z niepełnosprawnością udział w wychowaniu przedszkolnym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poprzez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wyrównanie deficytu wynikającego </a:t>
            </a:r>
            <a:b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niepełnosprawności.</a:t>
            </a:r>
            <a:endParaRPr lang="pl-PL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19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980728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2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579296" cy="573325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Realizacja projektu w zakresie Typu nr 2 musi zostać poprzedzona diagnozą potrzeb i stopnia niedostosowania OWP, której wnioski powinny być zawarte w projekcie.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ramach projektów ukierunkowanych na dostosowanie istniejących miejsc do potrzeb dzieci </a:t>
            </a:r>
            <a:b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niepełnosprawnościami można sfinansować:</a:t>
            </a: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adaptacj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ę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pomieszczeń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(rozumiana zgodnie z Wytycznymi w zakresie kwalifikowalności wydatków)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tym m. in. do wymogów budowlanych, sanitarno higienicznych, zgodnie z koncepcją uniwersalnego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projektowania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dostosowanie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istniejącej bazy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lokalowej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przedszkol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do nowo tworzonych miejsc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wychowania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przedszkolnego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montaż wyposażenia, w tym. mebli, wyposażenia wypoczynkowego, sprzętu TIK, oprogramowania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zakup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pomocy dydaktycznych, specjalistycznego sprzętu lub narzędzi dostosowanych do rozpoznawania potrzeb rozwojowych i edukacyjnych oraz możliwości psychofizycznych dzieci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czynników środowiskowych wpływających na ich funkcjonowanie w OWP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wspomagania rozwoju i prowadzenia terapii dzieci ze specjalnymi potrzebami edukacyjnymi,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ze szczególnym uwzględnieniem tych pomocy dydaktycznych, sprzętu i narzędzi, które są zgodne z koncepcją uniwersalnego projektowania;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budowa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wyposażenie i montaż placu zabaw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wraz z bezpieczną nawierzchnią i ogrodzeniem;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modyfikacja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przestrzeni wspierająca rozwój psychoruchowy i poznawczy dzieci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x-none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inne </a:t>
            </a:r>
            <a:r>
              <a:rPr lang="x-none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wydatki, o ile są niezbędne do uczestnictwa konkretnego dziecka </a:t>
            </a:r>
            <a:r>
              <a:rPr lang="x-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wychowaniu przedszkolnym oraz prawidłowego funkcjonowania OWP</a:t>
            </a:r>
            <a:r>
              <a:rPr lang="x-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8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124744"/>
          </a:xfrm>
        </p:spPr>
        <p:txBody>
          <a:bodyPr/>
          <a:lstStyle/>
          <a:p>
            <a:r>
              <a:rPr lang="pl-PL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 projektu nr 2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482" y="1340768"/>
            <a:ext cx="8507288" cy="508518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realizacji dodatkowej oferty edukacyjnej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specjalistycznej umożliwiającej dziecku z niepełnosprawnością udział w wychowaniu przedszkolnym poprzez wyrównanie deficytu wynikającego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niepełnosprawności:</a:t>
            </a:r>
          </a:p>
          <a:p>
            <a:pPr>
              <a:spcAft>
                <a:spcPts val="1200"/>
              </a:spcAft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nioskodawca powinien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wskazać liczbę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 wraz z określeniem rodzaju ich niepełnosprawności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która uczestniczy i/lub będzie uczestniczyła w edukacji przedszkolnej w ośrodku objętym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wsparciem;</a:t>
            </a:r>
          </a:p>
          <a:p>
            <a:pPr>
              <a:spcAft>
                <a:spcPts val="1200"/>
              </a:spcAft>
            </a:pP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zakres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wsparcia musi wynikać ze zdiagnozowanych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potrzeb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dodatkowe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mogą być realizowane w OWP, w których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analogicznym zakresie obszarowym, co do treści i odbiorców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(ogólnej liczb dzieci w OWP) </a:t>
            </a:r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były finansowane od co najmniej 12 miesięcy poprzedzających złożenie wniosku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dofinansowanie projektu (średniomiesięcznie).</a:t>
            </a:r>
          </a:p>
        </p:txBody>
      </p:sp>
    </p:spTree>
    <p:extLst>
      <p:ext uri="{BB962C8B-B14F-4D97-AF65-F5344CB8AC3E}">
        <p14:creationId xmlns:p14="http://schemas.microsoft.com/office/powerpoint/2010/main" val="2690647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9649</TotalTime>
  <Words>2092</Words>
  <Application>Microsoft Office PowerPoint</Application>
  <PresentationFormat>Pokaz na ekranie (4:3)</PresentationFormat>
  <Paragraphs>382</Paragraphs>
  <Slides>61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61</vt:i4>
      </vt:variant>
    </vt:vector>
  </HeadingPairs>
  <TitlesOfParts>
    <vt:vector size="68" baseType="lpstr">
      <vt:lpstr>Arial</vt:lpstr>
      <vt:lpstr>Calibri</vt:lpstr>
      <vt:lpstr>Century Gothic</vt:lpstr>
      <vt:lpstr>Courier New</vt:lpstr>
      <vt:lpstr>Palatino Linotype</vt:lpstr>
      <vt:lpstr>Wingdings</vt:lpstr>
      <vt:lpstr>Kierownictwo</vt:lpstr>
      <vt:lpstr>  Spotkanie informacyjne   Konkurs nr RPPD.03.01.01-IP.01-20-001/18    </vt:lpstr>
      <vt:lpstr>Prezentacja programu PowerPoint</vt:lpstr>
      <vt:lpstr>Przedmiot konkursu</vt:lpstr>
      <vt:lpstr>Typ projektu nr 1</vt:lpstr>
      <vt:lpstr>Typ projektu nr 1</vt:lpstr>
      <vt:lpstr>Typ projektu nr 1</vt:lpstr>
      <vt:lpstr>Typ projektu nr 2</vt:lpstr>
      <vt:lpstr>Typ projektu nr 2</vt:lpstr>
      <vt:lpstr>Typ projektu nr 2</vt:lpstr>
      <vt:lpstr>Typ projektu nr 3</vt:lpstr>
      <vt:lpstr>Typ projektu nr 3</vt:lpstr>
      <vt:lpstr>Typ projektu nr 4</vt:lpstr>
      <vt:lpstr>Typ projektu nr 5</vt:lpstr>
      <vt:lpstr>Typ projektu nr 5</vt:lpstr>
      <vt:lpstr>Podmioty uprawnione do ubiegania się  o dofinansowanie</vt:lpstr>
      <vt:lpstr>Partnerstwo</vt:lpstr>
      <vt:lpstr>Grupa docelowa</vt:lpstr>
      <vt:lpstr>Kwota przeznaczona na dofinansowanie projektów</vt:lpstr>
      <vt:lpstr>Wkład własny</vt:lpstr>
      <vt:lpstr>Wkład własny (niepieniężny)</vt:lpstr>
      <vt:lpstr>Budżet projektu</vt:lpstr>
      <vt:lpstr>Budżet projektu</vt:lpstr>
      <vt:lpstr>Kategorie kosztów dla konkursu</vt:lpstr>
      <vt:lpstr>Kategorie kosztów dla konkursu</vt:lpstr>
      <vt:lpstr>Koszty pośrednie</vt:lpstr>
      <vt:lpstr>Koszty pośrednie</vt:lpstr>
      <vt:lpstr>Koszty pośrednie</vt:lpstr>
      <vt:lpstr>Budżet projektu</vt:lpstr>
      <vt:lpstr>Cross-financing i środki trwałe</vt:lpstr>
      <vt:lpstr>Procedura składania wniosków o dofinansowanie</vt:lpstr>
      <vt:lpstr>Procedura składania wniosków o dofinansowanie</vt:lpstr>
      <vt:lpstr>Procedura składania wniosków o dofinansowanie</vt:lpstr>
      <vt:lpstr>Weryfikacja warunków formalnych</vt:lpstr>
      <vt:lpstr>Weryfikacja warunków formalnych</vt:lpstr>
      <vt:lpstr>Weryfikacja warunków formalnych</vt:lpstr>
      <vt:lpstr>Ocena projektów</vt:lpstr>
      <vt:lpstr>Ocena formalno-merytoryczna</vt:lpstr>
      <vt:lpstr>Kryteria formalne</vt:lpstr>
      <vt:lpstr>Kryteria formalne</vt:lpstr>
      <vt:lpstr>Kryteria formalne</vt:lpstr>
      <vt:lpstr>Kryteria formalne</vt:lpstr>
      <vt:lpstr>Kryteria formalne</vt:lpstr>
      <vt:lpstr>Kryteria dopuszczające ogólne</vt:lpstr>
      <vt:lpstr>Kryteria dopuszczające ogólne</vt:lpstr>
      <vt:lpstr>Kryteria dopuszczające ogólne</vt:lpstr>
      <vt:lpstr>Kryteria dopuszczające szczególne</vt:lpstr>
      <vt:lpstr>Kryteria dopuszczające szczególne</vt:lpstr>
      <vt:lpstr>Kryteria dopuszczające szczególne</vt:lpstr>
      <vt:lpstr>Kryteria dopuszczające szczególne</vt:lpstr>
      <vt:lpstr>Kryteria merytoryczne</vt:lpstr>
      <vt:lpstr>Kryteria merytoryczne</vt:lpstr>
      <vt:lpstr>Kryteria merytoryczne</vt:lpstr>
      <vt:lpstr>Kryteria merytoryczne</vt:lpstr>
      <vt:lpstr>Kryteria merytoryczne</vt:lpstr>
      <vt:lpstr>Kryteria merytoryczne</vt:lpstr>
      <vt:lpstr>Kryteria merytoryczne</vt:lpstr>
      <vt:lpstr>Kryteria premiujące</vt:lpstr>
      <vt:lpstr>Negocjacje</vt:lpstr>
      <vt:lpstr>Rozstrzygnięcie konkursu</vt:lpstr>
      <vt:lpstr>Procedura odwoławcza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Tekień</dc:creator>
  <cp:lastModifiedBy>Małgorzata Drozdowska</cp:lastModifiedBy>
  <cp:revision>983</cp:revision>
  <cp:lastPrinted>2018-12-17T16:47:09Z</cp:lastPrinted>
  <dcterms:created xsi:type="dcterms:W3CDTF">2015-02-16T07:28:00Z</dcterms:created>
  <dcterms:modified xsi:type="dcterms:W3CDTF">2018-12-21T09:12:47Z</dcterms:modified>
</cp:coreProperties>
</file>