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63"/>
  </p:handoutMasterIdLst>
  <p:sldIdLst>
    <p:sldId id="257" r:id="rId2"/>
    <p:sldId id="288" r:id="rId3"/>
    <p:sldId id="428" r:id="rId4"/>
    <p:sldId id="497" r:id="rId5"/>
    <p:sldId id="499" r:id="rId6"/>
    <p:sldId id="500" r:id="rId7"/>
    <p:sldId id="451" r:id="rId8"/>
    <p:sldId id="501" r:id="rId9"/>
    <p:sldId id="503" r:id="rId10"/>
    <p:sldId id="452" r:id="rId11"/>
    <p:sldId id="504" r:id="rId12"/>
    <p:sldId id="453" r:id="rId13"/>
    <p:sldId id="479" r:id="rId14"/>
    <p:sldId id="480" r:id="rId15"/>
    <p:sldId id="431" r:id="rId16"/>
    <p:sldId id="433" r:id="rId17"/>
    <p:sldId id="481" r:id="rId18"/>
    <p:sldId id="302" r:id="rId19"/>
    <p:sldId id="389" r:id="rId20"/>
    <p:sldId id="435" r:id="rId21"/>
    <p:sldId id="273" r:id="rId22"/>
    <p:sldId id="297" r:id="rId23"/>
    <p:sldId id="399" r:id="rId24"/>
    <p:sldId id="443" r:id="rId25"/>
    <p:sldId id="298" r:id="rId26"/>
    <p:sldId id="299" r:id="rId27"/>
    <p:sldId id="304" r:id="rId28"/>
    <p:sldId id="305" r:id="rId29"/>
    <p:sldId id="306" r:id="rId30"/>
    <p:sldId id="314" r:id="rId31"/>
    <p:sldId id="287" r:id="rId32"/>
    <p:sldId id="505" r:id="rId33"/>
    <p:sldId id="310" r:id="rId34"/>
    <p:sldId id="482" r:id="rId35"/>
    <p:sldId id="483" r:id="rId36"/>
    <p:sldId id="317" r:id="rId37"/>
    <p:sldId id="318" r:id="rId38"/>
    <p:sldId id="484" r:id="rId39"/>
    <p:sldId id="485" r:id="rId40"/>
    <p:sldId id="486" r:id="rId41"/>
    <p:sldId id="487" r:id="rId42"/>
    <p:sldId id="488" r:id="rId43"/>
    <p:sldId id="489" r:id="rId44"/>
    <p:sldId id="490" r:id="rId45"/>
    <p:sldId id="491" r:id="rId46"/>
    <p:sldId id="492" r:id="rId47"/>
    <p:sldId id="493" r:id="rId48"/>
    <p:sldId id="494" r:id="rId49"/>
    <p:sldId id="495" r:id="rId50"/>
    <p:sldId id="345" r:id="rId51"/>
    <p:sldId id="346" r:id="rId52"/>
    <p:sldId id="357" r:id="rId53"/>
    <p:sldId id="390" r:id="rId54"/>
    <p:sldId id="391" r:id="rId55"/>
    <p:sldId id="392" r:id="rId56"/>
    <p:sldId id="393" r:id="rId57"/>
    <p:sldId id="496" r:id="rId58"/>
    <p:sldId id="430" r:id="rId59"/>
    <p:sldId id="447" r:id="rId60"/>
    <p:sldId id="425" r:id="rId61"/>
    <p:sldId id="374" r:id="rId62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4675" autoAdjust="0"/>
  </p:normalViewPr>
  <p:slideViewPr>
    <p:cSldViewPr>
      <p:cViewPr varScale="1">
        <p:scale>
          <a:sx n="70" d="100"/>
          <a:sy n="70" d="100"/>
        </p:scale>
        <p:origin x="133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72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72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66E8B-6ABC-4D65-AD9C-12A83422B07E}" type="datetimeFigureOut">
              <a:rPr lang="pl-PL" smtClean="0"/>
              <a:t>21.12.2018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9359"/>
            <a:ext cx="2946400" cy="49727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9359"/>
            <a:ext cx="2946400" cy="49727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2A7FD5-CBB4-4119-B08B-027FDDC884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1182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E5521-9A10-4E85-86CE-711296BFDF63}" type="datetimeFigureOut">
              <a:rPr lang="pl-PL" smtClean="0"/>
              <a:t>21.12.2018</a:t>
            </a:fld>
            <a:endParaRPr lang="pl-P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356D8E-B23D-443C-88FF-5BD1C9E178CB}" type="slidenum">
              <a:rPr lang="pl-PL" smtClean="0"/>
              <a:t>‹#›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E5521-9A10-4E85-86CE-711296BFDF63}" type="datetimeFigureOut">
              <a:rPr lang="pl-PL" smtClean="0"/>
              <a:t>21.12.2018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6D8E-B23D-443C-88FF-5BD1C9E178C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E5521-9A10-4E85-86CE-711296BFDF63}" type="datetimeFigureOut">
              <a:rPr lang="pl-PL" smtClean="0"/>
              <a:t>21.12.2018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6D8E-B23D-443C-88FF-5BD1C9E178C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E5521-9A10-4E85-86CE-711296BFDF63}" type="datetimeFigureOut">
              <a:rPr lang="pl-PL" smtClean="0"/>
              <a:t>21.12.2018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6D8E-B23D-443C-88FF-5BD1C9E178C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E5521-9A10-4E85-86CE-711296BFDF63}" type="datetimeFigureOut">
              <a:rPr lang="pl-PL" smtClean="0"/>
              <a:t>21.12.2018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6D8E-B23D-443C-88FF-5BD1C9E178CB}" type="slidenum">
              <a:rPr lang="pl-PL" smtClean="0"/>
              <a:t>‹#›</a:t>
            </a:fld>
            <a:endParaRPr lang="pl-PL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E5521-9A10-4E85-86CE-711296BFDF63}" type="datetimeFigureOut">
              <a:rPr lang="pl-PL" smtClean="0"/>
              <a:t>21.12.2018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6D8E-B23D-443C-88FF-5BD1C9E178CB}" type="slidenum">
              <a:rPr lang="pl-PL" smtClean="0"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E5521-9A10-4E85-86CE-711296BFDF63}" type="datetimeFigureOut">
              <a:rPr lang="pl-PL" smtClean="0"/>
              <a:t>21.12.2018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6D8E-B23D-443C-88FF-5BD1C9E178CB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E5521-9A10-4E85-86CE-711296BFDF63}" type="datetimeFigureOut">
              <a:rPr lang="pl-PL" smtClean="0"/>
              <a:t>21.12.2018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6D8E-B23D-443C-88FF-5BD1C9E178C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E5521-9A10-4E85-86CE-711296BFDF63}" type="datetimeFigureOut">
              <a:rPr lang="pl-PL" smtClean="0"/>
              <a:t>21.12.2018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6D8E-B23D-443C-88FF-5BD1C9E178C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E5521-9A10-4E85-86CE-711296BFDF63}" type="datetimeFigureOut">
              <a:rPr lang="pl-PL" smtClean="0"/>
              <a:t>21.12.2018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6D8E-B23D-443C-88FF-5BD1C9E178C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E5521-9A10-4E85-86CE-711296BFDF63}" type="datetimeFigureOut">
              <a:rPr lang="pl-PL" smtClean="0"/>
              <a:t>21.12.2018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6D8E-B23D-443C-88FF-5BD1C9E178C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6BE5521-9A10-4E85-86CE-711296BFDF63}" type="datetimeFigureOut">
              <a:rPr lang="pl-PL" smtClean="0"/>
              <a:t>21.12.2018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2356D8E-B23D-443C-88FF-5BD1C9E178CB}" type="slidenum">
              <a:rPr lang="pl-PL" smtClean="0"/>
              <a:t>‹#›</a:t>
            </a:fld>
            <a:endParaRPr lang="pl-PL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-108520" y="332656"/>
            <a:ext cx="9252520" cy="5760640"/>
          </a:xfrm>
        </p:spPr>
        <p:txBody>
          <a:bodyPr/>
          <a:lstStyle/>
          <a:p>
            <a:pPr marL="109728" indent="0">
              <a:spcAft>
                <a:spcPts val="600"/>
              </a:spcAft>
            </a:pPr>
            <a:r>
              <a:rPr lang="pl-PL" altLang="pl-PL" sz="3600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altLang="pl-PL" sz="3600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altLang="pl-PL" sz="3600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altLang="pl-PL" sz="3600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altLang="pl-PL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Spotkanie informacyjne</a:t>
            </a:r>
            <a:r>
              <a:rPr lang="pl-PL" altLang="pl-PL" sz="3600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altLang="pl-PL" sz="3600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altLang="pl-PL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altLang="pl-PL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altLang="pl-PL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Konkurs nr RPPD.03.01.01-IP.01-20-001/18</a:t>
            </a:r>
            <a:br>
              <a:rPr lang="pl-PL" altLang="pl-PL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altLang="pl-PL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altLang="pl-PL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altLang="pl-PL" sz="3600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altLang="pl-PL" sz="3600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altLang="pl-PL" sz="3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altLang="pl-PL" sz="3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pl-PL" sz="36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Obraz 3" descr="C:\Users\pawluszewicz_dorota\Desktop\zmiany wizualizacji\Rpo\EF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8208912" cy="7920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0130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99592" y="0"/>
            <a:ext cx="7632848" cy="836712"/>
          </a:xfrm>
        </p:spPr>
        <p:txBody>
          <a:bodyPr/>
          <a:lstStyle/>
          <a:p>
            <a:r>
              <a:rPr lang="pl-PL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Typ projektu nr 3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052736"/>
            <a:ext cx="8964488" cy="6048672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pl-PL" sz="3100" b="1" u="sng" dirty="0" smtClean="0">
                <a:solidFill>
                  <a:schemeClr val="tx1"/>
                </a:solidFill>
              </a:rPr>
              <a:t>TYP PROJEKTU NR 3:</a:t>
            </a:r>
          </a:p>
          <a:p>
            <a:pPr marL="0" indent="0" algn="ctr">
              <a:buNone/>
            </a:pPr>
            <a:endParaRPr lang="pl-PL" b="1" u="sng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pl-PL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Rozszerzenie oferty ośrodka wychowania przedszkolnego </a:t>
            </a:r>
            <a:r>
              <a:rPr lang="pl-PL" sz="28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pl-PL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dodatkowe zajęcia wyrównujące szanse edukacyjne dzieci </a:t>
            </a:r>
            <a:r>
              <a:rPr lang="pl-PL" sz="28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</a:t>
            </a:r>
            <a:r>
              <a:rPr lang="pl-PL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zakresie stwierdzonych deficytów</a:t>
            </a:r>
            <a:r>
              <a:rPr lang="pl-PL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pl-PL" sz="28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pl-PL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Katalog </a:t>
            </a:r>
            <a:r>
              <a:rPr lang="pl-PL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dodatkowych zajęć dla dzieci obejmuje wyłącznie</a:t>
            </a:r>
            <a:r>
              <a:rPr lang="pl-PL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pl-PL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x-none" sz="28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zajęcia </a:t>
            </a:r>
            <a:r>
              <a:rPr lang="x-none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specjalistyczne</a:t>
            </a:r>
            <a:r>
              <a:rPr lang="x-none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o których mowa w § </a:t>
            </a:r>
            <a:r>
              <a:rPr lang="pl-PL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x-none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ust. 1 pkt </a:t>
            </a:r>
            <a:r>
              <a:rPr lang="pl-PL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</a:t>
            </a:r>
            <a:r>
              <a:rPr lang="x-none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Rozporządzeni</a:t>
            </a:r>
            <a:r>
              <a:rPr lang="pl-PL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x-none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Ministra Edukacji Narodowej z dnia 9 sierpnia 2017 r. w sprawie zasad organizacji </a:t>
            </a:r>
            <a:r>
              <a:rPr lang="pl-PL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x-none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x-none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udzielania pomocy psychologiczno-pedagogicznej w publicznych przedszkolach, szkołach i placówkach. (Dz. U. </a:t>
            </a:r>
            <a:r>
              <a:rPr lang="pl-PL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 2017 r., </a:t>
            </a:r>
            <a:r>
              <a:rPr lang="x-none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poz. 1591): </a:t>
            </a:r>
            <a:r>
              <a:rPr lang="pl-PL" sz="28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korekcyjno-kompensacyjne, logopedyczne, rozwijające </a:t>
            </a:r>
            <a:r>
              <a:rPr lang="pl-PL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kompetencje emocjonalno-społeczne oraz </a:t>
            </a:r>
            <a:r>
              <a:rPr lang="pl-PL" sz="28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inne zajęcia </a:t>
            </a:r>
            <a:br>
              <a:rPr lang="pl-PL" sz="28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8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pl-PL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charakterze terapeutycznym</a:t>
            </a:r>
            <a:r>
              <a:rPr lang="x-none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pl-PL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pl-PL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x-none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zajęcia </a:t>
            </a:r>
            <a:r>
              <a:rPr lang="x-none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ramach </a:t>
            </a:r>
            <a:r>
              <a:rPr lang="x-none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wczesnego wspomagania rozwoju </a:t>
            </a:r>
            <a:r>
              <a:rPr lang="pl-PL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rozumieniu Prawa oświatowego</a:t>
            </a:r>
            <a:r>
              <a:rPr lang="x-none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pl-PL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buNone/>
            </a:pPr>
            <a:r>
              <a:rPr lang="pl-PL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x-none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zajęcia </a:t>
            </a:r>
            <a:r>
              <a:rPr lang="x-none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stymulujące rozwój psychoruchowy np. gimnastyka korekcyjna</a:t>
            </a:r>
            <a:r>
              <a:rPr lang="pl-PL" sz="28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0">
              <a:buFontTx/>
              <a:buChar char="-"/>
            </a:pPr>
            <a:endParaRPr lang="pl-PL" sz="2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pl-PL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 projektu nr 3 może być realizowany wyłącznie jako uzupełnienie działań </a:t>
            </a:r>
            <a:r>
              <a:rPr lang="pl-PL" sz="2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wskazanych </a:t>
            </a:r>
            <a:br>
              <a:rPr lang="pl-PL" sz="2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</a:t>
            </a:r>
            <a:r>
              <a:rPr lang="pl-PL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typie 1 lub 2.</a:t>
            </a: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2552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0"/>
            <a:ext cx="7931224" cy="1268760"/>
          </a:xfrm>
        </p:spPr>
        <p:txBody>
          <a:bodyPr/>
          <a:lstStyle/>
          <a:p>
            <a:r>
              <a:rPr lang="pl-PL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Typ projektu nr 3</a:t>
            </a:r>
            <a:endParaRPr lang="pl-PL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Realizacja projektu w zakresie wyrównywania szans edukacyjnych </a:t>
            </a:r>
            <a:b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rozwojowych dzieci musi każdorazowo zostać </a:t>
            </a:r>
            <a:r>
              <a:rPr lang="pl-PL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poprzedzona diagnozą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Wnioski z diagnozy powinny być zawarte we wniosku </a:t>
            </a:r>
            <a:b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dofinansowanie</a:t>
            </a:r>
          </a:p>
          <a:p>
            <a:pPr>
              <a:buFont typeface="Wingdings" panose="05000000000000000000" pitchFamily="2" charset="2"/>
              <a:buChar char="§"/>
            </a:pP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Kwota </a:t>
            </a:r>
            <a:r>
              <a:rPr lang="pl-PL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wydatków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 realizację zajęć dodatkowych nie może stanowić więcej niż 30 % kosztów bezpośrednich projektu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Limit nie ma zastosowania w przypadku dodatkowej oferty edukacyjnej dla dzieci z niepełnoprawnościami.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Finansowanie dodatkowych zajęć 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OWP, w których utworzono nowe miejsca lub dostosowano istniejące miejsca do potrzeb dzieci z niepełnosprawnościami odbywa się </a:t>
            </a:r>
            <a:r>
              <a:rPr lang="pl-PL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przez okres nie dłuższy </a:t>
            </a:r>
            <a:br>
              <a:rPr lang="pl-PL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niż 12 miesięcy.</a:t>
            </a:r>
          </a:p>
          <a:p>
            <a:pPr>
              <a:buFont typeface="Wingdings" panose="05000000000000000000" pitchFamily="2" charset="2"/>
              <a:buChar char="§"/>
            </a:pP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7885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0"/>
            <a:ext cx="7632848" cy="1052736"/>
          </a:xfrm>
        </p:spPr>
        <p:txBody>
          <a:bodyPr/>
          <a:lstStyle/>
          <a:p>
            <a:r>
              <a:rPr lang="pl-PL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Typ projektu nr 4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4497363"/>
          </a:xfrm>
        </p:spPr>
        <p:txBody>
          <a:bodyPr/>
          <a:lstStyle/>
          <a:p>
            <a:pPr marL="0" lvl="0" indent="0" algn="ctr">
              <a:buNone/>
            </a:pPr>
            <a:r>
              <a:rPr lang="pl-PL" b="1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 PROJEKTU NR</a:t>
            </a:r>
            <a:r>
              <a:rPr lang="x-none" b="1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x-none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4:</a:t>
            </a: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Wydłużenie godzin pracy ośrodka wychowania przedszkolnego.  </a:t>
            </a:r>
            <a:endParaRPr lang="pl-PL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pl-P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 projektu nr 4 może być realizowany wyłącznie jako </a:t>
            </a:r>
            <a:r>
              <a:rPr lang="pl-PL" sz="1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uzupełnienie </a:t>
            </a:r>
            <a:r>
              <a:rPr lang="pl-P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działań wskazanych w typie 1 lub 2.</a:t>
            </a:r>
          </a:p>
          <a:p>
            <a:pPr marL="0" indent="0">
              <a:buNone/>
            </a:pPr>
            <a:r>
              <a:rPr lang="x-none" sz="18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905826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pl-PL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Typ projektu nr 5</a:t>
            </a:r>
            <a:endParaRPr lang="pl-PL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spcAft>
                <a:spcPts val="600"/>
              </a:spcAft>
              <a:buNone/>
            </a:pPr>
            <a:r>
              <a:rPr lang="pl-PL" b="1" u="sng" dirty="0">
                <a:solidFill>
                  <a:schemeClr val="tx1"/>
                </a:solidFill>
              </a:rPr>
              <a:t>TYP PROJEKTU NR</a:t>
            </a:r>
            <a:r>
              <a:rPr lang="x-none" b="1" u="sng" dirty="0">
                <a:solidFill>
                  <a:schemeClr val="tx1"/>
                </a:solidFill>
              </a:rPr>
              <a:t> 5:</a:t>
            </a:r>
            <a:endParaRPr lang="pl-PL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Doskonalenie umiejętności, kompetencji lub kwalifikacji nauczycieli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ośrodków wychowania przedszkolnego </a:t>
            </a: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niezbędnych do </a:t>
            </a:r>
            <a:r>
              <a:rPr lang="pl-PL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pracy z </a:t>
            </a: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dziećmi w wieku przedszkolnym, w tym z dziećmi ze specjalnymi potrzebami edukacyjnymi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oraz w zakresie współpracy nauczycieli z rodzicami, w tym radzenia sobie w sytuacjach trudnych. </a:t>
            </a:r>
          </a:p>
          <a:p>
            <a:pPr marL="0" indent="0">
              <a:buNone/>
            </a:pPr>
            <a:endParaRPr lang="pl-PL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 projektu nr 5 może być realizowany wyłącznie jako uzupełnienie działań wskazanych w typie 1 lub 2.</a:t>
            </a:r>
          </a:p>
          <a:p>
            <a:pPr marL="0" indent="0">
              <a:buNone/>
            </a:pPr>
            <a:r>
              <a:rPr lang="pl-PL" sz="2000" dirty="0"/>
              <a:t> 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974462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0"/>
            <a:ext cx="7931224" cy="1124744"/>
          </a:xfrm>
        </p:spPr>
        <p:txBody>
          <a:bodyPr/>
          <a:lstStyle/>
          <a:p>
            <a:r>
              <a:rPr lang="pl-PL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Typ projektu nr 5</a:t>
            </a:r>
            <a:endParaRPr lang="pl-PL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Zakres wsparcia udzielanego w </a:t>
            </a:r>
            <a:r>
              <a:rPr lang="pl-PL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ramach Typu nr 5 odbywa 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się głównie poprzez:</a:t>
            </a:r>
          </a:p>
          <a:p>
            <a:pPr lvl="0"/>
            <a:r>
              <a:rPr lang="x-none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kursy i szkolenia doskonalące</a:t>
            </a:r>
            <a:r>
              <a:rPr lang="x-none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w tym z wykorzystaniem pracy trenerów przeszkolonych </a:t>
            </a:r>
            <a:r>
              <a:rPr lang="x-none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</a:t>
            </a:r>
            <a:r>
              <a:rPr lang="x-none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ramach PO WER </a:t>
            </a:r>
            <a:r>
              <a:rPr lang="x-none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oraz studia podyplomowe </a:t>
            </a:r>
            <a:r>
              <a:rPr lang="x-none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spełniające wymogi określone w rozporządzeniu Ministra Nauki i Szkolnictwa Wyższego z dnia 17 stycznia 2012 r. w sprawie standardów kształcenia przygotowującego </a:t>
            </a:r>
            <a:r>
              <a:rPr lang="x-none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</a:t>
            </a:r>
            <a:r>
              <a:rPr lang="x-none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wykonywania zawodu nauczyciela;</a:t>
            </a:r>
            <a:endParaRPr lang="pl-PL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x-none" sz="2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wspieranie istniejących, budowanie nowych i moderowanie sieci współpracy</a:t>
            </a:r>
            <a:r>
              <a:rPr lang="pl-PL" sz="2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x-none" sz="2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samokształcenia nauczycieli</a:t>
            </a:r>
            <a:r>
              <a:rPr lang="x-none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pl-PL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x-none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współpracę ze specjalistycznymi ośrodkami</a:t>
            </a:r>
            <a:r>
              <a:rPr lang="x-none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np. specjalnymi ośrodkami szkolno-wychowawczymi, poradniami psychologiczno-pedagogicznymi, OWP i szkołami kształcącymi dzieci i młodzież z niepełnosprawnościami</a:t>
            </a:r>
            <a:r>
              <a:rPr lang="x-none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pl-PL" sz="2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endParaRPr lang="pl-PL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pl-PL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6311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0"/>
            <a:ext cx="8075240" cy="141277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Podmioty uprawnione do ubiegania się </a:t>
            </a:r>
            <a:br>
              <a:rPr lang="pl-PL" sz="28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o dofinansowanie</a:t>
            </a:r>
            <a:endParaRPr lang="pl-PL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2132856"/>
            <a:ext cx="8424936" cy="39933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dofinansowanie realizacji projektu mogą ubiegać się wszystkie podmioty z wyłączeniem osób fizycznych (nie dotyczy osób prowadzących działalność gospodarczą lub oświatową na podstawie odrębnych przepisów).</a:t>
            </a:r>
          </a:p>
        </p:txBody>
      </p:sp>
    </p:spTree>
    <p:extLst>
      <p:ext uri="{BB962C8B-B14F-4D97-AF65-F5344CB8AC3E}">
        <p14:creationId xmlns:p14="http://schemas.microsoft.com/office/powerpoint/2010/main" val="10483544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pl-PL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Partnerstwo</a:t>
            </a:r>
            <a:endParaRPr lang="pl-PL" sz="3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56792"/>
            <a:ext cx="8686800" cy="4569371"/>
          </a:xfrm>
        </p:spPr>
        <p:txBody>
          <a:bodyPr>
            <a:normAutofit/>
          </a:bodyPr>
          <a:lstStyle/>
          <a:p>
            <a:pPr marL="0" indent="0">
              <a:spcAft>
                <a:spcPts val="2400"/>
              </a:spcAft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Projekt może być realizowany w partnerstwie z innymi podmiotami.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Zainicjowanie partnerstwa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przed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dniem złożenia wniosku </a:t>
            </a:r>
            <a:b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dofinansowanie:</a:t>
            </a: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buFontTx/>
              <a:buChar char="-"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ybór partnerów powinien być udokumentowany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partnerzy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muszą być wskazani we 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wniosku</a:t>
            </a:r>
          </a:p>
          <a:p>
            <a:pPr>
              <a:spcBef>
                <a:spcPts val="0"/>
              </a:spcBef>
              <a:buFontTx/>
              <a:buChar char="-"/>
            </a:pP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Aft>
                <a:spcPts val="2400"/>
              </a:spcAft>
              <a:buNone/>
            </a:pPr>
            <a:r>
              <a:rPr lang="pl-PL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Podpisanie umowy partnerskiej </a:t>
            </a:r>
            <a:r>
              <a:rPr lang="pl-PL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lub porozumienia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przed 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dniem zawarcia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umowy o dofinansowanie 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projektu</a:t>
            </a: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811847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0"/>
            <a:ext cx="8075240" cy="1268760"/>
          </a:xfrm>
        </p:spPr>
        <p:txBody>
          <a:bodyPr/>
          <a:lstStyle/>
          <a:p>
            <a:r>
              <a:rPr lang="pl-PL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Grupa docelowa</a:t>
            </a:r>
            <a:endParaRPr lang="pl-PL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628800"/>
            <a:ext cx="8964488" cy="44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Projekty muszą być skierowane bezpośrednio do następujących grup docelowych:</a:t>
            </a:r>
          </a:p>
          <a:p>
            <a:pPr lvl="0"/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dzieci w wieku przedszkolnym określonym w Ustawie z dnia 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14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grudnia 2016 r. Prawo oświatowe;</a:t>
            </a:r>
          </a:p>
          <a:p>
            <a:pPr lvl="0"/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nauczyciele zatrudnieni w ośrodkach wychowania przedszkolnego, w tym specjalnych 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integracyjnych; </a:t>
            </a:r>
          </a:p>
          <a:p>
            <a:pPr lvl="0"/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rodzice i opiekunowie prawni dzieci w wieku przedszkolnym, określonym w Ustawie z dnia 14 grudnia 2016 r. Prawo oświatowe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7660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116633"/>
            <a:ext cx="8208912" cy="1008111"/>
          </a:xfrm>
        </p:spPr>
        <p:txBody>
          <a:bodyPr/>
          <a:lstStyle/>
          <a:p>
            <a:r>
              <a:rPr lang="pl-PL" sz="3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Kwota przeznaczona na dofinansowanie projektów</a:t>
            </a:r>
            <a:endParaRPr lang="pl-PL" sz="3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95536" y="1700808"/>
            <a:ext cx="8750142" cy="5040560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pl-PL" sz="2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Kwota środków przeznaczonych na dofinansowanie projektów wynosi 18 000 000 zł.</a:t>
            </a:r>
          </a:p>
          <a:p>
            <a:pPr>
              <a:spcBef>
                <a:spcPts val="1800"/>
              </a:spcBef>
            </a:pPr>
            <a:endParaRPr lang="pl-PL" sz="26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pl-PL" sz="2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85 % - maksymalny </a:t>
            </a:r>
            <a:r>
              <a:rPr lang="pl-PL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dopuszczalny poziom </a:t>
            </a:r>
            <a:r>
              <a:rPr lang="pl-PL" sz="2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dofinansowania całkowitego wydatków kwalifikowalnych projektu  </a:t>
            </a:r>
          </a:p>
          <a:p>
            <a:pPr marL="342900" indent="-342900" algn="l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Ø"/>
            </a:pPr>
            <a:r>
              <a:rPr lang="pl-PL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pl-PL" sz="2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najmniej 15 % - wkład własny beneficjenta </a:t>
            </a:r>
            <a:endParaRPr lang="pl-PL" sz="2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2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247603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556792"/>
            <a:ext cx="8820472" cy="4569371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Wkład </a:t>
            </a:r>
            <a:r>
              <a:rPr lang="pl-PL" sz="2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własny </a:t>
            </a: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są to </a:t>
            </a:r>
            <a:r>
              <a:rPr lang="pl-PL" sz="22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środki finansowe lub wkład niepieniężny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zabezpieczone przez beneficjenta, </a:t>
            </a: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które będą 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przeznaczone </a:t>
            </a: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 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pokrycie wydatków kwalifikowalnych </a:t>
            </a: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nie </a:t>
            </a: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będą 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przekazane </a:t>
            </a: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beneficjentowi w 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formie </a:t>
            </a: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dofinansowania.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może być wniesiony w ramach kosztów pośrednich,</a:t>
            </a:r>
            <a:b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jak i bezpośrednich</a:t>
            </a:r>
          </a:p>
          <a:p>
            <a:pPr>
              <a:spcBef>
                <a:spcPts val="0"/>
              </a:spcBef>
            </a:pP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może być wniesiony przez beneficjenta, partnera, jak również uczestników projektu (jeżeli zostało to uwzględnione we wniosku).</a:t>
            </a:r>
          </a:p>
          <a:p>
            <a:pPr marL="0" indent="0">
              <a:spcAft>
                <a:spcPts val="3600"/>
              </a:spcAft>
              <a:buNone/>
            </a:pPr>
            <a:endParaRPr lang="pl-PL" sz="2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Aft>
                <a:spcPts val="3600"/>
              </a:spcAft>
              <a:buNone/>
            </a:pP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Aft>
                <a:spcPts val="3600"/>
              </a:spcAft>
              <a:buNone/>
            </a:pPr>
            <a:endParaRPr lang="pl-PL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611560" y="0"/>
            <a:ext cx="8075240" cy="1196752"/>
          </a:xfrm>
        </p:spPr>
        <p:txBody>
          <a:bodyPr/>
          <a:lstStyle/>
          <a:p>
            <a:r>
              <a:rPr lang="pl-PL" sz="3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Wkład własny</a:t>
            </a:r>
            <a:endParaRPr lang="pl-PL" sz="3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080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99592" y="260648"/>
            <a:ext cx="7556376" cy="936104"/>
          </a:xfrm>
        </p:spPr>
        <p:txBody>
          <a:bodyPr/>
          <a:lstStyle/>
          <a:p>
            <a:endParaRPr lang="pl-PL" sz="3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700808"/>
            <a:ext cx="9145016" cy="496855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l-PL" sz="3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Cel interwencji </a:t>
            </a:r>
            <a:endParaRPr lang="pl-PL" sz="3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l-PL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pl-PL" sz="3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zrost upowszechnienia wysokiej jakości edukacji przedszkolnej wśród dzieci w wieku przedszkolnym</a:t>
            </a:r>
          </a:p>
        </p:txBody>
      </p:sp>
    </p:spTree>
    <p:extLst>
      <p:ext uri="{BB962C8B-B14F-4D97-AF65-F5344CB8AC3E}">
        <p14:creationId xmlns:p14="http://schemas.microsoft.com/office/powerpoint/2010/main" val="2278838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0"/>
            <a:ext cx="7931224" cy="1196752"/>
          </a:xfrm>
        </p:spPr>
        <p:txBody>
          <a:bodyPr/>
          <a:lstStyle/>
          <a:p>
            <a:r>
              <a:rPr lang="pl-PL" sz="3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Wkład </a:t>
            </a:r>
            <a:r>
              <a:rPr lang="pl-PL" sz="3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własny (niepieniężny)</a:t>
            </a:r>
            <a:endParaRPr lang="pl-PL" sz="3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556792"/>
            <a:ext cx="8964488" cy="4569371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Wkład niepieniężny powinien być wnoszony przez wnioskodawcę ze składników jego majątku lub z majątku innych podmiotów, jeżeli taka możliwość wynika z przepisów prawa oraz będzie to ujęte we wniosku </a:t>
            </a:r>
            <a:b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dofinansowanie.</a:t>
            </a:r>
          </a:p>
          <a:p>
            <a:pPr marL="0" indent="0">
              <a:buNone/>
            </a:pP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Może też być wniesiony w postaci świadczeń wykonywanych przez </a:t>
            </a:r>
            <a:b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wolontariuszy.</a:t>
            </a:r>
          </a:p>
          <a:p>
            <a:pPr marL="0" indent="0">
              <a:buNone/>
            </a:pPr>
            <a:endParaRPr lang="pl-PL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Wydatki poniesione na wycenę wkładu niepieniężnego są kwalifikowalne.</a:t>
            </a: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Niekwalifikowalny jest wkład niepieniężny, który w ciągu </a:t>
            </a:r>
            <a:r>
              <a:rPr lang="pl-PL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 poprzednich lat od dnia zakupu 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(10 lat w przypadku nieruchomości) był współfinansowany ze środków unijnych lub/oraz dotacji z krajowych środków publicznych.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180176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99592" y="620689"/>
            <a:ext cx="7556376" cy="432048"/>
          </a:xfrm>
        </p:spPr>
        <p:txBody>
          <a:bodyPr/>
          <a:lstStyle/>
          <a:p>
            <a:r>
              <a:rPr lang="pl-PL" sz="3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Budżet projektu</a:t>
            </a:r>
            <a:endParaRPr lang="pl-PL" sz="3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11560" y="1412776"/>
            <a:ext cx="7844408" cy="5184576"/>
          </a:xfrm>
        </p:spPr>
        <p:txBody>
          <a:bodyPr>
            <a:noAutofit/>
          </a:bodyPr>
          <a:lstStyle/>
          <a:p>
            <a:pPr algn="l"/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Koszty projektu są przedstawiane w budżecie w podziale na koszty:</a:t>
            </a:r>
          </a:p>
          <a:p>
            <a:pPr marL="457200" indent="-4572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200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bezpośrednie</a:t>
            </a: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dotyczą realizacji poszczególnych zadań merytorycznych w projekcie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l-PL" sz="22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pl-PL" sz="2200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ośrednie</a:t>
            </a: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niezbędne do realizacji projektu, ale nie dotycząc głównego przedmiotu projektu, tj. koszty administracyjne dotyczące funkcjonowania wnioskodawcy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pl-PL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Koszty </a:t>
            </a: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bezpośrednie 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są przedstawiane we </a:t>
            </a: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wniosku  w formie </a:t>
            </a:r>
            <a:b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budżetu zadaniowego</a:t>
            </a: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w podziale na zadania merytoryczne.</a:t>
            </a:r>
          </a:p>
          <a:p>
            <a:endParaRPr lang="pl-PL" sz="2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0640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27584" y="908721"/>
            <a:ext cx="7628384" cy="144016"/>
          </a:xfrm>
        </p:spPr>
        <p:txBody>
          <a:bodyPr/>
          <a:lstStyle/>
          <a:p>
            <a:r>
              <a:rPr lang="pl-PL" sz="3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Budżet </a:t>
            </a:r>
            <a:r>
              <a:rPr lang="pl-PL" sz="3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projektu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39552" y="1556792"/>
            <a:ext cx="8208912" cy="4896544"/>
          </a:xfrm>
        </p:spPr>
        <p:txBody>
          <a:bodyPr>
            <a:normAutofit/>
          </a:bodyPr>
          <a:lstStyle/>
          <a:p>
            <a:pPr algn="l"/>
            <a:r>
              <a:rPr lang="pl-PL" sz="23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Koszty bezpośrednie</a:t>
            </a:r>
            <a:r>
              <a:rPr lang="pl-PL" sz="23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mogą być rozliczane na dwa sposoby: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l-PL" sz="2300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 podstawie kwot ryczałtowych</a:t>
            </a:r>
            <a:r>
              <a:rPr lang="pl-PL" sz="23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obligatoryjne </a:t>
            </a:r>
            <a:br>
              <a:rPr lang="pl-PL" sz="23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3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przypadku projektów, w których wartość wkładu publicznego nie przekracza wyrażonej w złotych równowartości 100 000 EUR wkładu publicznego;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l-PL" sz="2300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 podstawie rzeczywiście poniesionych wydatków</a:t>
            </a:r>
            <a:r>
              <a:rPr lang="pl-PL" sz="23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br>
              <a:rPr lang="pl-PL" sz="23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3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przypadku pozostałych projektów.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l-PL" sz="2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9580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0"/>
            <a:ext cx="8075240" cy="764704"/>
          </a:xfrm>
        </p:spPr>
        <p:txBody>
          <a:bodyPr/>
          <a:lstStyle/>
          <a:p>
            <a:r>
              <a:rPr lang="pl-PL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Kategorie kosztów dla konkursu</a:t>
            </a:r>
            <a:endParaRPr lang="pl-PL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764704"/>
            <a:ext cx="8892480" cy="6336704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Każdy wydatek należy przyporządkować do wybranej kategorii (merytorycznej).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Kategorie: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dostosowanie i wyposażenie pomieszczeń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organizacja placu zabaw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usprawnienia dla dzieci z niepełnosprawnościami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bieżące funkcjonowanie miejsca opieki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pomoce dydaktyczne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zakup 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sprzętu TIK z oprogramowaniem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oprogramowanie</a:t>
            </a:r>
            <a:endParaRPr lang="pl-PL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zajęcia 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dodatkowe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wycieczki/wyjazdy 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edukacyjne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wydłużenie 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godzin pracy ośrodka wychowania przedszkolnego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staże 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praktyki dla nauczycieli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koszty 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doskonalenia nauczycieli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inne 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wydatki, niekwalifikujące się do żadnej z powyższych kategorii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pl-PL" sz="1800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pl-PL" sz="1800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pl-PL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9758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0"/>
            <a:ext cx="8075240" cy="1196752"/>
          </a:xfrm>
        </p:spPr>
        <p:txBody>
          <a:bodyPr/>
          <a:lstStyle/>
          <a:p>
            <a:r>
              <a:rPr lang="pl-PL" sz="3200" dirty="0">
                <a:latin typeface="Calibri" panose="020F0502020204030204" pitchFamily="34" charset="0"/>
                <a:cs typeface="Calibri" panose="020F0502020204030204" pitchFamily="34" charset="0"/>
              </a:rPr>
              <a:t>Kategorie kosztów dla konkursu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pl-PL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Wydatki powinny być zgodne z poziomem określonym </a:t>
            </a:r>
            <a:br>
              <a:rPr lang="pl-PL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</a:t>
            </a:r>
            <a:r>
              <a:rPr lang="pl-PL" sz="2800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„Wykazie dopuszczalnych stawek dla towarów </a:t>
            </a:r>
            <a:br>
              <a:rPr lang="pl-PL" sz="2800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800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usług dla konkursu (…)”</a:t>
            </a:r>
            <a:r>
              <a:rPr lang="pl-PL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(załącznik nr 8).</a:t>
            </a:r>
          </a:p>
        </p:txBody>
      </p:sp>
    </p:spTree>
    <p:extLst>
      <p:ext uri="{BB962C8B-B14F-4D97-AF65-F5344CB8AC3E}">
        <p14:creationId xmlns:p14="http://schemas.microsoft.com/office/powerpoint/2010/main" val="24048739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15616" y="332657"/>
            <a:ext cx="7340352" cy="576063"/>
          </a:xfrm>
        </p:spPr>
        <p:txBody>
          <a:bodyPr/>
          <a:lstStyle/>
          <a:p>
            <a:r>
              <a:rPr lang="pl-PL" sz="3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Koszty pośrednie</a:t>
            </a:r>
            <a:endParaRPr lang="pl-PL" sz="3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340768"/>
            <a:ext cx="8856984" cy="4896544"/>
          </a:xfrm>
        </p:spPr>
        <p:txBody>
          <a:bodyPr>
            <a:normAutofit fontScale="92500"/>
          </a:bodyPr>
          <a:lstStyle/>
          <a:p>
            <a:pPr algn="l">
              <a:spcAft>
                <a:spcPts val="1200"/>
              </a:spcAft>
            </a:pPr>
            <a:r>
              <a:rPr lang="pl-PL" sz="2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Koszty pośrednie</a:t>
            </a: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są to koszty administracyjne dotyczące obsługi projektu, w szczególności:</a:t>
            </a:r>
          </a:p>
          <a:p>
            <a:pPr marL="514350" indent="-514350" algn="l">
              <a:lnSpc>
                <a:spcPct val="110000"/>
              </a:lnSpc>
              <a:spcAft>
                <a:spcPts val="1200"/>
              </a:spcAft>
              <a:buFont typeface="+mj-lt"/>
              <a:buAutoNum type="alphaLcParenR"/>
            </a:pPr>
            <a:r>
              <a:rPr lang="pl-PL" sz="22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pl-PL" sz="2200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oszty koordynatora lub kierownika projektu oraz innego personelu bezpośrednio zaangażowanego w zarządzanie, rozliczanie</a:t>
            </a: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pl-PL" sz="2200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monitorowanie projektu lub prowadzenie innych działań administracyjnych w projekcie</a:t>
            </a: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w tym w szczególności koszty wynagrodzenia tych osób, ich delegacji służbowych </a:t>
            </a:r>
            <a:b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szkoleń oraz koszty związane z wdrażaniem polityki równych szans przez </a:t>
            </a:r>
            <a:b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 osoby;</a:t>
            </a:r>
          </a:p>
          <a:p>
            <a:pPr marL="514350" indent="-514350" algn="l">
              <a:spcAft>
                <a:spcPts val="1200"/>
              </a:spcAft>
              <a:buFont typeface="+mj-lt"/>
              <a:buAutoNum type="alphaLcParenR"/>
            </a:pPr>
            <a:r>
              <a:rPr lang="pl-PL" sz="2200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koszty </a:t>
            </a:r>
            <a:r>
              <a:rPr lang="pl-PL" sz="22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zarządu 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(koszty wynagrodzenia osób uprawnionych </a:t>
            </a: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reprezentowania jednostki, których zakresy czynności nie są przypisane wyłącznie do projektu, np. kierownik jednostki</a:t>
            </a: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);</a:t>
            </a:r>
          </a:p>
          <a:p>
            <a:pPr marL="514350" indent="-514350" algn="l">
              <a:buFont typeface="+mj-lt"/>
              <a:buAutoNum type="alphaLcParenR"/>
            </a:pPr>
            <a:r>
              <a:rPr lang="pl-PL" sz="2200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koszty </a:t>
            </a:r>
            <a:r>
              <a:rPr lang="pl-PL" sz="22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personelu obsługowego na potrzeby funkcjonowania jednostki 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(obsługa kadrowa, finansowa, administracyjna, sekretariat, kancelaria, obsługa prawna);</a:t>
            </a:r>
          </a:p>
          <a:p>
            <a:pPr marL="514350" indent="-514350" algn="l">
              <a:buFont typeface="+mj-lt"/>
              <a:buAutoNum type="alphaLcParenR"/>
            </a:pPr>
            <a:endParaRPr lang="pl-PL" sz="2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l">
              <a:buFont typeface="+mj-lt"/>
              <a:buAutoNum type="alphaLcParenR"/>
            </a:pPr>
            <a:endParaRPr lang="pl-PL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l">
              <a:buFont typeface="+mj-lt"/>
              <a:buAutoNum type="alphaLcParenR"/>
            </a:pPr>
            <a:endParaRPr lang="pl-PL" sz="2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580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43608" y="116633"/>
            <a:ext cx="7416824" cy="432047"/>
          </a:xfrm>
        </p:spPr>
        <p:txBody>
          <a:bodyPr/>
          <a:lstStyle/>
          <a:p>
            <a:r>
              <a:rPr lang="pl-PL" sz="3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Koszty pośrednie</a:t>
            </a:r>
            <a:endParaRPr lang="pl-PL" sz="3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20" y="548680"/>
            <a:ext cx="8892480" cy="6309320"/>
          </a:xfrm>
        </p:spPr>
        <p:txBody>
          <a:bodyPr>
            <a:normAutofit fontScale="25000" lnSpcReduction="20000"/>
          </a:bodyPr>
          <a:lstStyle/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pl-PL" sz="8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d) </a:t>
            </a:r>
            <a:r>
              <a:rPr lang="pl-PL" sz="8000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koszty obsługi księgowej </a:t>
            </a:r>
            <a:r>
              <a:rPr lang="pl-PL" sz="8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(wynagrodzenie osób księgujących wydatki </a:t>
            </a:r>
            <a:br>
              <a:rPr lang="pl-PL" sz="8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8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w projekcie, w tym koszty zlecenia prowadzenia obsługi księgowej projektu </a:t>
            </a:r>
            <a:br>
              <a:rPr lang="pl-PL" sz="8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8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na rzecz biura rachunkowego);</a:t>
            </a:r>
          </a:p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pl-PL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e) </a:t>
            </a:r>
            <a:r>
              <a:rPr lang="pl-PL" sz="80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koszty utrzymania powierzchni biurowych </a:t>
            </a:r>
            <a:r>
              <a:rPr lang="pl-PL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związanych z obsługą </a:t>
            </a:r>
            <a:r>
              <a:rPr lang="pl-PL" sz="8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8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8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administracyjną </a:t>
            </a:r>
            <a:r>
              <a:rPr lang="pl-PL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projektu (czynsz, najem, opłaty administracyjne</a:t>
            </a:r>
            <a:r>
              <a:rPr lang="pl-PL" sz="8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);</a:t>
            </a:r>
          </a:p>
          <a:p>
            <a:pPr algn="l">
              <a:spcAft>
                <a:spcPts val="600"/>
              </a:spcAft>
            </a:pPr>
            <a:r>
              <a:rPr lang="pl-PL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f) wydatki związane z otworzeniem </a:t>
            </a:r>
            <a:r>
              <a:rPr lang="pl-PL" sz="8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lub </a:t>
            </a:r>
            <a:r>
              <a:rPr lang="pl-PL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prowadzeniem </a:t>
            </a:r>
            <a:r>
              <a:rPr lang="pl-PL" sz="8000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wyodrębnionego </a:t>
            </a:r>
            <a:r>
              <a:rPr lang="pl-PL" sz="80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 rzecz </a:t>
            </a:r>
            <a:r>
              <a:rPr lang="pl-PL" sz="8000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8000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8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pl-PL" sz="8000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projektu </a:t>
            </a:r>
            <a:r>
              <a:rPr lang="pl-PL" sz="80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subkonta na </a:t>
            </a:r>
            <a:r>
              <a:rPr lang="pl-PL" sz="8000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rachunku bankowym lub </a:t>
            </a:r>
            <a:r>
              <a:rPr lang="pl-PL" sz="80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odrębnego rachunku bankowego</a:t>
            </a:r>
            <a:r>
              <a:rPr lang="pl-PL" sz="8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pl-PL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g) </a:t>
            </a:r>
            <a:r>
              <a:rPr lang="pl-PL" sz="80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działania informacyjno-promocyjne projektu </a:t>
            </a:r>
            <a:r>
              <a:rPr lang="pl-PL" sz="8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 np. zakup materiałów </a:t>
            </a:r>
            <a:br>
              <a:rPr lang="pl-PL" sz="8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8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promocyjnych i informacyjnych, zakup ogłoszeń prasowych, utworzenie </a:t>
            </a:r>
            <a:br>
              <a:rPr lang="pl-PL" sz="8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8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i prowadzenie strony internetowej o projekcie, oznakowanie projektu, </a:t>
            </a:r>
            <a:br>
              <a:rPr lang="pl-PL" sz="8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8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plakaty, ulotki, itp.</a:t>
            </a:r>
            <a:endParaRPr lang="pl-PL" sz="8000" u="sng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pl-PL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h) </a:t>
            </a:r>
            <a:r>
              <a:rPr lang="pl-PL" sz="80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amortyzacja, najem lub zakup aktywów używanych na potrzeby </a:t>
            </a:r>
            <a:r>
              <a:rPr lang="pl-PL" sz="8000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personelu </a:t>
            </a:r>
            <a:br>
              <a:rPr lang="pl-PL" sz="8000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8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(dotyczy środków </a:t>
            </a:r>
            <a:r>
              <a:rPr lang="pl-PL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trwałych i wartości </a:t>
            </a:r>
            <a:r>
              <a:rPr lang="pl-PL" sz="8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niematerialnych i prawnych) </a:t>
            </a:r>
          </a:p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pl-PL" sz="8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i) opłaty </a:t>
            </a:r>
            <a:r>
              <a:rPr lang="pl-PL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 </a:t>
            </a:r>
            <a:r>
              <a:rPr lang="pl-PL" sz="80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energię elektryczną, cieplną, gazową, wodę, </a:t>
            </a:r>
            <a:r>
              <a:rPr lang="pl-PL" sz="8000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opłaty przesyłowe</a:t>
            </a:r>
            <a:r>
              <a:rPr lang="pl-PL" sz="80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l-PL" sz="8000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8000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8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pl-PL" sz="8000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opłaty za </a:t>
            </a:r>
            <a:r>
              <a:rPr lang="pl-PL" sz="80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odprowadzanie </a:t>
            </a:r>
            <a:r>
              <a:rPr lang="pl-PL" sz="8000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ścieków </a:t>
            </a:r>
            <a:r>
              <a:rPr lang="pl-PL" sz="8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zakresie związanym z </a:t>
            </a:r>
            <a:r>
              <a:rPr lang="pl-PL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obsługą </a:t>
            </a:r>
            <a:r>
              <a:rPr lang="pl-PL" sz="8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8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8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administracyjną </a:t>
            </a:r>
            <a:r>
              <a:rPr lang="pl-PL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projektu</a:t>
            </a:r>
            <a:r>
              <a:rPr lang="pl-PL" sz="8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algn="l">
              <a:spcAft>
                <a:spcPts val="600"/>
              </a:spcAft>
            </a:pPr>
            <a:r>
              <a:rPr lang="pl-PL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j) koszty </a:t>
            </a:r>
            <a:r>
              <a:rPr lang="pl-PL" sz="80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usług pocztowych, telefonicznych, internetowych, </a:t>
            </a:r>
            <a:r>
              <a:rPr lang="pl-PL" sz="8000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kurierskich </a:t>
            </a:r>
            <a:r>
              <a:rPr lang="pl-PL" sz="8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związanych </a:t>
            </a:r>
            <a:br>
              <a:rPr lang="pl-PL" sz="8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8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z </a:t>
            </a:r>
            <a:r>
              <a:rPr lang="pl-PL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obsługą administracyjną projektu</a:t>
            </a:r>
            <a:r>
              <a:rPr lang="pl-PL" sz="8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algn="l"/>
            <a:endParaRPr lang="pl-PL" sz="8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pl-PL" sz="8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pl-PL" sz="8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pl-PL" sz="8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pl-PL" sz="55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pl-PL" sz="55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2600" dirty="0" smtClean="0">
              <a:solidFill>
                <a:schemeClr val="tx1"/>
              </a:solidFill>
            </a:endParaRPr>
          </a:p>
          <a:p>
            <a:r>
              <a:rPr lang="pl-PL" sz="2600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077716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05780" y="404664"/>
            <a:ext cx="7700392" cy="432048"/>
          </a:xfrm>
        </p:spPr>
        <p:txBody>
          <a:bodyPr/>
          <a:lstStyle/>
          <a:p>
            <a:r>
              <a:rPr lang="pl-PL" sz="3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Koszty pośrednie</a:t>
            </a:r>
            <a:endParaRPr lang="pl-PL" sz="3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11560" y="1700808"/>
            <a:ext cx="8064896" cy="4680520"/>
          </a:xfrm>
        </p:spPr>
        <p:txBody>
          <a:bodyPr>
            <a:normAutofit/>
          </a:bodyPr>
          <a:lstStyle/>
          <a:p>
            <a:pPr algn="l">
              <a:spcAft>
                <a:spcPts val="1200"/>
              </a:spcAft>
            </a:pPr>
            <a:r>
              <a:rPr lang="pl-PL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pl-PL" sz="2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pl-PL" sz="26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pl-PL" sz="2600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oszty biurowe </a:t>
            </a:r>
            <a:r>
              <a:rPr lang="pl-PL" sz="2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związane z obsługą administracyjną projektu (np. zakup materiałów biurowych i artykułów piśmienniczych, koszty usług powielania dokumentów;</a:t>
            </a:r>
          </a:p>
          <a:p>
            <a:pPr algn="l">
              <a:spcAft>
                <a:spcPts val="600"/>
              </a:spcAft>
            </a:pPr>
            <a:r>
              <a:rPr lang="pl-PL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pl-PL" sz="2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koszty </a:t>
            </a:r>
            <a:r>
              <a:rPr lang="pl-PL" sz="2600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zabezpieczenia prawidłowej realizacji umowy</a:t>
            </a:r>
            <a:r>
              <a:rPr lang="pl-PL" sz="2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algn="l"/>
            <a:r>
              <a:rPr lang="pl-PL" sz="2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m) koszty </a:t>
            </a:r>
            <a:r>
              <a:rPr lang="pl-PL" sz="2600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ubezpieczeń majątkowych.</a:t>
            </a:r>
          </a:p>
        </p:txBody>
      </p:sp>
    </p:spTree>
    <p:extLst>
      <p:ext uri="{BB962C8B-B14F-4D97-AF65-F5344CB8AC3E}">
        <p14:creationId xmlns:p14="http://schemas.microsoft.com/office/powerpoint/2010/main" val="24587043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99592" y="188641"/>
            <a:ext cx="7595013" cy="792088"/>
          </a:xfrm>
        </p:spPr>
        <p:txBody>
          <a:bodyPr/>
          <a:lstStyle/>
          <a:p>
            <a:r>
              <a:rPr lang="pl-PL" sz="3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Budżet </a:t>
            </a:r>
            <a:r>
              <a:rPr lang="pl-PL" sz="3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projektu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27584" y="1340768"/>
            <a:ext cx="7848872" cy="5112568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pl-PL" sz="2200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Koszty pośrednie</a:t>
            </a: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są rozliczane wyłącznie z wykorzystaniem następujących stawek ryczałtowych:</a:t>
            </a:r>
          </a:p>
          <a:p>
            <a:pPr marL="457200" indent="-4572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2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25%</a:t>
            </a: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kosztów bezpośrednich – w przypadku projektów </a:t>
            </a:r>
            <a:b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wartości kosztów bezpośrednich </a:t>
            </a:r>
            <a:r>
              <a:rPr lang="pl-PL" sz="2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830 tys. zł włącznie</a:t>
            </a: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457200" indent="-4572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2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20%</a:t>
            </a: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kosztów bezpośrednich – w przypadku projektów </a:t>
            </a:r>
            <a:b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wartości kosztów bezpośrednich </a:t>
            </a:r>
            <a:r>
              <a:rPr lang="pl-PL" sz="2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powyżej  830 tys. zł </a:t>
            </a:r>
            <a:br>
              <a:rPr lang="pl-PL" sz="2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1 740 tys. zł włącznie</a:t>
            </a: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457200" indent="-4572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2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15%</a:t>
            </a: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kosztów bezpośrednich – w przypadku projektów </a:t>
            </a:r>
            <a:b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wartości kosztów bezpośrednich </a:t>
            </a:r>
            <a:r>
              <a:rPr lang="pl-PL" sz="2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powyżej 1 740 tys. zł  </a:t>
            </a:r>
            <a:br>
              <a:rPr lang="pl-PL" sz="2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4 550 tys. zł włącznie</a:t>
            </a: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457200" indent="-457200" algn="l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pl-PL" sz="2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10%</a:t>
            </a: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kosztów bezpośrednich – w przypadku projektów </a:t>
            </a:r>
            <a:b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wartości kosztów bezpośrednich </a:t>
            </a:r>
            <a:r>
              <a:rPr lang="pl-PL" sz="2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przekraczającej 4 550 tys. zł.</a:t>
            </a:r>
          </a:p>
        </p:txBody>
      </p:sp>
    </p:spTree>
    <p:extLst>
      <p:ext uri="{BB962C8B-B14F-4D97-AF65-F5344CB8AC3E}">
        <p14:creationId xmlns:p14="http://schemas.microsoft.com/office/powerpoint/2010/main" val="17550764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43608" y="0"/>
            <a:ext cx="7412360" cy="620689"/>
          </a:xfrm>
        </p:spPr>
        <p:txBody>
          <a:bodyPr/>
          <a:lstStyle/>
          <a:p>
            <a:r>
              <a:rPr lang="pl-PL" sz="28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Cross-</a:t>
            </a:r>
            <a:r>
              <a:rPr lang="pl-PL" sz="2800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financing</a:t>
            </a:r>
            <a:r>
              <a:rPr lang="pl-PL" sz="28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 środki trwałe</a:t>
            </a:r>
            <a:endParaRPr lang="pl-PL" sz="28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620689"/>
            <a:ext cx="9145016" cy="6237311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pl-PL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Cross-</a:t>
            </a:r>
            <a:r>
              <a:rPr lang="pl-PL" sz="20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financing</a:t>
            </a:r>
            <a:r>
              <a:rPr lang="pl-PL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może dotyczyć wyłącznie:</a:t>
            </a:r>
          </a:p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2000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zakupu nieruchomości;</a:t>
            </a:r>
          </a:p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2000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zakupu infrastruktury</a:t>
            </a:r>
            <a:r>
              <a:rPr lang="pl-PL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(elementy nieprzenośnie, na stałe przytwierdzone </a:t>
            </a:r>
            <a:br>
              <a:rPr lang="pl-PL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nieruchomości np. podjazd do budynku, zainstalowanie windy w budynku);</a:t>
            </a:r>
          </a:p>
          <a:p>
            <a:pPr marL="342900" indent="-342900" algn="l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2000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dostosowania lub adaptacji</a:t>
            </a:r>
            <a:r>
              <a:rPr lang="pl-PL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(prac remontowo – wykończeniowe) budynków </a:t>
            </a:r>
            <a:br>
              <a:rPr lang="pl-PL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pomieszczeń</a:t>
            </a:r>
            <a:r>
              <a:rPr lang="pl-PL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l">
              <a:spcBef>
                <a:spcPts val="0"/>
              </a:spcBef>
              <a:spcAft>
                <a:spcPts val="2400"/>
              </a:spcAft>
            </a:pPr>
            <a:r>
              <a:rPr lang="pl-PL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Maksymalna wartość wydatków w ramach cross-</a:t>
            </a:r>
            <a:r>
              <a:rPr lang="pl-PL" sz="20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financingu</a:t>
            </a:r>
            <a:r>
              <a:rPr lang="pl-PL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wynosi 10% wydatków kwalifikowalnych projektu</a:t>
            </a:r>
            <a:r>
              <a:rPr lang="pl-PL" sz="2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pl-PL" sz="2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spcAft>
                <a:spcPts val="1200"/>
              </a:spcAft>
            </a:pPr>
            <a:r>
              <a:rPr lang="pl-PL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Zakup </a:t>
            </a:r>
            <a:r>
              <a:rPr lang="pl-PL" sz="2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środków trwałych </a:t>
            </a:r>
            <a:r>
              <a:rPr lang="pl-PL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będzie kwalifikowalny jedynie, gdy ma na celu wspomaganie procesu wdrażania projektu.</a:t>
            </a:r>
          </a:p>
          <a:p>
            <a:pPr algn="l">
              <a:spcAft>
                <a:spcPts val="1200"/>
              </a:spcAft>
            </a:pPr>
            <a:r>
              <a:rPr lang="pl-PL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Wydatki te mogą zostać uznane za kwalifikowalne pod warunkiem wskazania </a:t>
            </a:r>
            <a:br>
              <a:rPr lang="pl-PL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ich we wniosku i uzasadnienia konieczności ich zakupu.</a:t>
            </a:r>
          </a:p>
          <a:p>
            <a:pPr algn="l"/>
            <a:r>
              <a:rPr lang="pl-PL" sz="2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Wydatki na zakup środków trwałych nie mogą przekroczyć 30% wydatków kwalifikowalnych projektu.</a:t>
            </a:r>
          </a:p>
          <a:p>
            <a:pPr algn="l"/>
            <a:r>
              <a:rPr lang="pl-PL" sz="2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Łączna wartość środków trwałych oraz wydatków w ramach cross-</a:t>
            </a:r>
            <a:r>
              <a:rPr lang="pl-PL" sz="2200" b="1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financingu</a:t>
            </a:r>
            <a:r>
              <a:rPr lang="pl-PL" sz="2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nie może przekroczyć 30% wydatków kwalifikowalnych projektu.</a:t>
            </a:r>
          </a:p>
          <a:p>
            <a:pPr algn="l"/>
            <a:endParaRPr lang="pl-PL" sz="2000" dirty="0" smtClean="0">
              <a:solidFill>
                <a:schemeClr val="tx1"/>
              </a:solidFill>
            </a:endParaRPr>
          </a:p>
          <a:p>
            <a:pPr algn="l"/>
            <a:endParaRPr lang="pl-PL" sz="2000" dirty="0" smtClean="0">
              <a:solidFill>
                <a:schemeClr val="tx1"/>
              </a:solidFill>
            </a:endParaRPr>
          </a:p>
          <a:p>
            <a:endParaRPr lang="pl-PL" sz="2000" dirty="0" smtClean="0">
              <a:solidFill>
                <a:schemeClr val="tx1"/>
              </a:solidFill>
            </a:endParaRPr>
          </a:p>
          <a:p>
            <a:endParaRPr lang="pl-PL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476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2776"/>
          </a:xfrm>
        </p:spPr>
        <p:txBody>
          <a:bodyPr/>
          <a:lstStyle/>
          <a:p>
            <a:r>
              <a:rPr lang="pl-PL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Przedmiot konkursu</a:t>
            </a:r>
            <a:endParaRPr lang="pl-PL" sz="3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ramach konkursu mogą być realizowane następujące typy projektów:</a:t>
            </a:r>
          </a:p>
          <a:p>
            <a:pPr marL="0" indent="0">
              <a:buNone/>
            </a:pPr>
            <a:endParaRPr lang="pl-PL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pl-PL" b="1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 PROJEKTU NR 1:</a:t>
            </a:r>
          </a:p>
          <a:p>
            <a:pPr marL="0" indent="0">
              <a:buNone/>
            </a:pPr>
            <a:r>
              <a:rPr lang="pl-PL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Tworzenie nowych miejsc wychowania przedszkolnego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w tym dostosowanych do potrzeb dzieci z niepełnosprawnościami, </a:t>
            </a:r>
            <a:b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istniejących lub nowo utworzonych ośrodkach 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 obszarach gmin o największym zapotrzebowaniu na edukację przedszkolną dla dzieci w wieku przedszkolnym, w tym dzieci </a:t>
            </a:r>
            <a:b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 niepełnoprawnościami.</a:t>
            </a:r>
          </a:p>
          <a:p>
            <a:pPr marL="0" indent="0">
              <a:buNone/>
            </a:pPr>
            <a:endParaRPr lang="pl-PL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2886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99592" y="548680"/>
            <a:ext cx="7556376" cy="720080"/>
          </a:xfrm>
        </p:spPr>
        <p:txBody>
          <a:bodyPr/>
          <a:lstStyle/>
          <a:p>
            <a:r>
              <a:rPr lang="pl-PL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Procedura składania </a:t>
            </a:r>
            <a:r>
              <a:rPr lang="pl-PL" sz="28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wniosków o </a:t>
            </a:r>
            <a:r>
              <a:rPr lang="pl-PL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dofinansowanie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99592" y="1556792"/>
            <a:ext cx="7416824" cy="4608512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Wnioski są składane w dwóch formach:</a:t>
            </a:r>
          </a:p>
          <a:p>
            <a:pPr marL="514350" indent="-514350" algn="l">
              <a:buFont typeface="+mj-lt"/>
              <a:buAutoNum type="alphaLcParenR"/>
            </a:pPr>
            <a:r>
              <a:rPr lang="pl-PL" sz="22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pl-PL" sz="2200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formie elektronicznej </a:t>
            </a: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 pośrednictwem GWA EFS </a:t>
            </a:r>
            <a:b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ramach SOWA RPOWP, dostępnego na stronie rpo.wrotapodlasia.pl (w wersji dostępnej w dniu rozpoczęcia naboru)</a:t>
            </a:r>
          </a:p>
          <a:p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oraz</a:t>
            </a:r>
          </a:p>
          <a:p>
            <a:pPr marL="457200" indent="-457200" algn="l">
              <a:buAutoNum type="alphaLcParenR" startAt="2"/>
            </a:pPr>
            <a:r>
              <a:rPr lang="pl-PL" sz="2200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formie papierowej</a:t>
            </a: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wydrukowanej z systemu GWA EFS 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ramach SOWA RPOWP, opatrzonej podpisem osoby/osób uprawnionych do złożenia wniosku wraz  z </a:t>
            </a:r>
            <a:r>
              <a:rPr lang="pl-PL" sz="2200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Potwierdzeniem przesłania do IZ RPOWP elektronicznej wersji </a:t>
            </a:r>
            <a:r>
              <a:rPr lang="pl-PL" sz="22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pl-PL" sz="2200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niosku </a:t>
            </a:r>
            <a:br>
              <a:rPr lang="pl-PL" sz="2200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pl-PL" sz="22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pl-PL" sz="2200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ofinansowanie </a:t>
            </a:r>
          </a:p>
          <a:p>
            <a:pPr algn="l"/>
            <a:endParaRPr lang="pl-PL" sz="2200" i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6144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43608" y="404664"/>
            <a:ext cx="7412360" cy="648072"/>
          </a:xfrm>
        </p:spPr>
        <p:txBody>
          <a:bodyPr/>
          <a:lstStyle/>
          <a:p>
            <a:r>
              <a:rPr lang="pl-PL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Procedura składania </a:t>
            </a:r>
            <a:r>
              <a:rPr lang="pl-PL" sz="28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wniosków o </a:t>
            </a:r>
            <a:r>
              <a:rPr lang="pl-PL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dofinansowanie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39552" y="1484784"/>
            <a:ext cx="8352928" cy="5112568"/>
          </a:xfrm>
        </p:spPr>
        <p:txBody>
          <a:bodyPr>
            <a:noAutofit/>
          </a:bodyPr>
          <a:lstStyle/>
          <a:p>
            <a:pPr algn="l">
              <a:spcAft>
                <a:spcPts val="1200"/>
              </a:spcAft>
            </a:pP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Wnioski w formie papierowej można dostarczyć:</a:t>
            </a:r>
          </a:p>
          <a:p>
            <a:pPr marL="514350" indent="-514350" algn="l">
              <a:spcBef>
                <a:spcPts val="0"/>
              </a:spcBef>
              <a:buFont typeface="+mj-lt"/>
              <a:buAutoNum type="alphaLcParenR"/>
            </a:pPr>
            <a:r>
              <a:rPr lang="pl-PL" sz="2200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osobiście</a:t>
            </a: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do Wojewódzkiego Urzędu Pracy w Białymstoku, </a:t>
            </a:r>
            <a:b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ul. Pogodna 22, </a:t>
            </a:r>
            <a:b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Punkt Przyjęć Wniosków, pokój nr 02</a:t>
            </a: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poniedziałek: 8.00 – 16.00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wtorek – piątek: 7.30 – 15.30</a:t>
            </a:r>
          </a:p>
          <a:p>
            <a:pPr algn="l">
              <a:spcAft>
                <a:spcPts val="600"/>
              </a:spcAft>
            </a:pP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b) </a:t>
            </a:r>
            <a:r>
              <a:rPr lang="pl-PL" sz="2200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przesyłką kurierską</a:t>
            </a:r>
            <a:endParaRPr lang="pl-PL" sz="2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c) </a:t>
            </a:r>
            <a:r>
              <a:rPr lang="pl-PL" sz="2200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pocztą</a:t>
            </a:r>
          </a:p>
          <a:p>
            <a:pPr>
              <a:spcAft>
                <a:spcPts val="1200"/>
              </a:spcAft>
            </a:pPr>
            <a:endParaRPr lang="pl-PL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31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0"/>
            <a:ext cx="8003232" cy="1196752"/>
          </a:xfrm>
        </p:spPr>
        <p:txBody>
          <a:bodyPr/>
          <a:lstStyle/>
          <a:p>
            <a:r>
              <a:rPr lang="pl-PL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Procedura składania wniosków o dofinansowanie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988840"/>
            <a:ext cx="8820472" cy="4209331"/>
          </a:xfrm>
        </p:spPr>
        <p:txBody>
          <a:bodyPr/>
          <a:lstStyle/>
          <a:p>
            <a:pPr marL="0" indent="0">
              <a:buNone/>
            </a:pPr>
            <a:r>
              <a:rPr lang="pl-PL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Wnioski w formie elektronicznej 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mogą wpłynąć </a:t>
            </a:r>
            <a:r>
              <a:rPr lang="pl-PL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15 stycznia </a:t>
            </a:r>
            <a:r>
              <a:rPr lang="pl-PL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2019 </a:t>
            </a:r>
            <a:r>
              <a:rPr lang="pl-PL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Wnioski w formie papierowej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mogą wpłynąć dodatkowo w ciągu 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dni roboczych, licząc od pierwszego dnia roboczego następującego 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dniu zakończenia naboru: </a:t>
            </a:r>
            <a:r>
              <a:rPr lang="pl-PL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18 stycznia </a:t>
            </a:r>
            <a:r>
              <a:rPr lang="pl-PL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2019 </a:t>
            </a:r>
            <a:r>
              <a:rPr lang="pl-PL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roku.</a:t>
            </a:r>
          </a:p>
          <a:p>
            <a:endParaRPr lang="pl-PL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812763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27584" y="548680"/>
            <a:ext cx="7628384" cy="936104"/>
          </a:xfrm>
        </p:spPr>
        <p:txBody>
          <a:bodyPr/>
          <a:lstStyle/>
          <a:p>
            <a:r>
              <a:rPr lang="pl-PL" sz="3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Weryfikacja warunków formalnych</a:t>
            </a:r>
            <a:endParaRPr lang="pl-PL" sz="3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23528" y="2204864"/>
            <a:ext cx="8352928" cy="4392488"/>
          </a:xfrm>
        </p:spPr>
        <p:txBody>
          <a:bodyPr>
            <a:normAutofit/>
          </a:bodyPr>
          <a:lstStyle/>
          <a:p>
            <a:pPr algn="l">
              <a:spcAft>
                <a:spcPts val="1200"/>
              </a:spcAft>
            </a:pP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Weryfikacja spełnienia warunków formalnych lub oczywistych omyłek dokonywana jest w oparciu o </a:t>
            </a:r>
            <a:r>
              <a:rPr lang="pl-PL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„Kartę weryfikacji poprawności wniosku w ramach RPOWP 2014-2020”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(załącznik nr 1).</a:t>
            </a: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341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pl-PL" sz="3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Weryfikacja warunków formalnych</a:t>
            </a:r>
            <a:endParaRPr lang="pl-PL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sz="2200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Warunki formalne:</a:t>
            </a:r>
          </a:p>
          <a:p>
            <a:pPr>
              <a:spcAft>
                <a:spcPts val="600"/>
              </a:spcAft>
            </a:pPr>
            <a:r>
              <a:rPr lang="pl-PL" sz="2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Czy </a:t>
            </a: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wniosek złożono w terminie wskazanym w regulaminie konkursu </a:t>
            </a:r>
            <a:r>
              <a:rPr lang="pl-PL" sz="2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2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rozumieniu art. 41 ust. 2 ustawy z dnia 11 lipca 2014 r. </a:t>
            </a: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zasadach realizacji programów w zakresie polityki spójności finansowanych </a:t>
            </a: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perspektywie finansowej 2014-2020</a:t>
            </a: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pl-PL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Czy wniosek 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części VIII </a:t>
            </a:r>
            <a:r>
              <a:rPr lang="pl-PL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został opatrzony wymaganą w regulaminie konkursu pieczęcią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(imienną osoby uprawnionej i/lub jednostki) </a:t>
            </a:r>
            <a:r>
              <a:rPr lang="pl-PL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oraz podpisem osoby/osób upoważnionej/</a:t>
            </a:r>
            <a:r>
              <a:rPr lang="pl-PL" sz="20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ych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wskazanej/</a:t>
            </a:r>
            <a:r>
              <a:rPr lang="pl-PL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ych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 części II wniosku (dotyczy również partnerów i realizatorów projektu</a:t>
            </a:r>
            <a:r>
              <a:rPr lang="pl-PL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)?</a:t>
            </a:r>
          </a:p>
          <a:p>
            <a:pPr lvl="0">
              <a:lnSpc>
                <a:spcPct val="110000"/>
              </a:lnSpc>
              <a:spcAft>
                <a:spcPts val="600"/>
              </a:spcAft>
            </a:pP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Czy wniosek złożono w </a:t>
            </a: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egzemplarzu papierowym zawierającym wszystkie strony (oryginał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)?</a:t>
            </a:r>
          </a:p>
          <a:p>
            <a:pPr lvl="0"/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Czy </a:t>
            </a:r>
            <a:r>
              <a:rPr lang="x-none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wersja papierowa wniosku jest tożsama z wersją elektroniczną </a:t>
            </a:r>
            <a:r>
              <a:rPr lang="x-none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(identyczna suma kontrolna)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endParaRPr lang="pl-PL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85419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0"/>
            <a:ext cx="8147248" cy="1196752"/>
          </a:xfrm>
        </p:spPr>
        <p:txBody>
          <a:bodyPr/>
          <a:lstStyle/>
          <a:p>
            <a:r>
              <a:rPr lang="pl-PL" sz="3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Weryfikacja warunków formalnych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060848"/>
            <a:ext cx="8435280" cy="4065315"/>
          </a:xfrm>
        </p:spPr>
        <p:txBody>
          <a:bodyPr/>
          <a:lstStyle/>
          <a:p>
            <a:pPr lvl="0"/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Czy w</a:t>
            </a:r>
            <a:r>
              <a:rPr lang="x-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niosek wypełniono w </a:t>
            </a:r>
            <a:r>
              <a:rPr lang="x-none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języku polskim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lvl="0"/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Czy w</a:t>
            </a:r>
            <a:r>
              <a:rPr lang="x-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niosek złożono we </a:t>
            </a:r>
            <a:r>
              <a:rPr lang="x-none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właściwej wersji generatora wniosków aplikacyjnych</a:t>
            </a:r>
            <a:r>
              <a:rPr lang="x-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wskazanej </a:t>
            </a:r>
            <a:r>
              <a:rPr lang="x-none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</a:t>
            </a:r>
            <a:r>
              <a:rPr lang="x-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regulaminie konkursu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lvl="0"/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Czy we wniosku </a:t>
            </a: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stwierdzono inne braki w zakresie warunków formalnych lub oczywiste omyłki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1217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628384" cy="1008112"/>
          </a:xfrm>
        </p:spPr>
        <p:txBody>
          <a:bodyPr/>
          <a:lstStyle/>
          <a:p>
            <a:r>
              <a:rPr lang="pl-PL" sz="3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Ocena projektów</a:t>
            </a:r>
            <a:endParaRPr lang="pl-PL" sz="3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124744"/>
            <a:ext cx="8964488" cy="4032448"/>
          </a:xfrm>
        </p:spPr>
        <p:txBody>
          <a:bodyPr>
            <a:noAutofit/>
          </a:bodyPr>
          <a:lstStyle/>
          <a:p>
            <a:endParaRPr lang="pl-PL" sz="2600" dirty="0">
              <a:solidFill>
                <a:schemeClr val="tx1"/>
              </a:solidFill>
            </a:endParaRPr>
          </a:p>
          <a:p>
            <a:pPr algn="l"/>
            <a:r>
              <a:rPr lang="pl-PL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Ocena projektów składa się z: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pl-PL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etapu oceny formalno-merytorycznej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pl-PL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etapu negocjacji</a:t>
            </a:r>
          </a:p>
          <a:p>
            <a:pPr algn="l"/>
            <a:endParaRPr lang="pl-PL" sz="28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06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27584" y="548680"/>
            <a:ext cx="7628384" cy="720081"/>
          </a:xfrm>
        </p:spPr>
        <p:txBody>
          <a:bodyPr/>
          <a:lstStyle/>
          <a:p>
            <a:r>
              <a:rPr lang="pl-PL" sz="3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Ocena formalno-merytoryczna</a:t>
            </a:r>
            <a:endParaRPr lang="pl-PL" sz="3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21296" y="1628800"/>
            <a:ext cx="8640960" cy="4320480"/>
          </a:xfrm>
        </p:spPr>
        <p:txBody>
          <a:bodyPr>
            <a:noAutofit/>
          </a:bodyPr>
          <a:lstStyle/>
          <a:p>
            <a:pPr algn="l">
              <a:spcAft>
                <a:spcPts val="1800"/>
              </a:spcAft>
            </a:pP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Ocena formalno-merytoryczna dokonywana jest na podstawie:</a:t>
            </a:r>
          </a:p>
          <a:p>
            <a:pPr marL="342900" indent="-342900" algn="l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ogólnych kryteriów wyboru projektów:</a:t>
            </a:r>
          </a:p>
          <a:p>
            <a:pPr marL="342900" indent="-342900" algn="l">
              <a:spcBef>
                <a:spcPts val="0"/>
              </a:spcBef>
              <a:buFontTx/>
              <a:buChar char="-"/>
            </a:pP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kryteria formalne</a:t>
            </a:r>
          </a:p>
          <a:p>
            <a:pPr marL="342900" indent="-342900" algn="l">
              <a:spcBef>
                <a:spcPts val="0"/>
              </a:spcBef>
              <a:buFontTx/>
              <a:buChar char="-"/>
            </a:pP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kryteria dopuszczające ogólne</a:t>
            </a:r>
          </a:p>
          <a:p>
            <a:pPr marL="342900" indent="-342900" algn="l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kryteria merytoryczne</a:t>
            </a:r>
          </a:p>
          <a:p>
            <a:pPr marL="342900" indent="-342900" algn="l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szczegółowych kryteriów wyboru:</a:t>
            </a:r>
          </a:p>
          <a:p>
            <a:pPr marL="342900" indent="-342900" algn="l">
              <a:spcBef>
                <a:spcPts val="0"/>
              </a:spcBef>
              <a:buFontTx/>
              <a:buChar char="-"/>
            </a:pP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kryteria dopuszczające szczególne</a:t>
            </a:r>
          </a:p>
          <a:p>
            <a:pPr marL="342900" indent="-342900" algn="l">
              <a:spcBef>
                <a:spcPts val="0"/>
              </a:spcBef>
              <a:spcAft>
                <a:spcPts val="1200"/>
              </a:spcAft>
              <a:buFontTx/>
              <a:buChar char="-"/>
            </a:pP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kryteria premiujące</a:t>
            </a:r>
          </a:p>
          <a:p>
            <a:pPr marL="342900" indent="-342900">
              <a:spcAft>
                <a:spcPts val="1800"/>
              </a:spcAft>
              <a:buFontTx/>
              <a:buChar char="-"/>
            </a:pPr>
            <a:endParaRPr lang="pl-PL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1800"/>
              </a:spcAft>
            </a:pPr>
            <a:endParaRPr lang="pl-PL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18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0"/>
            <a:ext cx="8003232" cy="908720"/>
          </a:xfrm>
        </p:spPr>
        <p:txBody>
          <a:bodyPr/>
          <a:lstStyle/>
          <a:p>
            <a:r>
              <a:rPr lang="pl-PL" sz="4400" dirty="0" smtClean="0">
                <a:latin typeface="Calibri" panose="020F0502020204030204" pitchFamily="34" charset="0"/>
                <a:cs typeface="Calibri" panose="020F0502020204030204" pitchFamily="34" charset="0"/>
              </a:rPr>
              <a:t>Kryteria formalne</a:t>
            </a:r>
            <a:endParaRPr lang="pl-PL" sz="4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268760"/>
            <a:ext cx="8964488" cy="4857403"/>
          </a:xfrm>
        </p:spPr>
        <p:txBody>
          <a:bodyPr>
            <a:normAutofit fontScale="92500"/>
          </a:bodyPr>
          <a:lstStyle/>
          <a:p>
            <a:pPr marL="457200" indent="-457200">
              <a:spcAft>
                <a:spcPts val="600"/>
              </a:spcAft>
              <a:buAutoNum type="arabicPeriod"/>
            </a:pP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Okres realizacji projektu jest zgodny z regulaminem konkursu.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(BRAK MOŻLIWOŚCI POPRAWY)</a:t>
            </a: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Projekty o wartości nieprzekraczającej wyrażonej w PLN 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równowartości </a:t>
            </a:r>
            <a:b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kwoty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100 000 EUR wkładu 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publicznego są rozliczane uproszczonymi </a:t>
            </a:r>
            <a:b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metodami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o których mowa w </a:t>
            </a:r>
            <a:r>
              <a:rPr lang="pl-PL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Wytycznych </a:t>
            </a:r>
            <a:r>
              <a:rPr lang="pl-PL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zakresie </a:t>
            </a:r>
            <a:r>
              <a:rPr lang="pl-PL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kwalifikowalności </a:t>
            </a:r>
            <a:br>
              <a:rPr lang="pl-PL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wydatków </a:t>
            </a:r>
            <a:r>
              <a:rPr lang="pl-PL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ramach </a:t>
            </a:r>
            <a:r>
              <a:rPr lang="pl-PL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Europejskiego </a:t>
            </a:r>
            <a:r>
              <a:rPr lang="pl-PL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Funduszu Rozwoju </a:t>
            </a:r>
            <a:r>
              <a:rPr lang="pl-PL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Regionalnego</a:t>
            </a:r>
            <a:r>
              <a:rPr lang="pl-PL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l-PL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Europejskiego Funduszu </a:t>
            </a:r>
            <a:r>
              <a:rPr lang="pl-PL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Społecznego oraz Funduszu </a:t>
            </a:r>
            <a:r>
              <a:rPr lang="pl-PL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Spójności </a:t>
            </a:r>
            <a:r>
              <a:rPr lang="pl-PL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 lata </a:t>
            </a:r>
            <a:r>
              <a:rPr lang="pl-PL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2014-2020</a:t>
            </a:r>
            <a:r>
              <a:rPr lang="pl-PL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projekty o wartości przekraczającej 100 000 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EUR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wkładu 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publicznego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na podstawie rzeczywiście 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poniesionych wydatków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pl-PL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(BRAK MOŻLIWOŚCI POPRAWY)</a:t>
            </a:r>
            <a:b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92730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7859216" cy="864096"/>
          </a:xfrm>
        </p:spPr>
        <p:txBody>
          <a:bodyPr/>
          <a:lstStyle/>
          <a:p>
            <a:r>
              <a:rPr lang="pl-PL" sz="4400" dirty="0">
                <a:latin typeface="Calibri" panose="020F0502020204030204" pitchFamily="34" charset="0"/>
                <a:cs typeface="Calibri" panose="020F0502020204030204" pitchFamily="34" charset="0"/>
              </a:rPr>
              <a:t>Kryteria formalne</a:t>
            </a:r>
            <a:endParaRPr lang="pl-PL" sz="4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412776"/>
            <a:ext cx="8219256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3) Wnioskodawca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oraz partnerzy (o ile dotyczy) nie podlegają wykluczeniu z możliwości otrzymania dofinansowania, w tym wykluczeniu, o którym mowa w: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art. 207 ust. 4 ustawy z dnia 27 sierpnia 2009 r. o finansach 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publicznych</a:t>
            </a: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art. 12 ust. 1 pkt 1 ustawy z dnia 15 czerwca 2012 r. o skutkach powierzania wykonywania pracy cudzoziemcom przebywającym wbrew przepisom na terytorium Rzeczypospolitej Polskiej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art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9 ust. 1 pkt 2a ustawy z dnia 28 października 2002 r. 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odpowiedzialności podmiotów zbiorowych za czyny zabronione pod groźbą kary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(BRAK MOŻLIWOŚCI POPRAWY)</a:t>
            </a: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674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0"/>
            <a:ext cx="8075240" cy="1052736"/>
          </a:xfrm>
        </p:spPr>
        <p:txBody>
          <a:bodyPr/>
          <a:lstStyle/>
          <a:p>
            <a:r>
              <a:rPr lang="pl-PL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Typ projektu nr 1</a:t>
            </a:r>
            <a:endParaRPr lang="pl-PL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1268760"/>
            <a:ext cx="8784976" cy="547260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zakresie Typu nr 1 projekt powinien zawierać </a:t>
            </a:r>
            <a:r>
              <a:rPr lang="pl-PL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analizę potrzeb i deficytów </a:t>
            </a:r>
            <a:br>
              <a:rPr lang="pl-PL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zakresie edukacji przedszkolnej,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m.in.: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liczbę dostępnych miejsc w przedszkolach w roku szkolnym, w którym projekt jest składany,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szacowaną brakującą liczbę miejsc w przedszkolach w momencie rozpoczęcia projektu,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0"/>
              </a:spcAft>
              <a:buFontTx/>
              <a:buChar char="-"/>
            </a:pP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trend w zakresie popytu na miejsca przedszkolne na terenie danej gminy </a:t>
            </a:r>
            <a:b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perspektywie 3-letniej.</a:t>
            </a: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0"/>
              </a:spcAft>
              <a:buFont typeface="Wingdings" panose="05000000000000000000" pitchFamily="2" charset="2"/>
              <a:buChar char="§"/>
            </a:pP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Interwencja </a:t>
            </a:r>
            <a:r>
              <a:rPr lang="pl-PL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nie jest możliwa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gdy </a:t>
            </a:r>
            <a:r>
              <a:rPr lang="pl-PL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zapotrzebowanie na usługi edukacji przedszkolnej 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obszarze objętym działaniami projektowymi </a:t>
            </a:r>
            <a:r>
              <a:rPr lang="pl-PL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może być zaspokojone przy dotychczasowej liczbie miejsc.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Finansowanie bieżącej działalności nowo utworzonych miejsc 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wychowania przedszkolnego w ramach projektów jest możliwe przez </a:t>
            </a:r>
            <a:r>
              <a:rPr lang="pl-PL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okres nie dłuższy niż 12 miesięcy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l-PL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Tx/>
              <a:buChar char="-"/>
            </a:pP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77002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0"/>
            <a:ext cx="8147248" cy="1268760"/>
          </a:xfrm>
        </p:spPr>
        <p:txBody>
          <a:bodyPr/>
          <a:lstStyle/>
          <a:p>
            <a:r>
              <a:rPr lang="pl-PL" sz="4800" dirty="0">
                <a:latin typeface="Calibri" panose="020F0502020204030204" pitchFamily="34" charset="0"/>
                <a:cs typeface="Calibri" panose="020F0502020204030204" pitchFamily="34" charset="0"/>
              </a:rPr>
              <a:t>Kryteria formalne</a:t>
            </a:r>
            <a:endParaRPr lang="pl-PL" sz="4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Wnioskodawca zgodnie z Regionalnym Programem Operacyjnym Województwa Podlaskiego na lata 2014-2020 oraz ze Szczegółowym Opisem Osi Priorytetowych RPOWP (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wersja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obowiązująca na dzień 26 września 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2018 r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.) jest podmiotem uprawnionym do ubiegania się o dofinansowanie w ramach właściwego Działania/ Poddziałania RPOWP. </a:t>
            </a:r>
            <a:endParaRPr lang="pl-PL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(BRAK MOŻLIWOŚCI POPRAWY)</a:t>
            </a: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1382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0"/>
            <a:ext cx="8003232" cy="1052736"/>
          </a:xfrm>
        </p:spPr>
        <p:txBody>
          <a:bodyPr/>
          <a:lstStyle/>
          <a:p>
            <a:r>
              <a:rPr lang="pl-PL" sz="4800" dirty="0">
                <a:latin typeface="Calibri" panose="020F0502020204030204" pitchFamily="34" charset="0"/>
                <a:cs typeface="Calibri" panose="020F0502020204030204" pitchFamily="34" charset="0"/>
              </a:rPr>
              <a:t>Kryteria formalne</a:t>
            </a:r>
            <a:endParaRPr lang="pl-PL" sz="4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628800"/>
            <a:ext cx="8496944" cy="489654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pl-PL" sz="2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W </a:t>
            </a:r>
            <a:r>
              <a:rPr lang="pl-PL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przypadku projektu partnerskiego: </a:t>
            </a:r>
          </a:p>
          <a:p>
            <a:pPr marL="0" indent="0">
              <a:buNone/>
            </a:pPr>
            <a:r>
              <a:rPr lang="pl-PL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wybór partnerów dokonany został przed złożeniem wniosku </a:t>
            </a:r>
            <a:r>
              <a:rPr lang="pl-PL" sz="2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2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pl-PL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dofinansowanie,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pl-PL" sz="2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w </a:t>
            </a:r>
            <a:r>
              <a:rPr lang="pl-PL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projekcie, w którym podmiotem inicjującym partnerstwo jest podmiot, o którym mowa w art. 3 ust. 1 ustawy z dnia </a:t>
            </a:r>
            <a:r>
              <a:rPr lang="pl-PL" sz="2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2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29 </a:t>
            </a:r>
            <a:r>
              <a:rPr lang="pl-PL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stycznia 2004 r. – Prawo zamówień publicznych, spełnione zostały wymogi dotyczące wyboru partnerów spośród podmiotów innych </a:t>
            </a:r>
            <a:r>
              <a:rPr lang="pl-PL" sz="2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niż </a:t>
            </a:r>
            <a:r>
              <a:rPr lang="pl-PL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wymienione w art. 3 ust. 1 pkt 1-3a tej ustawy, o których mowa </a:t>
            </a:r>
            <a:r>
              <a:rPr lang="pl-PL" sz="2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</a:t>
            </a:r>
            <a:r>
              <a:rPr lang="pl-PL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art. 33 ust. 2, 3, 4 ustawy o zasadach realizacji programów </a:t>
            </a:r>
            <a:r>
              <a:rPr lang="pl-PL" sz="2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2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</a:t>
            </a:r>
            <a:r>
              <a:rPr lang="pl-PL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zakresie polityki spójności finansowanych </a:t>
            </a:r>
            <a:r>
              <a:rPr lang="pl-PL" sz="2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</a:t>
            </a:r>
            <a:r>
              <a:rPr lang="pl-PL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perspektywie </a:t>
            </a:r>
            <a:r>
              <a:rPr lang="pl-PL" sz="2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2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2014-2020.</a:t>
            </a:r>
          </a:p>
          <a:p>
            <a:pPr marL="0" indent="0">
              <a:buNone/>
            </a:pPr>
            <a:r>
              <a:rPr lang="pl-PL" sz="2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(BRAK MOŻLIWOŚCI POPRAWY)</a:t>
            </a:r>
            <a:endParaRPr lang="pl-PL" sz="2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69209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0"/>
            <a:ext cx="7931224" cy="1124744"/>
          </a:xfrm>
        </p:spPr>
        <p:txBody>
          <a:bodyPr/>
          <a:lstStyle/>
          <a:p>
            <a:r>
              <a:rPr lang="pl-PL" sz="4400" dirty="0">
                <a:latin typeface="Calibri" panose="020F0502020204030204" pitchFamily="34" charset="0"/>
                <a:cs typeface="Calibri" panose="020F0502020204030204" pitchFamily="34" charset="0"/>
              </a:rPr>
              <a:t>Kryteria formalne</a:t>
            </a:r>
            <a:endParaRPr lang="pl-PL" sz="4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484784"/>
            <a:ext cx="8712968" cy="46413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6. Wnioskodawca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oraz partnerzy posiadają odpowiedni (adekwatny) 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potencjał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finansowy do realizacji projektu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endParaRPr lang="pl-PL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Wydatki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projekcie w roku kalendarzowym, w którym są najwyższe nie przekraczają łącznego rocznego obrotu Wnioskodawcy 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Partnera/ów (jeśli dotyczy) za ostatni zatwierdzony rok obrotowy zgodnie z ustawą z dnia 29 września 1994 r. 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rachunkowości (jeśli dotyczy) lub za ostatni zamknięty i zatwierdzony rok kalendarzowy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Kryterium nie dotyczy projektów, w których Wnioskodawcą (liderem) jest jednostka sektora finansów publicznych. </a:t>
            </a:r>
            <a:endParaRPr lang="pl-PL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(BRAK MOŻLIWOŚCI POPRAWY)</a:t>
            </a: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trzałka w dół 3"/>
          <p:cNvSpPr/>
          <p:nvPr/>
        </p:nvSpPr>
        <p:spPr>
          <a:xfrm>
            <a:off x="4211960" y="2420888"/>
            <a:ext cx="57606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699651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0"/>
            <a:ext cx="7931224" cy="1124744"/>
          </a:xfrm>
        </p:spPr>
        <p:txBody>
          <a:bodyPr/>
          <a:lstStyle/>
          <a:p>
            <a:r>
              <a:rPr lang="pl-PL" sz="3600" dirty="0">
                <a:latin typeface="Calibri" panose="020F0502020204030204" pitchFamily="34" charset="0"/>
                <a:cs typeface="Calibri" panose="020F0502020204030204" pitchFamily="34" charset="0"/>
              </a:rPr>
              <a:t>Kryteria </a:t>
            </a:r>
            <a:r>
              <a:rPr lang="pl-PL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dopuszczające ogólne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Zgodność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 prawodawstwem unijnym oraz z właściwymi zasadami unijnymi, w tym: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zasadą równości szans kobiet i mężczyzn w oparciu o standard minimum, o którym mowa w </a:t>
            </a:r>
            <a:r>
              <a:rPr lang="pl-PL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Wytycznych w zakresie realizacji zasady równości szans i niedyskryminacji, w tym dostępności dla osób z niepełnosprawnościami oraz zasady równości szans kobiet </a:t>
            </a:r>
            <a:r>
              <a:rPr lang="pl-PL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pl-PL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mężczyzn w ramach funduszy unijnych na lata 2014-2020,</a:t>
            </a: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zasadą równości szans i niedyskryminacji, w tym dostępności dla osób z niepełnosprawnościami,</a:t>
            </a:r>
          </a:p>
          <a:p>
            <a:pPr>
              <a:spcAft>
                <a:spcPts val="600"/>
              </a:spcAft>
              <a:buFontTx/>
              <a:buChar char="-"/>
            </a:pP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zasadą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zrównoważonego rozwoju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(MOŻLIWOŚĆ JEDNOKROTNEGO UZUPEŁNIENIA WNIOSKU)</a:t>
            </a: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41495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7584" y="0"/>
            <a:ext cx="7859216" cy="836712"/>
          </a:xfrm>
        </p:spPr>
        <p:txBody>
          <a:bodyPr/>
          <a:lstStyle/>
          <a:p>
            <a:r>
              <a:rPr lang="pl-PL" sz="3200" dirty="0">
                <a:latin typeface="Calibri" panose="020F0502020204030204" pitchFamily="34" charset="0"/>
                <a:cs typeface="Calibri" panose="020F0502020204030204" pitchFamily="34" charset="0"/>
              </a:rPr>
              <a:t>Kryteria dopuszczające ogólne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836712"/>
            <a:ext cx="8435280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Zgodność 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 prawodawstwem krajowym w zakresie odnoszącym się do sposobu realizacji i zakresu projektu</a:t>
            </a: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(BRAK MOŻLIWOŚCI POPRAWY)</a:t>
            </a:r>
            <a:endParaRPr lang="pl-PL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Zgodność 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projektu z Regionalnym Programem Operacyjnym Województwa Podlaskiego na lata 2014-2020 oraz </a:t>
            </a: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ze 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Szczegółowym Opisem Osi Priorytetowych Regionalnego Programu Operacyjnego Województwa Podlaskiego (wersja obowiązująca  na dzień 26 września 2018r.), w tym w zakresie:</a:t>
            </a:r>
          </a:p>
          <a:p>
            <a:pPr marL="0" indent="0">
              <a:buNone/>
            </a:pP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zgodności typu projektu z wykazem zawartym w „Typach projektów” </a:t>
            </a: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</a:t>
            </a:r>
            <a:r>
              <a:rPr lang="pl-PL" sz="2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SzOOP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 marL="0" indent="0">
              <a:buNone/>
            </a:pP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zgodności wyboru grupy docelowej z wykazem zawartym </a:t>
            </a: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„Grupa docelowa/ostateczni odbiorcy wsparcia” w </a:t>
            </a:r>
            <a:r>
              <a:rPr lang="pl-PL" sz="2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SzOOP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>
              <a:spcAft>
                <a:spcPts val="600"/>
              </a:spcAft>
              <a:buFontTx/>
              <a:buChar char="-"/>
            </a:pP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zgodności 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 limitami określonymi w </a:t>
            </a:r>
            <a:r>
              <a:rPr lang="pl-PL" sz="2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SzOOP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(z wyłączeniem </a:t>
            </a: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limitów określonych 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dla cross-</a:t>
            </a:r>
            <a:r>
              <a:rPr lang="pl-PL" sz="2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financingu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 środków trwałych</a:t>
            </a: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pPr marL="0" indent="0">
              <a:buNone/>
            </a:pP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(BRAK MOŻLIWOŚCI POPRAWY)</a:t>
            </a:r>
          </a:p>
          <a:p>
            <a:pPr marL="0" indent="0">
              <a:buNone/>
            </a:pPr>
            <a:endParaRPr lang="pl-PL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pl-PL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09811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0"/>
            <a:ext cx="8003232" cy="908720"/>
          </a:xfrm>
        </p:spPr>
        <p:txBody>
          <a:bodyPr/>
          <a:lstStyle/>
          <a:p>
            <a:r>
              <a:rPr lang="pl-PL" sz="3200" dirty="0">
                <a:latin typeface="Calibri" panose="020F0502020204030204" pitchFamily="34" charset="0"/>
                <a:cs typeface="Calibri" panose="020F0502020204030204" pitchFamily="34" charset="0"/>
              </a:rPr>
              <a:t>Kryteria dopuszczające ogólne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 Wnioskodawca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okresie realizacji 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projektu prowadzi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biuro 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projektu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 terenie województwa 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podlaskiego.</a:t>
            </a: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(MOŻLIWOŚĆ JEDNOKROTNEGO UZUPEŁNIENIA / POPRAWY)</a:t>
            </a: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5.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Projekt jest skierowany do grup docelowych z obszaru województwa podlaskiego. </a:t>
            </a:r>
            <a:endParaRPr lang="pl-PL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(MOŻLIWOŚĆ JEDNOKROTNEGO UZUPEŁNIENIA / POPRAWY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6. Do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wniosku nie zostały wprowadzone inne zmiany niż wymagane do spełnienia kryteriów dopuszczających ogólnych i/lub szczególnych wskazanych przez oceniających do 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poprawy.</a:t>
            </a:r>
          </a:p>
          <a:p>
            <a:pPr marL="0" indent="0">
              <a:buNone/>
            </a:pP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(BRAK MOŻLIWOŚCI POPRAWY)</a:t>
            </a: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32773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0"/>
            <a:ext cx="8003232" cy="1124744"/>
          </a:xfrm>
        </p:spPr>
        <p:txBody>
          <a:bodyPr/>
          <a:lstStyle/>
          <a:p>
            <a:r>
              <a:rPr lang="pl-PL" sz="3200" dirty="0">
                <a:latin typeface="Calibri" panose="020F0502020204030204" pitchFamily="34" charset="0"/>
                <a:cs typeface="Calibri" panose="020F0502020204030204" pitchFamily="34" charset="0"/>
              </a:rPr>
              <a:t>Kryteria </a:t>
            </a:r>
            <a:r>
              <a:rPr lang="pl-PL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dopuszczające szczególne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Aft>
                <a:spcPts val="600"/>
              </a:spcAft>
              <a:buAutoNum type="arabicPeriod"/>
            </a:pP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przypadku,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gdy wsparcie kierowane jest do istniejących ośrodków wychowania przedszkolnego w treści wniosku </a:t>
            </a:r>
            <a:b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dofinansowanie wskazano je z 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nazwy.</a:t>
            </a:r>
          </a:p>
          <a:p>
            <a:pPr marL="0" indent="0">
              <a:buNone/>
            </a:pP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(MOŻLIWOŚĆ JEDNOKROTNEJ POPRAWY / UZUPEŁNIENIA)</a:t>
            </a: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Maksymalny okres realizacji projektu wynosi 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24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miesiące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(BRAK MOŻLIWOŚCI POPRAWY)</a:t>
            </a: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1270833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0"/>
            <a:ext cx="8075240" cy="1124744"/>
          </a:xfrm>
        </p:spPr>
        <p:txBody>
          <a:bodyPr/>
          <a:lstStyle/>
          <a:p>
            <a:r>
              <a:rPr lang="pl-PL" sz="3200" dirty="0">
                <a:latin typeface="Calibri" panose="020F0502020204030204" pitchFamily="34" charset="0"/>
                <a:cs typeface="Calibri" panose="020F0502020204030204" pitchFamily="34" charset="0"/>
              </a:rPr>
              <a:t>Kryteria dopuszczające szczególne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628800"/>
            <a:ext cx="8712968" cy="4497363"/>
          </a:xfrm>
        </p:spPr>
        <p:txBody>
          <a:bodyPr>
            <a:normAutofit lnSpcReduction="1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Projekt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obejmuje wyłącznie ośrodki wychowania przedszkolnego, które nie zostały objęte dofinasowaniem 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ramach konkursów 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projekty zintegrowane dotyczące działań 3.1.3 i 8.2.2, dedykowanych obszarowi BOF lub zostały złożone w równolegle trwających konkursach w ramach  działań 3.1.3 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8.2.2, dedykowanych obszarowi BOF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(BRAK MOŻLIWOŚCI POPRAWY)</a:t>
            </a: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 W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przypadku realizacji typu projektu nr 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1,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nowe miejsca wychowania przedszkolnego tworzone są wyłącznie na obszarze gmin wskazanych w załączniku do regulaminu konkursu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(BRAK MOŻLIWOŚCI POPRAWY) </a:t>
            </a: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95264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0"/>
            <a:ext cx="8147248" cy="1124744"/>
          </a:xfrm>
        </p:spPr>
        <p:txBody>
          <a:bodyPr/>
          <a:lstStyle/>
          <a:p>
            <a:r>
              <a:rPr lang="pl-PL" sz="3200" dirty="0">
                <a:latin typeface="Calibri" panose="020F0502020204030204" pitchFamily="34" charset="0"/>
                <a:cs typeface="Calibri" panose="020F0502020204030204" pitchFamily="34" charset="0"/>
              </a:rPr>
              <a:t>Kryteria dopuszczające szczególne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5. W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przypadku projektów dotyczących tworzenia nowych miejsc wychowania przedszkolnego, Wnioskodawca przedstawił diagnozę potrzeb i deficytów dotyczącą obszaru, na którym realizowane będzie wsparcie, z uwzględnieniem analizy pod kątem trendów demograficznych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(BRAK MOŻLIWOŚCI POPRAWY)</a:t>
            </a:r>
            <a:endParaRPr lang="pl-PL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13032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0"/>
            <a:ext cx="8003232" cy="1124744"/>
          </a:xfrm>
        </p:spPr>
        <p:txBody>
          <a:bodyPr/>
          <a:lstStyle/>
          <a:p>
            <a:r>
              <a:rPr lang="pl-PL" sz="3200" dirty="0">
                <a:latin typeface="Calibri" panose="020F0502020204030204" pitchFamily="34" charset="0"/>
                <a:cs typeface="Calibri" panose="020F0502020204030204" pitchFamily="34" charset="0"/>
              </a:rPr>
              <a:t>Kryteria dopuszczające szczególne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340768"/>
            <a:ext cx="8291264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Analiza powinna zawierać co najmniej:</a:t>
            </a:r>
            <a:endParaRPr lang="pl-PL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liczbę dostępnych miejsc dla dzieci w wieku przedszkolnym </a:t>
            </a: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placówkach przedszkolnych na terenie gminy/gmin w roku szkolnym poprzedzającym rok rozpoczęcia realizacji </a:t>
            </a: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projektu;</a:t>
            </a:r>
            <a:endParaRPr lang="pl-PL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liczbę 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urodzeń dzieci na danym obszarze w ostatnich 2 latach oraz trendy w tym </a:t>
            </a: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zakresie;</a:t>
            </a:r>
          </a:p>
          <a:p>
            <a:pPr>
              <a:buFontTx/>
              <a:buChar char="-"/>
            </a:pP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szacowaną brakującą liczbę miejsc w przedszkolach na moment rozpoczęcia realizacji </a:t>
            </a: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projektu;</a:t>
            </a:r>
          </a:p>
          <a:p>
            <a:pPr>
              <a:buFontTx/>
              <a:buChar char="-"/>
            </a:pP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szacowany 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trend w zakresie popytu na miejsca w ośrodkach wychowania przedszkolnego na terenie danej gminy/gmin (wzrostowy, stały, malejący) w perspektywie </a:t>
            </a: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3-letniej;</a:t>
            </a:r>
          </a:p>
          <a:p>
            <a:pPr>
              <a:buFontTx/>
              <a:buChar char="-"/>
            </a:pP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procentowe 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upowszechnienie wychowania przedszkolnego dzieci </a:t>
            </a: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wieku przedszkolnym w  gminie/gminach wg stanu na ostatni zakończony rok </a:t>
            </a: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szkolny.</a:t>
            </a:r>
            <a:endParaRPr lang="pl-PL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Tx/>
              <a:buChar char="-"/>
            </a:pPr>
            <a:endParaRPr lang="pl-PL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Tx/>
              <a:buChar char="-"/>
            </a:pPr>
            <a:endParaRPr lang="pl-PL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9443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0"/>
            <a:ext cx="8003232" cy="1052736"/>
          </a:xfrm>
        </p:spPr>
        <p:txBody>
          <a:bodyPr/>
          <a:lstStyle/>
          <a:p>
            <a:r>
              <a:rPr lang="pl-PL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Typ projektu nr 1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196752"/>
            <a:ext cx="8640960" cy="5400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ramach tworzenia nowych miejsc przedszkolnych można sfinansować następujące kategorie wydatków:</a:t>
            </a:r>
          </a:p>
          <a:p>
            <a:pPr lvl="0" fontAlgn="base">
              <a:lnSpc>
                <a:spcPct val="110000"/>
              </a:lnSpc>
              <a:spcAft>
                <a:spcPts val="600"/>
              </a:spcAft>
            </a:pPr>
            <a:r>
              <a:rPr lang="x-none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dostosowanie</a:t>
            </a: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lub </a:t>
            </a:r>
            <a:r>
              <a:rPr lang="x-none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adaptacja pomieszczeń</a:t>
            </a: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(rozumiana zgodnie 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Wytycznymi w zakresie kwalifikowalności wydatków)</a:t>
            </a:r>
            <a:r>
              <a:rPr lang="x-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x-none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tym m. in. </a:t>
            </a:r>
            <a:r>
              <a:rPr lang="x-none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</a:t>
            </a:r>
            <a:r>
              <a:rPr lang="x-none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wymogów budowlanych, sanitarno</a:t>
            </a: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x-none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higienicznych, zgodnie </a:t>
            </a:r>
            <a:r>
              <a:rPr lang="x-none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 </a:t>
            </a:r>
            <a:r>
              <a:rPr lang="x-none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koncepcją </a:t>
            </a:r>
            <a:r>
              <a:rPr lang="x-none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uniwersalnego</a:t>
            </a:r>
            <a:r>
              <a:rPr lang="pl-PL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projektowania</a:t>
            </a:r>
            <a:endParaRPr lang="pl-PL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fontAlgn="base">
              <a:lnSpc>
                <a:spcPct val="120000"/>
              </a:lnSpc>
              <a:spcAft>
                <a:spcPts val="600"/>
              </a:spcAft>
            </a:pP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dostosowanie </a:t>
            </a:r>
            <a:r>
              <a:rPr lang="x-none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istniejącej bazy </a:t>
            </a: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lokalowej </a:t>
            </a:r>
            <a:r>
              <a:rPr lang="x-none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przedszkol</a:t>
            </a: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do nowo tworzonych miejsc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wychowania przedszkolnego</a:t>
            </a:r>
            <a:r>
              <a:rPr lang="x-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fontAlgn="base">
              <a:lnSpc>
                <a:spcPct val="110000"/>
              </a:lnSpc>
              <a:spcAft>
                <a:spcPts val="600"/>
              </a:spcAft>
            </a:pPr>
            <a:r>
              <a:rPr lang="x-none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zakup i montaż wyposażenia, w tym mebli, wyposażenia </a:t>
            </a:r>
            <a:r>
              <a:rPr lang="pl-PL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x-none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ypoczynkowego</a:t>
            </a:r>
            <a:r>
              <a:rPr lang="x-none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sprzętu TIK, oprogramowania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lvl="0" fontAlgn="base"/>
            <a:r>
              <a:rPr lang="x-none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zakup pomocy dydaktycznych, specjalistycznego sprzętu lub narzędzi dostosowanych do rozpoznawania potrzeb rozwojowych i edukacyjnych oraz możliwości psychofizycznych dzieci</a:t>
            </a: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czynników środowiskowych wpływających na ich funkcjonowanie w OWP</a:t>
            </a:r>
            <a:r>
              <a:rPr lang="x-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x-none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wspomagania rozwoju </a:t>
            </a:r>
            <a:r>
              <a:rPr lang="pl-PL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x-none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x-none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prowadzenia terapii dzieci ze specjalnymi potrzebami edukacyjnymi</a:t>
            </a:r>
            <a:r>
              <a:rPr lang="x-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x-none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ze </a:t>
            </a:r>
            <a:r>
              <a:rPr lang="x-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szczególnym uwzględnieniem tych pomocy dydaktycznych, sprzętu 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x-none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x-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narzędzi, które są zgodne z koncepcją uniwersalnego projektowania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19987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71600" y="548681"/>
            <a:ext cx="7484368" cy="576064"/>
          </a:xfrm>
        </p:spPr>
        <p:txBody>
          <a:bodyPr/>
          <a:lstStyle/>
          <a:p>
            <a:r>
              <a:rPr lang="pl-PL" sz="3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Kryteria merytoryczne</a:t>
            </a:r>
            <a:endParaRPr lang="pl-PL" sz="3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20" y="1412776"/>
            <a:ext cx="8352928" cy="5040560"/>
          </a:xfrm>
        </p:spPr>
        <p:txBody>
          <a:bodyPr>
            <a:noAutofit/>
          </a:bodyPr>
          <a:lstStyle/>
          <a:p>
            <a:pPr lvl="0" algn="l">
              <a:spcAft>
                <a:spcPts val="600"/>
              </a:spcAft>
            </a:pPr>
            <a:r>
              <a:rPr lang="pl-PL" sz="2200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Kryteria merytoryczne:</a:t>
            </a:r>
          </a:p>
          <a:p>
            <a:pPr marL="457200" indent="-457200" algn="l">
              <a:buAutoNum type="arabicPeriod"/>
            </a:pPr>
            <a:r>
              <a:rPr lang="pl-PL" sz="2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Analiza problemowa i zgodność projektu z</a:t>
            </a: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pl-PL" sz="2200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pl-PL" sz="2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właściwymi celami szczegółowymi RPOWP, </a:t>
            </a: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tym: </a:t>
            </a:r>
          </a:p>
          <a:p>
            <a:pPr algn="l"/>
            <a:r>
              <a:rPr lang="pl-PL" sz="2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   wskazanie problemów, na które stanowi odpowiedź cel główny  </a:t>
            </a:r>
            <a:br>
              <a:rPr lang="pl-PL" sz="2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projektu </a:t>
            </a: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oraz analiza (uzasadnienie) zidentyfikowanych  </a:t>
            </a:r>
            <a:b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problemów,</a:t>
            </a:r>
          </a:p>
          <a:p>
            <a:pPr marL="342900" indent="-342900" algn="l">
              <a:buFontTx/>
              <a:buChar char="-"/>
            </a:pPr>
            <a:r>
              <a:rPr lang="pl-PL" sz="2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trafność doboru celu głównego projektu w odniesieniu </a:t>
            </a:r>
            <a:br>
              <a:rPr lang="pl-PL" sz="2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wskazanych problemów </a:t>
            </a: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oraz sposobu w jaki projekt przyczyni się do osiągnięcia właściwych celów szczegółowych RPOWP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endParaRPr lang="pl-PL" sz="2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pl-PL" sz="2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zapisami </a:t>
            </a: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Regulaminu konkursu 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wynikającymi </a:t>
            </a: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 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wytycznych horyzontalnych obowiązujących </a:t>
            </a: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danym obszarze tematycznym</a:t>
            </a:r>
          </a:p>
          <a:p>
            <a:pPr marL="342900" indent="-342900" algn="l">
              <a:buFontTx/>
              <a:buChar char="-"/>
            </a:pPr>
            <a:endParaRPr lang="pl-PL" sz="2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dirty="0">
              <a:solidFill>
                <a:schemeClr val="tx1"/>
              </a:solidFill>
            </a:endParaRPr>
          </a:p>
          <a:p>
            <a:endParaRPr lang="pl-PL" dirty="0" smtClean="0">
              <a:solidFill>
                <a:schemeClr val="tx1"/>
              </a:solidFill>
            </a:endParaRPr>
          </a:p>
          <a:p>
            <a:endParaRPr lang="pl-PL" dirty="0">
              <a:solidFill>
                <a:schemeClr val="tx1"/>
              </a:solidFill>
            </a:endParaRPr>
          </a:p>
          <a:p>
            <a:pPr lvl="0"/>
            <a:endParaRPr lang="pl-PL" sz="2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22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7808" y="404664"/>
            <a:ext cx="7628384" cy="504056"/>
          </a:xfrm>
        </p:spPr>
        <p:txBody>
          <a:bodyPr/>
          <a:lstStyle/>
          <a:p>
            <a:r>
              <a:rPr lang="pl-PL" sz="3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Kryteria merytoryczne</a:t>
            </a:r>
            <a:endParaRPr lang="pl-PL" sz="3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57808" y="1052736"/>
            <a:ext cx="7918648" cy="5328592"/>
          </a:xfrm>
        </p:spPr>
        <p:txBody>
          <a:bodyPr>
            <a:noAutofit/>
          </a:bodyPr>
          <a:lstStyle/>
          <a:p>
            <a:pPr lvl="0" algn="l"/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pl-PL" sz="2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Adekwatność doboru grupy docelowej </a:t>
            </a: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kontekście wskazanego </a:t>
            </a:r>
            <a:b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celu głównego projektu i właściwego celu szczegółowego RPOWP, </a:t>
            </a:r>
            <a:b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pl-PL" sz="2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tym opis</a:t>
            </a: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pl-PL" sz="2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istotnych cech uczestników</a:t>
            </a: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(osób lub podmiotów), którzy zostaną objęci wsparciem w kontekście zdiagnozowanej sytuacji problemowej, potrzeb i oczekiwań uczestników projektu </a:t>
            </a:r>
            <a:b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kontekście wsparcia, które ma być udzielane w ramach projektu, a także barier, na które napotykają uczestnicy projektu;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pl-PL" sz="2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sposobu rekrutacji uczestników </a:t>
            </a: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projektu w odniesieniu </a:t>
            </a:r>
            <a:b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wskazanych cech grupy docelowej, w tym kryteriów rekrutacji i kwestii zapewnienia dostępności dla osób </a:t>
            </a:r>
            <a:b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 niepełnosprawnościami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pl-PL" sz="2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pl-PL" sz="2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godność z zapisami Regulaminu konkursu </a:t>
            </a: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wynikającymi </a:t>
            </a:r>
            <a:b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 wytycznych horyzontalnych obowiązujących w danym obszarze tematycznym.</a:t>
            </a:r>
            <a:endParaRPr lang="pl-PL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57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27584" y="620688"/>
            <a:ext cx="7628384" cy="360040"/>
          </a:xfrm>
        </p:spPr>
        <p:txBody>
          <a:bodyPr/>
          <a:lstStyle/>
          <a:p>
            <a:r>
              <a:rPr lang="pl-PL" sz="3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pl-PL" sz="3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ryteria merytoryczne</a:t>
            </a:r>
            <a:endParaRPr lang="pl-PL" sz="3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95536" y="1772816"/>
            <a:ext cx="7920880" cy="4392488"/>
          </a:xfrm>
        </p:spPr>
        <p:txBody>
          <a:bodyPr>
            <a:noAutofit/>
          </a:bodyPr>
          <a:lstStyle/>
          <a:p>
            <a:pPr lvl="0" algn="l">
              <a:spcAft>
                <a:spcPts val="600"/>
              </a:spcAft>
            </a:pP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pl-PL" sz="2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Trafność opisanej analizy ryzyka nieosiągnięcia założeń projektu</a:t>
            </a: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w tym opisu: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pl-PL" sz="2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ytuacji, których wystąpienie utrudni lub uniemożliwi osiągnięcie wartości docelowej wskaźników rezultatu</a:t>
            </a: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 także sposobu identyfikacji wystąpienia takich sytuacji (zajścia ryzyka);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pl-PL" sz="2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działań, które będą podjęte, aby zapobiec wystąpieniu ryzyka </a:t>
            </a:r>
            <a:r>
              <a:rPr lang="pl-PL" sz="2200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2200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jakie będą mogły zostać podjęte, aby zminimalizować skutki wystąpienia ryzyka.</a:t>
            </a:r>
          </a:p>
        </p:txBody>
      </p:sp>
    </p:spTree>
    <p:extLst>
      <p:ext uri="{BB962C8B-B14F-4D97-AF65-F5344CB8AC3E}">
        <p14:creationId xmlns:p14="http://schemas.microsoft.com/office/powerpoint/2010/main" val="186439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0"/>
            <a:ext cx="7931224" cy="836712"/>
          </a:xfrm>
        </p:spPr>
        <p:txBody>
          <a:bodyPr/>
          <a:lstStyle/>
          <a:p>
            <a:r>
              <a:rPr lang="pl-PL" sz="3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pl-PL" sz="3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ryteria </a:t>
            </a:r>
            <a:r>
              <a:rPr lang="pl-PL" sz="3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merytoryczne</a:t>
            </a:r>
            <a:endParaRPr lang="pl-PL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3" y="836712"/>
            <a:ext cx="8205359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 </a:t>
            </a:r>
            <a:r>
              <a:rPr lang="pl-PL" sz="2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Trafność doboru i opisu zadań przewidzianych do realizacji </a:t>
            </a:r>
            <a:r>
              <a:rPr lang="pl-PL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ramach projektu, w tym:</a:t>
            </a:r>
          </a:p>
          <a:p>
            <a:r>
              <a:rPr lang="pl-PL" sz="2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opis i adekwatność zaplanowanych zadań </a:t>
            </a:r>
            <a:r>
              <a:rPr lang="pl-PL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kontekście opisanych problemów i celu projektu;</a:t>
            </a:r>
          </a:p>
          <a:p>
            <a:r>
              <a:rPr lang="pl-PL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pl-PL" sz="2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acjonalność harmonogramu </a:t>
            </a:r>
            <a:r>
              <a:rPr lang="pl-PL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realizacji projektu;</a:t>
            </a:r>
          </a:p>
          <a:p>
            <a:r>
              <a:rPr lang="pl-PL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trafność i adekwatność doboru wskaźników </a:t>
            </a:r>
            <a:r>
              <a:rPr lang="pl-PL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(w tym wartości docelowej) dla danej formy wsparcia/grupy docelowej zaplanowanej w projekcie, </a:t>
            </a:r>
            <a:r>
              <a:rPr lang="pl-PL" sz="2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które zostaną osiągnięte w ramach zadań </a:t>
            </a:r>
            <a:r>
              <a:rPr lang="pl-PL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kontekście realizacji celu głównego projektu oraz właściwego celu szczegółowego RPOWP, </a:t>
            </a:r>
            <a:br>
              <a:rPr lang="pl-PL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 uwzględnieniem sposobu pomiaru, monitorowania oraz źródeł weryfikacji (w tym dokumentów potwierdzających rozliczenie kwot ryczałtowych/stawek jednostkowych);</a:t>
            </a:r>
          </a:p>
          <a:p>
            <a:r>
              <a:rPr lang="pl-PL" sz="2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opis sposobu, w jaki zostanie zachowana trwałość projektu </a:t>
            </a:r>
            <a:br>
              <a:rPr lang="pl-PL" sz="2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(o ile dotyczy);</a:t>
            </a:r>
          </a:p>
          <a:p>
            <a:r>
              <a:rPr lang="pl-PL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pl-PL" sz="2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godność z zapisami Regulaminu konkursu </a:t>
            </a:r>
            <a:r>
              <a:rPr lang="pl-PL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wynikającymi z wytycznych horyzontalnych obowiązujących w danym obszarze tematycznym.</a:t>
            </a:r>
            <a:endParaRPr lang="pl-PL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17638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0"/>
            <a:ext cx="7931224" cy="836712"/>
          </a:xfrm>
        </p:spPr>
        <p:txBody>
          <a:bodyPr/>
          <a:lstStyle/>
          <a:p>
            <a:r>
              <a:rPr lang="pl-PL" sz="3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pl-PL" sz="3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ryteria </a:t>
            </a:r>
            <a:r>
              <a:rPr lang="pl-PL" sz="3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merytoryczne</a:t>
            </a:r>
            <a:endParaRPr lang="pl-PL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124744"/>
            <a:ext cx="8219256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5. </a:t>
            </a:r>
            <a:r>
              <a:rPr lang="pl-PL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Potencjał wnioskodawcy i partnerów 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(o ile dotyczy), w tym </a:t>
            </a:r>
            <a:r>
              <a:rPr lang="pl-PL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szczególności:</a:t>
            </a:r>
          </a:p>
          <a:p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pl-PL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otencjał techniczny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w tym sprzętowy i warunki lokalowe wnioskodawcy i partnerów (o ile dotyczy) i sposób </a:t>
            </a:r>
            <a:b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jego wykorzystania w ramach projektu;</a:t>
            </a:r>
          </a:p>
          <a:p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pl-PL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otencjał kadrowy 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wnioskodawcy i partnerów (o ile dotyczy) </a:t>
            </a:r>
            <a:b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sposób jego wykorzystania w ramach projektu (kluczowych osób, które zostaną zaangażowane do realizacji projektu </a:t>
            </a:r>
            <a:b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oraz ich planowanej funkcji w projekcie);</a:t>
            </a:r>
          </a:p>
          <a:p>
            <a:r>
              <a:rPr lang="pl-PL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uzasadnienia wyboru partnerów do realizacji poszczególnych zadań 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(o ile dotyczy).</a:t>
            </a:r>
          </a:p>
          <a:p>
            <a:pPr marL="0" indent="0">
              <a:buNone/>
            </a:pP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99218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0"/>
            <a:ext cx="8003232" cy="836712"/>
          </a:xfrm>
        </p:spPr>
        <p:txBody>
          <a:bodyPr/>
          <a:lstStyle/>
          <a:p>
            <a:r>
              <a:rPr lang="pl-PL" sz="3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pl-PL" sz="3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ryteria </a:t>
            </a:r>
            <a:r>
              <a:rPr lang="pl-PL" sz="3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merytoryczne</a:t>
            </a:r>
            <a:endParaRPr lang="pl-PL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980728"/>
            <a:ext cx="8291264" cy="5616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6. </a:t>
            </a:r>
            <a:r>
              <a:rPr lang="pl-PL" sz="2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Adekwatność opisu potencjału społecznego wnioskodawcy </a:t>
            </a:r>
            <a:br>
              <a:rPr lang="pl-PL" sz="2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partnerów </a:t>
            </a: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(o ile dotyczy) </a:t>
            </a:r>
            <a:r>
              <a:rPr lang="pl-PL" sz="2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zakresu realizacji projektu, </a:t>
            </a: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tym </a:t>
            </a:r>
            <a:r>
              <a:rPr lang="pl-PL" sz="2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uzasadnienie dlaczego doświadczenie wnioskodawcy </a:t>
            </a:r>
            <a:br>
              <a:rPr lang="pl-PL" sz="2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partnerów jest adekwatne do zakresu realizacji projektu, </a:t>
            </a: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 uwzględnieniem dotychczasowej działalności wnioskodawcy </a:t>
            </a:r>
            <a:br>
              <a:rPr lang="pl-PL" sz="2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partnerów </a:t>
            </a: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(o ile dotyczy) </a:t>
            </a:r>
            <a:r>
              <a:rPr lang="pl-PL" sz="2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prowadzonej:</a:t>
            </a:r>
          </a:p>
          <a:p>
            <a:r>
              <a:rPr lang="pl-PL" sz="2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obszarze tematycznym projektu</a:t>
            </a: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pl-PL" sz="2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rzecz grupy docelowej, </a:t>
            </a: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której skierowany będzie projekt oraz </a:t>
            </a:r>
          </a:p>
          <a:p>
            <a:pPr>
              <a:spcAft>
                <a:spcPts val="3000"/>
              </a:spcAft>
            </a:pP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pl-PL" sz="2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określonym terytorium, </a:t>
            </a: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którego będzie dotyczyć realizacja projektu.</a:t>
            </a:r>
          </a:p>
          <a:p>
            <a:pPr marL="0" indent="0">
              <a:buNone/>
            </a:pP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7. </a:t>
            </a: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Adekwatność sposobu zarządzania projektem do zakresu zadań </a:t>
            </a:r>
            <a:r>
              <a:rPr lang="pl-PL" sz="2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2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</a:t>
            </a: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projekcie oraz kadry zewnętrznej 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zaangażowanej </a:t>
            </a: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realizacji projektu.</a:t>
            </a:r>
          </a:p>
          <a:p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12623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99592" y="0"/>
            <a:ext cx="7787208" cy="764704"/>
          </a:xfrm>
        </p:spPr>
        <p:txBody>
          <a:bodyPr/>
          <a:lstStyle/>
          <a:p>
            <a:r>
              <a:rPr lang="pl-PL" sz="3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pl-PL" sz="3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ryteria </a:t>
            </a:r>
            <a:r>
              <a:rPr lang="pl-PL" sz="3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merytoryczne</a:t>
            </a:r>
            <a:endParaRPr lang="pl-PL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764704"/>
            <a:ext cx="8496944" cy="547260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8. </a:t>
            </a:r>
            <a:r>
              <a:rPr lang="pl-PL" sz="2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Prawidłowość sporządzenia budżetu projektu oraz zgodność wydatków </a:t>
            </a:r>
            <a:br>
              <a:rPr lang="pl-PL" sz="2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 Wytycznymi w zakresie kwalifikowalności </a:t>
            </a:r>
            <a:r>
              <a:rPr lang="pl-PL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wydatków w ramach Europejskiego Funduszu Rozwoju Regionalnego, Europejskiego Funduszu Społecznego oraz Funduszu Spójności na lata 2014-2020” </a:t>
            </a:r>
            <a:r>
              <a:rPr lang="pl-PL" sz="2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tym: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l-PL" sz="2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kwalifikowalność wydatków, </a:t>
            </a:r>
            <a:r>
              <a:rPr lang="pl-PL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tym: niezbędność wydatków do realizacji projektu i osiągania jego celów, racjonalność i efektywność wydatków projektu (relacja nakład – rezultat), w tym  zgodność ze standardami i cenami rynkowymi, w szczególności określonymi w regulaminie konkursu;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l-PL" sz="2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poprawność wniesienia wkładu własnego</a:t>
            </a:r>
            <a:r>
              <a:rPr lang="pl-PL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w tym zgodność udziału </a:t>
            </a:r>
            <a:br>
              <a:rPr lang="pl-PL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 Regulaminem danego konkursu;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l-PL" sz="20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poprawność formalno-rachunkowa sporządzenia budżetu projektu</a:t>
            </a:r>
            <a:r>
              <a:rPr lang="pl-PL" sz="2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oraz zgodność poziomu kosztów pośrednich z Wytycznymi;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l-PL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pl-PL" sz="2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godność z limitami określonymi w </a:t>
            </a:r>
            <a:r>
              <a:rPr lang="pl-PL" sz="2000" b="1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SzOOP</a:t>
            </a:r>
            <a:r>
              <a:rPr lang="pl-PL" sz="2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 zakresie limitów określonych dla </a:t>
            </a:r>
            <a:r>
              <a:rPr lang="pl-PL" sz="2000" b="1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corss-financingu</a:t>
            </a:r>
            <a:r>
              <a:rPr lang="pl-PL" sz="2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 środków trwałych</a:t>
            </a:r>
            <a:r>
              <a:rPr lang="pl-PL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pl-PL" sz="20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pl-PL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pl-PL" sz="2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godność z zapisami Regulaminu konkursu </a:t>
            </a:r>
            <a:r>
              <a:rPr lang="pl-PL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wynikającymi z wytycznych horyzontalnych obowiązujących w danym obszarze tematycznym.</a:t>
            </a:r>
          </a:p>
          <a:p>
            <a:pPr>
              <a:spcBef>
                <a:spcPts val="0"/>
              </a:spcBef>
            </a:pPr>
            <a:endParaRPr lang="pl-PL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20733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0"/>
            <a:ext cx="8075240" cy="1268760"/>
          </a:xfrm>
        </p:spPr>
        <p:txBody>
          <a:bodyPr/>
          <a:lstStyle/>
          <a:p>
            <a:r>
              <a:rPr lang="pl-PL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Kryteria premiujące</a:t>
            </a:r>
            <a:endParaRPr lang="pl-PL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pl-PL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Projekt 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zakłada wsparcie przynajmniej jednego ośrodka wychowania przedszkolnego, który nie był odbiorcą interwencji </a:t>
            </a:r>
            <a:r>
              <a:rPr lang="pl-PL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współfinasowanej</a:t>
            </a:r>
            <a:br>
              <a:rPr lang="pl-PL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ze środków EFS dostępnych w ramach programów operacyjnych w ciągu 36 miesięcy poprzedzających moment złożenia wniosku o dofinansowanie w ramach RPO 2014-2020</a:t>
            </a:r>
            <a:r>
              <a:rPr lang="pl-PL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57200" indent="-457200">
              <a:buAutoNum type="arabicParenR"/>
            </a:pPr>
            <a:endParaRPr lang="pl-PL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AutoNum type="arabicParenR"/>
            </a:pP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Projekt zakłada działania służące poprawie kompetencji lub kwalifikacji nauczycieli w zakresie pedagogiki specjalnej</a:t>
            </a:r>
            <a:r>
              <a:rPr lang="pl-PL" sz="2000" dirty="0" smtClean="0"/>
              <a:t>.</a:t>
            </a:r>
          </a:p>
          <a:p>
            <a:pPr marL="457200" indent="-457200">
              <a:buAutoNum type="arabicParenR"/>
            </a:pPr>
            <a:endParaRPr lang="pl-PL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AutoNum type="arabicParenR"/>
            </a:pP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Projekt zakłada utworzenie nowych miejsc wychowania przedszkolnego dla dzieci z niepełnosprawnościami, przy jednoczesnym dostosowaniu wsparcia do specyficznych potrzeb dzieci z niepełnosprawnościami, </a:t>
            </a:r>
            <a:r>
              <a:rPr lang="pl-PL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dla 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których tworzone są </a:t>
            </a:r>
            <a:r>
              <a:rPr lang="pl-PL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miejsca.</a:t>
            </a:r>
            <a:endParaRPr lang="pl-PL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54868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71600" y="0"/>
            <a:ext cx="7715200" cy="764704"/>
          </a:xfrm>
        </p:spPr>
        <p:txBody>
          <a:bodyPr/>
          <a:lstStyle/>
          <a:p>
            <a:r>
              <a:rPr lang="pl-PL" sz="3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Negocjacje</a:t>
            </a:r>
            <a:endParaRPr lang="pl-PL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260648"/>
            <a:ext cx="8147248" cy="65973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dirty="0" smtClean="0">
              <a:solidFill>
                <a:schemeClr val="tx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ramach etapu negocjacji badane jest spełnienie </a:t>
            </a:r>
            <a:r>
              <a:rPr lang="pl-PL" sz="2200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kryterium merytorycznego dotyczącego negocjacji:</a:t>
            </a:r>
          </a:p>
          <a:p>
            <a:pPr marL="0" indent="0">
              <a:buNone/>
            </a:pP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9. Negocjacje 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zakończyły się wynikiem pozytywnym </a:t>
            </a: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 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oznacza:</a:t>
            </a:r>
          </a:p>
          <a:p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wniosku zostały wprowadzone korekty wskazane przez oceniających 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kartach oceny projektu lub przez przewodniczącego KOP </a:t>
            </a: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lub inne zmiany wynikające z ustaleń dokonanych podczas </a:t>
            </a:r>
            <a:r>
              <a:rPr lang="pl-PL" sz="2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negocjacji </a:t>
            </a: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(jeśli dotyczy);</a:t>
            </a:r>
            <a:endParaRPr lang="pl-PL" sz="2200" u="sng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lub</a:t>
            </a:r>
          </a:p>
          <a:p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KOP uzyskał od wnioskodawcy informacje i wyjaśnienia dotyczące określonych zapisów we wniosku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wskazanych </a:t>
            </a: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przez 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oceniających w kartach oceny projektu lub przewodniczącego </a:t>
            </a:r>
            <a:r>
              <a:rPr lang="pl-PL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KOP (jeśli dotyczy) </a:t>
            </a: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wyjaśnienia te zostały zaakceptowane 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przez KOP,</a:t>
            </a:r>
          </a:p>
          <a:p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wniosku nie zostały wprowadzone inne zmiany </a:t>
            </a:r>
            <a:r>
              <a:rPr lang="pl-PL" sz="2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niż </a:t>
            </a: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wynikające </a:t>
            </a:r>
            <a:r>
              <a:rPr lang="pl-PL" sz="2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2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 </a:t>
            </a: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kart oceny projektu 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lub uwag przewodniczącego KOP lub ustaleń wynikających z procesu negocjacji.</a:t>
            </a:r>
          </a:p>
          <a:p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37771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7584" y="0"/>
            <a:ext cx="7859216" cy="1052736"/>
          </a:xfrm>
        </p:spPr>
        <p:txBody>
          <a:bodyPr/>
          <a:lstStyle/>
          <a:p>
            <a:r>
              <a:rPr lang="pl-PL" sz="3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Rozstrzygnięcie konkursu</a:t>
            </a:r>
            <a:endParaRPr lang="pl-PL" sz="3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 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etapie negocjacji, lista projektów,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które uzyskały wymaganą liczbę punktów, z wyróżnieniem projektów wybranych 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dofinansowania, będzie umieszczona na:</a:t>
            </a:r>
            <a:b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  stronie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internetowej WUP w Białymstoku,</a:t>
            </a:r>
          </a:p>
          <a:p>
            <a:pPr>
              <a:buFontTx/>
              <a:buChar char="-"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stornie 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Instytucji Zarządzającej,</a:t>
            </a: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2400"/>
              </a:spcAft>
              <a:buFontTx/>
              <a:buChar char="-"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oraz na portalu 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Funduszy Europejskich.</a:t>
            </a: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Każdy projektodawca otrzyma pisemną informację o zakończeniu oceny projektu 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jej wyniku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11476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416824" cy="864096"/>
          </a:xfrm>
        </p:spPr>
        <p:txBody>
          <a:bodyPr/>
          <a:lstStyle/>
          <a:p>
            <a:r>
              <a:rPr lang="pl-PL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Typ projektu nr 1</a:t>
            </a:r>
            <a:endParaRPr lang="pl-PL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fontAlgn="base">
              <a:lnSpc>
                <a:spcPct val="110000"/>
              </a:lnSpc>
              <a:spcAft>
                <a:spcPts val="600"/>
              </a:spcAft>
            </a:pPr>
            <a:r>
              <a:rPr lang="x-none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budowa, wyposażenie i montaż placu zabaw </a:t>
            </a:r>
            <a:r>
              <a:rPr lang="x-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wraz z bezpieczną nawierzchnią </a:t>
            </a:r>
            <a:r>
              <a:rPr lang="x-none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ogrodzeniem</a:t>
            </a: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fontAlgn="base">
              <a:lnSpc>
                <a:spcPct val="110000"/>
              </a:lnSpc>
              <a:spcAft>
                <a:spcPts val="600"/>
              </a:spcAft>
            </a:pPr>
            <a:r>
              <a:rPr lang="x-none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modyfikacja przestrzeni wspierająca rozwój psychoruchowy </a:t>
            </a:r>
            <a:r>
              <a:rPr lang="pl-PL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x-none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x-none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poznawczy</a:t>
            </a:r>
            <a:r>
              <a:rPr lang="x-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x-none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dzieci</a:t>
            </a: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fontAlgn="base">
              <a:spcAft>
                <a:spcPts val="600"/>
              </a:spcAft>
            </a:pPr>
            <a:r>
              <a:rPr lang="x-none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zapewnienie </a:t>
            </a: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przez okres nie dłuższy niż 12 miesięcy działalności bieżącej nowo </a:t>
            </a:r>
            <a:r>
              <a:rPr lang="x-none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utworzonego miejsca wychowania przedszkolnego</a:t>
            </a:r>
            <a:r>
              <a:rPr lang="x-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w tym: koszty wynagrodzenia nauczycieli </a:t>
            </a:r>
            <a:r>
              <a:rPr lang="x-none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x-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personelu zatrudnionego w OWP, koszty żywienia </a:t>
            </a:r>
            <a:r>
              <a:rPr lang="x-none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dzieci</a:t>
            </a: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fontAlgn="base"/>
            <a:r>
              <a:rPr lang="x-none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inne wydatki, o ile są niezbędne do uczestnictwa konkretnego dziecka</a:t>
            </a:r>
            <a:r>
              <a:rPr lang="x-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 wychowaniu przedszkolnym </a:t>
            </a:r>
            <a:r>
              <a:rPr lang="x-none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oraz prawidłowego funkcjonowania </a:t>
            </a:r>
            <a:r>
              <a:rPr lang="x-none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OWP</a:t>
            </a:r>
            <a:endParaRPr lang="pl-PL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119036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0"/>
            <a:ext cx="8075240" cy="1340768"/>
          </a:xfrm>
        </p:spPr>
        <p:txBody>
          <a:bodyPr/>
          <a:lstStyle/>
          <a:p>
            <a:r>
              <a:rPr lang="pl-PL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Procedura odwoławcza</a:t>
            </a:r>
            <a:endParaRPr lang="pl-PL" sz="3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4380" y="170080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Wnioskodawca, którego wniosek uzyskał ocenę negatywną </a:t>
            </a:r>
            <a:b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 prawo wniesienia protestu.</a:t>
            </a:r>
          </a:p>
          <a:p>
            <a:pPr marL="0" indent="0" algn="ctr">
              <a:buNone/>
            </a:pP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Protest może dotyczyć każdego etapu oceny projektu.</a:t>
            </a:r>
          </a:p>
          <a:p>
            <a:pPr marL="0" indent="0" algn="ctr">
              <a:buNone/>
            </a:pP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Protest składany jest do Instytucji Pośredniczącej – </a:t>
            </a:r>
            <a:b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WUP w Białymstoku.</a:t>
            </a: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627938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764704"/>
            <a:ext cx="8219256" cy="536145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pl-PL" dirty="0"/>
          </a:p>
          <a:p>
            <a:pPr marL="0" indent="0" algn="ctr">
              <a:spcAft>
                <a:spcPts val="1800"/>
              </a:spcAft>
              <a:buNone/>
            </a:pPr>
            <a:endParaRPr lang="pl-PL" sz="52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 algn="ctr">
              <a:spcAft>
                <a:spcPts val="1800"/>
              </a:spcAft>
              <a:buNone/>
            </a:pPr>
            <a:r>
              <a:rPr lang="pl-PL" sz="5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Dziękuję za uwagę</a:t>
            </a:r>
            <a:endParaRPr lang="pl-PL" sz="44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Punkt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ontaktowy </a:t>
            </a:r>
          </a:p>
          <a:p>
            <a:pPr marL="0" indent="0" algn="ctr">
              <a:buNone/>
            </a:pP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Wojewódzkiego Urzędu Pracy w Białymstoku</a:t>
            </a:r>
          </a:p>
          <a:p>
            <a:pPr marL="0" indent="0" algn="ctr"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l. Pogodna 22, pokój 02</a:t>
            </a:r>
          </a:p>
          <a:p>
            <a:pPr marL="0" indent="0" algn="ctr">
              <a:buNone/>
            </a:pP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15-354 Białystok</a:t>
            </a:r>
          </a:p>
          <a:p>
            <a:pPr marL="0" indent="0" algn="ctr">
              <a:buNone/>
            </a:pPr>
            <a:r>
              <a:rPr lang="pl-PL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pn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8.00 – 16.00</a:t>
            </a:r>
          </a:p>
          <a:p>
            <a:pPr marL="0" indent="0" algn="ctr">
              <a:buNone/>
            </a:pPr>
            <a:r>
              <a:rPr lang="pl-PL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wt-pt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7.30 – 15.30</a:t>
            </a:r>
          </a:p>
          <a:p>
            <a:pPr marL="0" indent="0" algn="ctr"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el. 85 74 97 247</a:t>
            </a:r>
          </a:p>
          <a:p>
            <a:pPr marL="0" indent="0" algn="ctr"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-mail: informacja.efs@wup.wrotapodlasia.pl</a:t>
            </a: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Obraz 5" descr="C:\Users\pawluszewicz_dorota\Desktop\zmiany wizualizacji\Rpo\EF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8219256" cy="7200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44743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71600" y="0"/>
            <a:ext cx="7715200" cy="1196752"/>
          </a:xfrm>
        </p:spPr>
        <p:txBody>
          <a:bodyPr/>
          <a:lstStyle/>
          <a:p>
            <a:r>
              <a:rPr lang="pl-PL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Typ projektu nr 2</a:t>
            </a:r>
            <a:endParaRPr lang="pl-PL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 PROJEKTU NR 2:</a:t>
            </a:r>
          </a:p>
          <a:p>
            <a:pPr marL="0" indent="0">
              <a:buNone/>
            </a:pPr>
            <a:endParaRPr lang="pl-PL" b="1" u="sng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pl-PL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Dostosowanie istniejących miejsc 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wychowania przedszkolnego </a:t>
            </a:r>
            <a:r>
              <a:rPr lang="pl-PL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potrzeb dzieci z niepełnosprawnościami 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lub</a:t>
            </a:r>
            <a:r>
              <a:rPr lang="pl-PL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realizacja dodatkowej oferty 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edukacyjnej i specjalistycznej umożliwiającej dziecku z niepełnosprawnością udział w wychowaniu przedszkolnym</a:t>
            </a:r>
            <a:r>
              <a:rPr lang="pl-PL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poprzez</a:t>
            </a:r>
            <a:r>
              <a:rPr lang="pl-PL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wyrównanie deficytu wynikającego </a:t>
            </a:r>
            <a:br>
              <a:rPr lang="pl-PL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 niepełnosprawności.</a:t>
            </a:r>
            <a:endParaRPr lang="pl-PL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193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0"/>
            <a:ext cx="7931224" cy="980728"/>
          </a:xfrm>
        </p:spPr>
        <p:txBody>
          <a:bodyPr/>
          <a:lstStyle/>
          <a:p>
            <a:r>
              <a:rPr lang="pl-PL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Typ projektu nr 2</a:t>
            </a:r>
            <a:endParaRPr lang="pl-PL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124744"/>
            <a:ext cx="8579296" cy="5733256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Realizacja projektu w zakresie Typu nr 2 musi zostać poprzedzona diagnozą potrzeb i stopnia niedostosowania OWP, której wnioski powinny być zawarte w projekcie.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ramach projektów ukierunkowanych na dostosowanie istniejących miejsc do potrzeb dzieci </a:t>
            </a:r>
            <a:b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 niepełnosprawnościami można sfinansować:</a:t>
            </a:r>
          </a:p>
          <a:p>
            <a:pPr marL="0" lv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x-none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dostosowanie</a:t>
            </a:r>
            <a:r>
              <a:rPr lang="pl-PL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lub </a:t>
            </a:r>
            <a:r>
              <a:rPr lang="x-none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adaptacj</a:t>
            </a:r>
            <a:r>
              <a:rPr lang="pl-PL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ę</a:t>
            </a:r>
            <a:r>
              <a:rPr lang="x-none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x-none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pomieszczeń</a:t>
            </a: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(rozumiana zgodnie z Wytycznymi w zakresie kwalifikowalności wydatków)</a:t>
            </a:r>
            <a:r>
              <a:rPr lang="x-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x-none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tym m. in. do wymogów budowlanych, sanitarno higienicznych, zgodnie z koncepcją uniwersalnego </a:t>
            </a:r>
            <a:r>
              <a:rPr lang="x-none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projektowania</a:t>
            </a: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pl-PL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dostosowanie </a:t>
            </a:r>
            <a:r>
              <a:rPr lang="x-none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istniejącej bazy </a:t>
            </a: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lokalowej </a:t>
            </a:r>
            <a:r>
              <a:rPr lang="x-none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przedszkol</a:t>
            </a: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do nowo tworzonych miejsc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wychowania 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przedszkolnego</a:t>
            </a: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x-none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zakup </a:t>
            </a:r>
            <a:r>
              <a:rPr lang="x-none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montaż wyposażenia, w tym. mebli, wyposażenia wypoczynkowego, sprzętu TIK, oprogramowania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0" lv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x-none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zakup </a:t>
            </a:r>
            <a:r>
              <a:rPr lang="x-none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pomocy dydaktycznych, specjalistycznego sprzętu lub narzędzi dostosowanych do rozpoznawania potrzeb rozwojowych i edukacyjnych oraz możliwości psychofizycznych dzieci</a:t>
            </a: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czynników środowiskowych wpływających na ich funkcjonowanie w OWP </a:t>
            </a:r>
            <a:r>
              <a:rPr lang="x-none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wspomagania rozwoju i prowadzenia terapii dzieci ze specjalnymi potrzebami edukacyjnymi,</a:t>
            </a:r>
            <a:r>
              <a:rPr lang="x-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ze szczególnym uwzględnieniem tych pomocy dydaktycznych, sprzętu i narzędzi, które są zgodne z koncepcją uniwersalnego projektowania;</a:t>
            </a: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x-none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budowa</a:t>
            </a:r>
            <a:r>
              <a:rPr lang="x-none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wyposażenie i montaż placu zabaw </a:t>
            </a:r>
            <a:r>
              <a:rPr lang="x-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wraz z bezpieczną nawierzchnią i ogrodzeniem;</a:t>
            </a: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x-none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modyfikacja </a:t>
            </a:r>
            <a:r>
              <a:rPr lang="x-none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przestrzeni wspierająca rozwój psychoruchowy i poznawczy dzieci</a:t>
            </a:r>
            <a:r>
              <a:rPr lang="x-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buNone/>
            </a:pPr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x-none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inne </a:t>
            </a:r>
            <a:r>
              <a:rPr lang="x-none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wydatki, o ile są niezbędne do uczestnictwa konkretnego dziecka </a:t>
            </a:r>
            <a:r>
              <a:rPr lang="x-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wychowaniu przedszkolnym oraz prawidłowego funkcjonowania OWP</a:t>
            </a:r>
            <a:r>
              <a:rPr lang="x-none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583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0"/>
            <a:ext cx="8003232" cy="1124744"/>
          </a:xfrm>
        </p:spPr>
        <p:txBody>
          <a:bodyPr/>
          <a:lstStyle/>
          <a:p>
            <a:r>
              <a:rPr lang="pl-PL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Typ projektu nr 2</a:t>
            </a:r>
            <a:endParaRPr lang="pl-PL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1482" y="1340768"/>
            <a:ext cx="8507288" cy="5085184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przypadku realizacji dodatkowej oferty edukacyjnej </a:t>
            </a:r>
            <a:r>
              <a:rPr lang="pl-PL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specjalistycznej umożliwiającej dziecku z niepełnosprawnością udział w wychowaniu przedszkolnym poprzez wyrównanie deficytu wynikającego </a:t>
            </a:r>
            <a:r>
              <a:rPr lang="pl-PL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 niepełnosprawności:</a:t>
            </a:r>
          </a:p>
          <a:p>
            <a:pPr>
              <a:spcAft>
                <a:spcPts val="1200"/>
              </a:spcAft>
            </a:pP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pl-PL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nioskodawca powinien </a:t>
            </a:r>
            <a:r>
              <a:rPr lang="pl-PL" sz="2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wskazać liczbę </a:t>
            </a:r>
            <a:r>
              <a:rPr lang="pl-PL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dzieci wraz z określeniem rodzaju ich niepełnosprawności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która uczestniczy i/lub będzie uczestniczyła w edukacji przedszkolnej w ośrodku objętym </a:t>
            </a:r>
            <a:r>
              <a:rPr lang="pl-PL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wsparciem;</a:t>
            </a:r>
          </a:p>
          <a:p>
            <a:pPr>
              <a:spcAft>
                <a:spcPts val="1200"/>
              </a:spcAft>
            </a:pPr>
            <a:r>
              <a:rPr lang="pl-PL" sz="2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zakres </a:t>
            </a:r>
            <a:r>
              <a:rPr lang="pl-PL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wsparcia musi wynikać ze zdiagnozowanych </a:t>
            </a:r>
            <a:r>
              <a:rPr lang="pl-PL" sz="2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potrzeb</a:t>
            </a:r>
            <a:r>
              <a:rPr lang="pl-PL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r>
              <a:rPr lang="pl-PL" sz="2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dodatkowe </a:t>
            </a:r>
            <a:r>
              <a:rPr lang="pl-PL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zajęcia mogą być realizowane w OWP, w których </a:t>
            </a:r>
            <a:r>
              <a:rPr lang="pl-PL" sz="2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</a:t>
            </a:r>
            <a:r>
              <a:rPr lang="pl-PL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analogicznym zakresie obszarowym, co do treści i odbiorców 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(ogólnej liczb dzieci w OWP) </a:t>
            </a:r>
            <a:r>
              <a:rPr lang="pl-PL" sz="2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nie </a:t>
            </a:r>
            <a:r>
              <a:rPr lang="pl-PL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były finansowane od co najmniej 12 miesięcy poprzedzających złożenie wniosku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 dofinansowanie projektu (średniomiesięcznie).</a:t>
            </a:r>
          </a:p>
        </p:txBody>
      </p:sp>
    </p:spTree>
    <p:extLst>
      <p:ext uri="{BB962C8B-B14F-4D97-AF65-F5344CB8AC3E}">
        <p14:creationId xmlns:p14="http://schemas.microsoft.com/office/powerpoint/2010/main" val="26906479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ierownictwo">
  <a:themeElements>
    <a:clrScheme name="Kierownictw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Kierownictw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ierownictw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9649</TotalTime>
  <Words>2092</Words>
  <Application>Microsoft Office PowerPoint</Application>
  <PresentationFormat>Pokaz na ekranie (4:3)</PresentationFormat>
  <Paragraphs>382</Paragraphs>
  <Slides>61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61</vt:i4>
      </vt:variant>
    </vt:vector>
  </HeadingPairs>
  <TitlesOfParts>
    <vt:vector size="68" baseType="lpstr">
      <vt:lpstr>Arial</vt:lpstr>
      <vt:lpstr>Calibri</vt:lpstr>
      <vt:lpstr>Century Gothic</vt:lpstr>
      <vt:lpstr>Courier New</vt:lpstr>
      <vt:lpstr>Palatino Linotype</vt:lpstr>
      <vt:lpstr>Wingdings</vt:lpstr>
      <vt:lpstr>Kierownictwo</vt:lpstr>
      <vt:lpstr>  Spotkanie informacyjne   Konkurs nr RPPD.03.01.01-IP.01-20-001/18    </vt:lpstr>
      <vt:lpstr>Prezentacja programu PowerPoint</vt:lpstr>
      <vt:lpstr>Przedmiot konkursu</vt:lpstr>
      <vt:lpstr>Typ projektu nr 1</vt:lpstr>
      <vt:lpstr>Typ projektu nr 1</vt:lpstr>
      <vt:lpstr>Typ projektu nr 1</vt:lpstr>
      <vt:lpstr>Typ projektu nr 2</vt:lpstr>
      <vt:lpstr>Typ projektu nr 2</vt:lpstr>
      <vt:lpstr>Typ projektu nr 2</vt:lpstr>
      <vt:lpstr>Typ projektu nr 3</vt:lpstr>
      <vt:lpstr>Typ projektu nr 3</vt:lpstr>
      <vt:lpstr>Typ projektu nr 4</vt:lpstr>
      <vt:lpstr>Typ projektu nr 5</vt:lpstr>
      <vt:lpstr>Typ projektu nr 5</vt:lpstr>
      <vt:lpstr>Podmioty uprawnione do ubiegania się  o dofinansowanie</vt:lpstr>
      <vt:lpstr>Partnerstwo</vt:lpstr>
      <vt:lpstr>Grupa docelowa</vt:lpstr>
      <vt:lpstr>Kwota przeznaczona na dofinansowanie projektów</vt:lpstr>
      <vt:lpstr>Wkład własny</vt:lpstr>
      <vt:lpstr>Wkład własny (niepieniężny)</vt:lpstr>
      <vt:lpstr>Budżet projektu</vt:lpstr>
      <vt:lpstr>Budżet projektu</vt:lpstr>
      <vt:lpstr>Kategorie kosztów dla konkursu</vt:lpstr>
      <vt:lpstr>Kategorie kosztów dla konkursu</vt:lpstr>
      <vt:lpstr>Koszty pośrednie</vt:lpstr>
      <vt:lpstr>Koszty pośrednie</vt:lpstr>
      <vt:lpstr>Koszty pośrednie</vt:lpstr>
      <vt:lpstr>Budżet projektu</vt:lpstr>
      <vt:lpstr>Cross-financing i środki trwałe</vt:lpstr>
      <vt:lpstr>Procedura składania wniosków o dofinansowanie</vt:lpstr>
      <vt:lpstr>Procedura składania wniosków o dofinansowanie</vt:lpstr>
      <vt:lpstr>Procedura składania wniosków o dofinansowanie</vt:lpstr>
      <vt:lpstr>Weryfikacja warunków formalnych</vt:lpstr>
      <vt:lpstr>Weryfikacja warunków formalnych</vt:lpstr>
      <vt:lpstr>Weryfikacja warunków formalnych</vt:lpstr>
      <vt:lpstr>Ocena projektów</vt:lpstr>
      <vt:lpstr>Ocena formalno-merytoryczna</vt:lpstr>
      <vt:lpstr>Kryteria formalne</vt:lpstr>
      <vt:lpstr>Kryteria formalne</vt:lpstr>
      <vt:lpstr>Kryteria formalne</vt:lpstr>
      <vt:lpstr>Kryteria formalne</vt:lpstr>
      <vt:lpstr>Kryteria formalne</vt:lpstr>
      <vt:lpstr>Kryteria dopuszczające ogólne</vt:lpstr>
      <vt:lpstr>Kryteria dopuszczające ogólne</vt:lpstr>
      <vt:lpstr>Kryteria dopuszczające ogólne</vt:lpstr>
      <vt:lpstr>Kryteria dopuszczające szczególne</vt:lpstr>
      <vt:lpstr>Kryteria dopuszczające szczególne</vt:lpstr>
      <vt:lpstr>Kryteria dopuszczające szczególne</vt:lpstr>
      <vt:lpstr>Kryteria dopuszczające szczególne</vt:lpstr>
      <vt:lpstr>Kryteria merytoryczne</vt:lpstr>
      <vt:lpstr>Kryteria merytoryczne</vt:lpstr>
      <vt:lpstr>Kryteria merytoryczne</vt:lpstr>
      <vt:lpstr>Kryteria merytoryczne</vt:lpstr>
      <vt:lpstr>Kryteria merytoryczne</vt:lpstr>
      <vt:lpstr>Kryteria merytoryczne</vt:lpstr>
      <vt:lpstr>Kryteria merytoryczne</vt:lpstr>
      <vt:lpstr>Kryteria premiujące</vt:lpstr>
      <vt:lpstr>Negocjacje</vt:lpstr>
      <vt:lpstr>Rozstrzygnięcie konkursu</vt:lpstr>
      <vt:lpstr>Procedura odwoławcza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Agnieszka Tekień</dc:creator>
  <cp:lastModifiedBy>Małgorzata Drozdowska</cp:lastModifiedBy>
  <cp:revision>983</cp:revision>
  <cp:lastPrinted>2018-12-17T16:47:09Z</cp:lastPrinted>
  <dcterms:created xsi:type="dcterms:W3CDTF">2015-02-16T07:28:00Z</dcterms:created>
  <dcterms:modified xsi:type="dcterms:W3CDTF">2018-12-21T09:12:47Z</dcterms:modified>
</cp:coreProperties>
</file>