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6"/>
  </p:handoutMasterIdLst>
  <p:sldIdLst>
    <p:sldId id="257" r:id="rId2"/>
    <p:sldId id="288" r:id="rId3"/>
    <p:sldId id="428" r:id="rId4"/>
    <p:sldId id="432" r:id="rId5"/>
    <p:sldId id="429" r:id="rId6"/>
    <p:sldId id="449" r:id="rId7"/>
    <p:sldId id="431" r:id="rId8"/>
    <p:sldId id="433" r:id="rId9"/>
    <p:sldId id="465" r:id="rId10"/>
    <p:sldId id="302" r:id="rId11"/>
    <p:sldId id="459" r:id="rId12"/>
    <p:sldId id="389" r:id="rId13"/>
    <p:sldId id="435" r:id="rId14"/>
    <p:sldId id="282" r:id="rId15"/>
    <p:sldId id="455" r:id="rId16"/>
    <p:sldId id="456" r:id="rId17"/>
    <p:sldId id="457" r:id="rId18"/>
    <p:sldId id="458" r:id="rId19"/>
    <p:sldId id="462" r:id="rId20"/>
    <p:sldId id="466" r:id="rId21"/>
    <p:sldId id="273" r:id="rId22"/>
    <p:sldId id="297" r:id="rId23"/>
    <p:sldId id="399" r:id="rId24"/>
    <p:sldId id="450" r:id="rId25"/>
    <p:sldId id="298" r:id="rId26"/>
    <p:sldId id="299" r:id="rId27"/>
    <p:sldId id="304" r:id="rId28"/>
    <p:sldId id="305" r:id="rId29"/>
    <p:sldId id="306" r:id="rId30"/>
    <p:sldId id="451" r:id="rId31"/>
    <p:sldId id="452" r:id="rId32"/>
    <p:sldId id="265" r:id="rId33"/>
    <p:sldId id="314" r:id="rId34"/>
    <p:sldId id="463" r:id="rId35"/>
    <p:sldId id="287" r:id="rId36"/>
    <p:sldId id="310" r:id="rId37"/>
    <p:sldId id="453" r:id="rId38"/>
    <p:sldId id="454" r:id="rId39"/>
    <p:sldId id="317" r:id="rId40"/>
    <p:sldId id="318" r:id="rId41"/>
    <p:sldId id="319" r:id="rId42"/>
    <p:sldId id="320" r:id="rId43"/>
    <p:sldId id="321" r:id="rId44"/>
    <p:sldId id="323" r:id="rId45"/>
    <p:sldId id="437" r:id="rId46"/>
    <p:sldId id="438" r:id="rId47"/>
    <p:sldId id="439" r:id="rId48"/>
    <p:sldId id="440" r:id="rId49"/>
    <p:sldId id="419" r:id="rId50"/>
    <p:sldId id="441" r:id="rId51"/>
    <p:sldId id="442" r:id="rId52"/>
    <p:sldId id="345" r:id="rId53"/>
    <p:sldId id="346" r:id="rId54"/>
    <p:sldId id="357" r:id="rId55"/>
    <p:sldId id="390" r:id="rId56"/>
    <p:sldId id="391" r:id="rId57"/>
    <p:sldId id="392" r:id="rId58"/>
    <p:sldId id="393" r:id="rId59"/>
    <p:sldId id="464" r:id="rId60"/>
    <p:sldId id="404" r:id="rId61"/>
    <p:sldId id="430" r:id="rId62"/>
    <p:sldId id="447" r:id="rId63"/>
    <p:sldId id="425" r:id="rId64"/>
    <p:sldId id="374" r:id="rId65"/>
  </p:sldIdLst>
  <p:sldSz cx="9144000" cy="6858000" type="screen4x3"/>
  <p:notesSz cx="6797675" cy="9982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66E8B-6ABC-4D65-AD9C-12A83422B07E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7FD5-CBB4-4119-B08B-027FDDC88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18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BE5521-9A10-4E85-86CE-711296BFDF63}" type="datetimeFigureOut">
              <a:rPr lang="pl-PL" smtClean="0"/>
              <a:t>26.06.2019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nduszeeuropejskie.gov.pl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252520" cy="5760640"/>
          </a:xfrm>
        </p:spPr>
        <p:txBody>
          <a:bodyPr/>
          <a:lstStyle/>
          <a:p>
            <a:pPr marL="109728" indent="0">
              <a:spcAft>
                <a:spcPts val="600"/>
              </a:spcAft>
            </a:pP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Spotkanie informacyjne</a:t>
            </a:r>
            <a:b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Konkurs nr RPPD.02.02.00-IP.01-20-001/19</a:t>
            </a: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II runda konkursowa</a:t>
            </a:r>
            <a:br>
              <a:rPr lang="pl-PL" altLang="pl-PL" sz="36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3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305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8208912" cy="1008111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przeznaczona na dofinansowanie projektów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750142" cy="504056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Konkurs podzielono na trzy rundy:</a:t>
            </a:r>
          </a:p>
          <a:p>
            <a:pPr>
              <a:spcBef>
                <a:spcPts val="0"/>
              </a:spcBef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runda: 10 000 000,00 zł</a:t>
            </a:r>
          </a:p>
          <a:p>
            <a:pPr>
              <a:spcBef>
                <a:spcPts val="0"/>
              </a:spcBef>
            </a:pPr>
            <a:r>
              <a:rPr lang="pl-PL" sz="26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runda 10 000 000,00 zł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runda 10 000 000,00 zł</a:t>
            </a:r>
          </a:p>
          <a:p>
            <a:pPr marL="342900" indent="-3429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85 % - maksymalny dopuszczalny poziom dofinansowania całkowitego wydatków kwalifikowalnych projektu  </a:t>
            </a:r>
          </a:p>
          <a:p>
            <a:pPr marL="342900" indent="-342900" algn="l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najmniej 15 % - wkład własny beneficjenta </a:t>
            </a:r>
          </a:p>
          <a:p>
            <a:r>
              <a:rPr lang="pl-PL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6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FF37B-32F3-4F6B-9926-3F2050E9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124744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Kwota przeznaczona na dofinansowanie projektów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40469-E22B-4403-82B3-AFDDBC0C4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 utworzenia jednego miejsca opieki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nad dzieckiem do lat 3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kwoty dofinansowania, na który składają się poszczególne koszty jednostkowe, nie może przekroczyć kwoty ogółem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40 000,00 zł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 funkcjonowania jednego miejsca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dzieckiem do lat 3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kwoty dofinansowania nie może przekroczyć kwoty ogółem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1 200,00 zł/miesięcznie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W przypadku pobierania opłat od rodziców, miesięczny koszt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funkcjonowania jednego miejsca opieki w ramach kwoty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dofinansowania nie może przekroczyć kwoty stanowiącej różnicę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pomiędzy kwotą 1 200,00 zł i opłatą wnoszoną przez rodzica. 	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83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6937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są to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finansowe lub wkład niepieniężny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zabezpieczone przez beneficjenta, które będą przeznaczone na pokrycie wydatków kwalifikowalnych i nie będą przekazane beneficjentowi w formie dofinansowania.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w ramach kosztów pośrednich,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i bezpośrednich</a:t>
            </a:r>
          </a:p>
          <a:p>
            <a:pPr>
              <a:spcBef>
                <a:spcPts val="0"/>
              </a:spcBef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przez beneficjenta, partnera, jak również uczestników projektu (jeżeli zostało to uwzględnione we wniosku).</a:t>
            </a:r>
          </a:p>
          <a:p>
            <a:pPr marL="0" indent="0">
              <a:spcAft>
                <a:spcPts val="36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36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Wkład własny</a:t>
            </a:r>
          </a:p>
        </p:txBody>
      </p:sp>
    </p:spTree>
    <p:extLst>
      <p:ext uri="{BB962C8B-B14F-4D97-AF65-F5344CB8AC3E}">
        <p14:creationId xmlns:p14="http://schemas.microsoft.com/office/powerpoint/2010/main" val="1424080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96752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Wkład własny (niepieniężny)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6937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niepieniężny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wniesiony np. w postaci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wartość wkładu stanowi koszt amortyzacji lub wynajmu (stawkę może określać np. cennik danej instytucji).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Niekwalifikowalny jest wkład niepieniężny, który w ciągu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poprzednich lat od dnia zakupu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(10 lat w przypadku nieruchomości) był współfinansowany ze środków unijnych lub/oraz dotacji z krajowych środków publicznych.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poniesione na wycenę wkładu niepieniężnego są kwalifikowalne.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01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04056" y="836712"/>
            <a:ext cx="7412360" cy="144015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Grupa docelowa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7768" y="1556792"/>
            <a:ext cx="8424936" cy="46805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Grupę docelową stanowią osoby pełniące funkcje opiekuńcze nad dziećmi do lat 3.</a:t>
            </a:r>
          </a:p>
        </p:txBody>
      </p:sp>
    </p:spTree>
    <p:extLst>
      <p:ext uri="{BB962C8B-B14F-4D97-AF65-F5344CB8AC3E}">
        <p14:creationId xmlns:p14="http://schemas.microsoft.com/office/powerpoint/2010/main" val="2697817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B1B93-31BF-48B2-ABE4-B2F13A629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65C59B-4B84-4C99-87CC-36A25B1A5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Wskaźniki produktu:</a:t>
            </a:r>
          </a:p>
          <a:p>
            <a:pPr marL="457200" indent="-457200">
              <a:buAutoNum type="arabi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osób opiekujących się dziećmi w wieku do lat 3 objętych wsparciem w programie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mierzona jest liczba osób opiekujących się dziećmi w wieku do lat 3,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które otrzymały bezpośrednie wsparcie w zakresie zapewnienia opieki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nad dziećmi w wieku do lat 3</a:t>
            </a:r>
          </a:p>
          <a:p>
            <a:pPr marL="457200" indent="-457200">
              <a:buAutoNum type="arabicParenR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Liczba utworzonych miejsc opieki nad dziećmi w wieku do lat 3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odnosi się do utworzonego miejsca opieki nad jednym dzieckiem, a nie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utworzonych punktów opieki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75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38CF0D-9297-4BA3-8278-DAB5941E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659AE-F52B-4F13-A4EA-63EB4EAAC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6792"/>
            <a:ext cx="8686800" cy="4569371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Wskaźniki rezultatu bezpośredniego: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osób pozostających bez pracy, które znalazły pracę </a:t>
            </a:r>
            <a:b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poszukują pracy po opuszczeniu programu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podjęcie pracy lub rozpoczęcie poszukiwania pracy może nastąpić w trakcie           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„pobytu” dziecka w żłobku / klubie dziecięcym / opieki opiekuna dziennego,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jak również w ciągu 4 tygodni po zakończeniu udziału w projekcie;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- osoba może być wykazana w ramach wskaźnika pod warunkiem, że pracuje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bądź poszukuje pracy w momencie zakończenia udziału w projekcie;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data zakończenia udziału w projekcie to data zakończenia „pobytu” dziecka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w żłobku, klubie dziecięcym lub opieki dziennego opiekuna bądź data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przerwania udziału w projekcie z innych powodów niż podjęcie zatrudnienia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(podjęcie zatrudnienia nie oznacza zakończenia udziału w projekcie).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1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C1D4C7-70AA-4943-94EB-1796D049B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179F2B-89A2-4947-9486-7AC769AE4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Liczba osób, które powróciły na rynek pracy po przerwie związanej z urodzeniem / wychowaniem dziecka </a:t>
            </a:r>
            <a:r>
              <a:rPr lang="pl-P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utrzymały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zatrudnienie po opuszczeniu programu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należy wykazać osoby, które wróciły na rynek pracy po urlopie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macierzyńskim lub rodzicielskim oraz osoby, które utrzymały zatrudnienie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wskaźniku uwzględnianie są osoby, które w dniu przystąpienia do projektu były pracujące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osoby pracujące to również osoby prowadzące działalność na własny rachunek</a:t>
            </a:r>
          </a:p>
        </p:txBody>
      </p:sp>
    </p:spTree>
    <p:extLst>
      <p:ext uri="{BB962C8B-B14F-4D97-AF65-F5344CB8AC3E}">
        <p14:creationId xmlns:p14="http://schemas.microsoft.com/office/powerpoint/2010/main" val="735085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32C71-2CA5-4ED7-94A3-798BBEB5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642C0F-9416-42EF-AFE8-E9C5EB619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9145016" cy="566124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Wskaźniki horyzontalne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(jeżeli wynikają z zakresu projektu)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obiektów dostosowanych do potrzeb osób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 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dotyczy obiektów, które zaopatrzono w specjalne podjazdy, windy bądź inne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urządzenia umożliwiające dostęp bądź poruszanie się po nich osobom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z niepełnosprawnościami ruchowymi lub sensorycznymi;</a:t>
            </a: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jako obiekty rozumiane są konstrukcie budowlane;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jeżeli instytucja składa się z kilku obiektów, należy zaliczyć wszystkie, które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dostosowano do potrzeb osób z niepełnosprawnościami;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- wskaźnik mierzony jest w momencie rozliczenia wydatku związanego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z wyposażeniem obiektów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1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CB8F8-834E-4F31-9170-0F25834F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011F6-1A3C-4AB0-8E0E-1F04EAD90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Liczba obiektów wykorzystujących technologie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informacyjno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komunikacyjne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wskaźnik mierzy liczbę podmiotów, które w celu realizacji projektu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zainwestowały w technologie informacyjno-komunikacyjne</a:t>
            </a:r>
          </a:p>
        </p:txBody>
      </p:sp>
    </p:spTree>
    <p:extLst>
      <p:ext uri="{BB962C8B-B14F-4D97-AF65-F5344CB8AC3E}">
        <p14:creationId xmlns:p14="http://schemas.microsoft.com/office/powerpoint/2010/main" val="55439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6376" cy="936104"/>
          </a:xfrm>
        </p:spPr>
        <p:txBody>
          <a:bodyPr/>
          <a:lstStyle/>
          <a:p>
            <a:endParaRPr lang="pl-PL" sz="3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9145016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 interwencji </a:t>
            </a: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zwiększenie aktywności zawodowej </a:t>
            </a:r>
            <a:b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zatrudnienia wśród  osób sprawujących opiekę nad dziećmi w wieku do lat 3</a:t>
            </a:r>
          </a:p>
        </p:txBody>
      </p:sp>
    </p:spTree>
    <p:extLst>
      <p:ext uri="{BB962C8B-B14F-4D97-AF65-F5344CB8AC3E}">
        <p14:creationId xmlns:p14="http://schemas.microsoft.com/office/powerpoint/2010/main" val="2278838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C5046-B7BB-4113-A624-E2A17D76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Wskaźniki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D576B-DB21-44FC-B116-F7A6BE0B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Definicje wymienionych wskaźników znajdują się w załączniku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nr 2 do „Wytycznych w zakresie monitorowania postępu rzeczowego realizacji programów operacyjnych na lata 2014-2020”.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Ponadto, we wniosku należy zdefiniować własne wskaźniki – specyficzne dla projektu, o ile wynikają z zaplanowanych działań oraz struktury grupy docelowej.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1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556376" cy="432048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4408" cy="5184576"/>
          </a:xfrm>
        </p:spPr>
        <p:txBody>
          <a:bodyPr>
            <a:noAutofit/>
          </a:bodyPr>
          <a:lstStyle/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projektu są przedstawiane w budżecie w podziale na koszty: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dotyczą realizacji poszczególnych zadań merytorycznych w projekcie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niezbędne do realizacji projektu, ale nie dotyczą głównego przedmiotu projektu, tj. koszty administracyjne związane z funkcjonowaniem wnioskodawcy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bezpośrednie są przedstawiane we wniosku  w formie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budżetu zadaniowego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podziale na zadania merytoryczne.</a:t>
            </a:r>
          </a:p>
          <a:p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6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144016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/>
          </a:bodyPr>
          <a:lstStyle/>
          <a:p>
            <a:pPr algn="l"/>
            <a:r>
              <a:rPr lang="pl-PL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bezpośrednie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projekcie mogą być rozliczane na dwa sposoby: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kwot ryczałtowych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obligatoryjne </a:t>
            </a:r>
            <a:b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projektów, w których wartość wkładu publicznego nie przekracza wyrażonej w złotych równowartości 100 000 EUR wkładu publicznego (429 050,00 PLN)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3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podstawie rzeczywiście poniesionych wydatków</a:t>
            </a: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b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pozostałych projektów.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58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64704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619268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wydatek należy przyporządkować do wybranej kategorii (merytorycznej).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Kategorie: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i wyposażenie pomieszczeń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 tym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m.in. do wymogów budowlanych, sanitarno-epidemiologicznych, przeciwpożarowych, organizacja kuchni, stołówek zgodnie z koncepcją uniwersalnego projektowania, meble, wyposażenie wypoczynkowe, wyposażenie sanitarne, zabawki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itp.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organizacja placu zabaw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 tym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m.in. wyposażenie i montaż placu zabaw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wraz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bezpieczną nawierzchnią i ogrodzeniem;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usprawnienia dla dzieci z niepełnosprawnościami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 tym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m.in. zatrudnienie asystenta dziecka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dostosowanie posiłków z uwzględnieniem specyficznych potrzeb żywieniowych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wynikających z niepełnoprawności dziecka,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pomocy dydaktycznych adekwatnych dla specjalnych potrzeb edukacyjnych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wynikających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niepełnosprawności, w oparciu o indywidualnie przeprowadzoną diagnozę;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5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692696"/>
          </a:xfrm>
        </p:spPr>
        <p:txBody>
          <a:bodyPr/>
          <a:lstStyle/>
          <a:p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Kategorie kosztów dla konkursu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6886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bieżące funkcjonowanie miejsca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zapewnienie bieżącego funkcjonowania utworzonego miejsca opieki nad dziećmi do lat 3, w tym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m.in. koszty wynagrodzenia personelu zatrudnionego  w miejscu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dziećmi do lat 3, koszty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opłat za wyżywienie i pobyt dziecka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pomoce dydaktyczne –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pomocy do prowadzenia zajęć opiekuńczo- </a:t>
            </a:r>
            <a:r>
              <a:rPr lang="pl-PL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wychowawczych </a:t>
            </a:r>
            <a:br>
              <a:rPr lang="pl-PL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edukacyjnych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specjalistycznego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sprzętu oraz </a:t>
            </a:r>
            <a:r>
              <a:rPr lang="pl-PL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 do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rozpoznawania potrzeb rozwojowych i edukacyjnych oraz możliwości psychofizycznych dzieci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wspomagania rozwoju i prowadzenia terapii </a:t>
            </a:r>
            <a:r>
              <a:rPr lang="pl-P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dzieci ze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specjalistycznymi potrzebami edukacyjnymi, ze szczególnym uwzględnieniem tych pomocy, sprzętu  i narzędzi, które są zgodne z koncepcją uniwersalnego projektowania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szkolenie w zawodzie dziennego opiekuna –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przeszkolenie w zawodzie dziennego opiekuna, odbycie szkolenia uzupełniającego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 wydatki niekwalifikujące się do żadnej z powyższych kategorii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 ile są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niezbędne </a:t>
            </a:r>
            <a:b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prawidłowego funkcjonowania miejsca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dziećmi do lat 3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są kwalifikowalne zgodnie z „Wytycznymi w zakresie kwalifikowalności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w ramach Europejskiego Funduszu Społecznego oraz Funduszu Spójności na lata 2014-2020”</a:t>
            </a: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530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340352" cy="576063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856984" cy="4896544"/>
          </a:xfrm>
        </p:spPr>
        <p:txBody>
          <a:bodyPr>
            <a:normAutofit fontScale="92500" lnSpcReduction="20000"/>
          </a:bodyPr>
          <a:lstStyle/>
          <a:p>
            <a:pPr algn="l">
              <a:spcAft>
                <a:spcPts val="1200"/>
              </a:spcAft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to koszty administracyjne związane z obsługą projektu,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szczególności:</a:t>
            </a:r>
          </a:p>
          <a:p>
            <a:pPr marL="514350" indent="-514350" algn="l">
              <a:lnSpc>
                <a:spcPct val="11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koordynatora lub kierownika projektu oraz innego personelu bezpośrednio zaangażowanego w zarządzanie, rozliczanie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monitorowanie projektu lub prowadzenie innych działań administracyjnych w projekcie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w szczególności koszty wynagrodzenia tych osób, ich delegacji służbowych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szkoleń oraz koszty związane z wdrażaniem polityki równych szans przez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 osoby;</a:t>
            </a:r>
          </a:p>
          <a:p>
            <a:pPr marL="514350" indent="-514350" algn="l">
              <a:lnSpc>
                <a:spcPct val="110000"/>
              </a:lnSpc>
              <a:spcAft>
                <a:spcPts val="1800"/>
              </a:spcAft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zarządu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(koszty wynagrodzenia osób uprawnionych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reprezentowania jednostki, których zakresy czynności nie są przypisane wyłącznie do projektu,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np. kierownik jednostki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personelu obsługowego na potrzeby funkcjonowania jednostki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(obsługa kadrowa, finansowa, administracyjna, sekretariat, kancelaria, obsługa prawna, w tym dot. zamówień);</a:t>
            </a: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lphaLcParenR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8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16633"/>
            <a:ext cx="7416824" cy="360039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964488" cy="645333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obsługi księgowej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(wynagrodzenie osób księgujących wydatki w projekcie,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 tym koszty zlecenia prowadzenia obsługi księgowej projektu na rzecz biura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rachunkowego);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utrzymania powierzchni biurowych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związanych z obsługą administracyjną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projektu (czynsz, najem, opłaty administracyjne);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f) wydatki związane z otworzeniem lub prowadzeniem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wyodrębnionego na rzecz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subkonta na rachunku bankowym lub odrębnego rachunku bankowego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l"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działania informacyjno-promocyjne projektu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np. zakup materiałów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promocyjnych i informacyjnych, zakup ogłoszeń prasowych, utworzenie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 prowadzenie strony internetowej o projekcie, oznakowanie projektu, plakaty,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ulotki, itp.)</a:t>
            </a:r>
            <a:endParaRPr lang="pl-PL" sz="8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h)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amortyzacja, najem lub zakup aktywów używanych na potrzeby personelu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(dotyczy środków trwałych i wartości niematerialnych i prawnych), używanych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na potrzeby osób, o których mowa w lit. a–d;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i) opłaty za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energię elektryczną, cieplną, gazową, wodę, opłaty przesyłowe, </a:t>
            </a:r>
            <a:b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opłaty za odprowadzanie ścieków 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związanym z obsługą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administracyjną projektu;</a:t>
            </a:r>
          </a:p>
          <a:p>
            <a:pPr algn="l"/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j) koszty </a:t>
            </a:r>
            <a:r>
              <a:rPr lang="pl-PL" sz="8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 pocztowych, telefonicznych, internetowych, kurierskich</a:t>
            </a: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związanych </a:t>
            </a:r>
            <a:b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z obsługą administracyjną projektu;</a:t>
            </a: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8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sz="5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771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5780" y="404664"/>
            <a:ext cx="7700392" cy="432048"/>
          </a:xfrm>
        </p:spPr>
        <p:txBody>
          <a:bodyPr/>
          <a:lstStyle/>
          <a:p>
            <a:r>
              <a:rPr lang="pl-PL" sz="3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4896544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k) koszty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biurowe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związane z obsługą administracyjną projektu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(np. zakup materiałów biurowych i artykułów piśmienniczych,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koszty usług powielania dokumentów);</a:t>
            </a:r>
          </a:p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l) koszty zabezpieczenia właściwej realizacji umowy;</a:t>
            </a:r>
          </a:p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m) koszty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ubezpieczeń majątkowych.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endParaRPr lang="pl-PL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704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595013" cy="79208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848872" cy="5112568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pośrednie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są rozliczane wyłącznie z wykorzystaniem następujących stawek ryczałtowych:</a:t>
            </a:r>
          </a:p>
          <a:p>
            <a:pPr algn="l">
              <a:spcAft>
                <a:spcPts val="6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6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6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3088BE9-AD77-4215-9F54-B1BA96860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8190"/>
              </p:ext>
            </p:extLst>
          </p:nvPr>
        </p:nvGraphicFramePr>
        <p:xfrm>
          <a:off x="899592" y="2172360"/>
          <a:ext cx="6696744" cy="390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4891">
                  <a:extLst>
                    <a:ext uri="{9D8B030D-6E8A-4147-A177-3AD203B41FA5}">
                      <a16:colId xmlns:a16="http://schemas.microsoft.com/office/drawing/2014/main" val="3071714363"/>
                    </a:ext>
                  </a:extLst>
                </a:gridCol>
                <a:gridCol w="4691853">
                  <a:extLst>
                    <a:ext uri="{9D8B030D-6E8A-4147-A177-3AD203B41FA5}">
                      <a16:colId xmlns:a16="http://schemas.microsoft.com/office/drawing/2014/main" val="3398950388"/>
                    </a:ext>
                  </a:extLst>
                </a:gridCol>
              </a:tblGrid>
              <a:tr h="819043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kosztów bezpośrednich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Wartość kosztów bezpośrednich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862416"/>
                  </a:ext>
                </a:extLst>
              </a:tr>
              <a:tr h="634531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830 tys. zł włącznie</a:t>
                      </a:r>
                    </a:p>
                    <a:p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112933"/>
                  </a:ext>
                </a:extLst>
              </a:tr>
              <a:tr h="906472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powyżej  830 tys. zł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1 740 tys. zł włącznie</a:t>
                      </a:r>
                      <a:endParaRPr lang="pl-PL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724586"/>
                  </a:ext>
                </a:extLst>
              </a:tr>
              <a:tr h="906472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powyżej 1 740 tys. zł  </a:t>
                      </a:r>
                      <a:b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4 550 tys. zł włącznie</a:t>
                      </a:r>
                      <a:endParaRPr lang="pl-PL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91603"/>
                  </a:ext>
                </a:extLst>
              </a:tr>
              <a:tr h="634531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więcej niż 4 550 tys. zł</a:t>
                      </a:r>
                      <a:endParaRPr lang="pl-PL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50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76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412360" cy="504056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9145016" cy="594928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może dotyczyć wyłącznie: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nieruchomości;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zakupu infrastruktury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(elementy nieprzenośnie, na stałe przytwierdzone do nieruchomości np. podjazd do budynku, zainstalowanie windy w budynku);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dostosowania lub adaptacji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budynków i pomieszczeń (prace remontowo – wykończeniowe).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w ramach cross-</a:t>
            </a:r>
            <a:r>
              <a:rPr lang="pl-PL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nie mogą przekroczyć </a:t>
            </a: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kwalifikowalnych projektu.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7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Tworzone mogą być miejsca opieki nad dziećmi w wieku do lat 3 w formie:</a:t>
            </a:r>
          </a:p>
          <a:p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żłobków</a:t>
            </a:r>
          </a:p>
          <a:p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klubów dziecięcych lub</a:t>
            </a:r>
          </a:p>
          <a:p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dziennego opiekuna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88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FEAB19-5405-4777-B694-CBDA8C63F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trwałe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933AE7-C9B9-4C11-964F-99BF30BF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Zakup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środków trwałych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będzie kwalifikowalny jedynie, gdy ma na celu wspomaganie procesu wdrażania projektu.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projektów współfinansowanych z EFS środkiem trwałym są środki o wartości jednostkowej równej lub wyższej niż 3 500,00 zł netto.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na zakup środków trwałych nie mogą przekroczyć </a:t>
            </a: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kwalifikowalnych projektu.</a:t>
            </a:r>
          </a:p>
          <a:p>
            <a:pPr marL="0" indent="0">
              <a:spcAft>
                <a:spcPts val="1200"/>
              </a:spcAft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8340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DE180-6A5D-4CCA-A5AA-FB3E8ADC9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96752"/>
          </a:xfrm>
        </p:spPr>
        <p:txBody>
          <a:bodyPr/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Cross – </a:t>
            </a:r>
            <a:r>
              <a:rPr lang="pl-PL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financing</a:t>
            </a:r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 i środki trwałe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594DEC-673E-4D86-B6E8-D59266A2D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Łączna wartość środków trwałych oraz wydatków </a:t>
            </a:r>
            <a:b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cross-</a:t>
            </a:r>
            <a:r>
              <a:rPr lang="pl-PL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nie może przekroczyć </a:t>
            </a:r>
            <a:r>
              <a:rPr lang="pl-PL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wydatków kwalifikowalnych projektu.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5782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268344" cy="1008112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640960" cy="453650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można składać w terminie:</a:t>
            </a:r>
          </a:p>
          <a:p>
            <a:pPr algn="l"/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24 czerwca 2019 roku (od godz. 8.00) – </a:t>
            </a:r>
            <a:b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16 lipca 2019 roku (do godz. 15.30)</a:t>
            </a:r>
          </a:p>
          <a:p>
            <a:endParaRPr lang="pl-PL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 rozstrzygnięcia II rundy – listopad 2019 r.</a:t>
            </a:r>
          </a:p>
          <a:p>
            <a:pPr algn="l"/>
            <a:endParaRPr lang="pl-PL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43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556376" cy="720080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920880" cy="4608512"/>
          </a:xfrm>
        </p:spPr>
        <p:txBody>
          <a:bodyPr>
            <a:normAutofit fontScale="92500" lnSpcReduction="10000"/>
          </a:bodyPr>
          <a:lstStyle/>
          <a:p>
            <a:pPr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są składane w dwóch formach:</a:t>
            </a:r>
          </a:p>
          <a:p>
            <a:pPr marL="514350" indent="-514350" algn="l"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elektronicznej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pomocą systemu GWA EFS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dostępnego na stronie rpo.wrotapodlasia.pl (w wersji aktualnej na dzień rozpoczęcia naboru na daną rundę konkursową)</a:t>
            </a:r>
          </a:p>
          <a:p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</a:t>
            </a:r>
          </a:p>
          <a:p>
            <a:pPr marL="457200" indent="-457200" algn="l">
              <a:buAutoNum type="alphaLcParenR" startAt="2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formie papierowej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wydrukowanej z systemu GWA EFS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SOWA RPOWP, opatrzonej podpisem osoby/osób uprawnionych do złożenia wniosku wraz z </a:t>
            </a: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Potwierdzeniem przesłania do IZ RPOWP elektronicznej wersji wniosku o dofinansowanie </a:t>
            </a:r>
          </a:p>
          <a:p>
            <a:pPr algn="l"/>
            <a:endParaRPr lang="pl-PL" sz="2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mogą wpłynąć dodatkowo w ciągu 3 dni roboczych, licząc od pierwszego dnia roboczego następującego po dniu zakończenia rundy konkursu – II runda: do 19 lipca 2019 roku.</a:t>
            </a:r>
          </a:p>
          <a:p>
            <a:pPr algn="l"/>
            <a:endParaRPr lang="pl-PL" sz="22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614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ED4E7E-C663-4CDF-BA4F-151349B9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052736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468239-84A7-4766-81B2-9B6022969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złożone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upływie wskazanych terminów i/lub wnioski złożone w innych formach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niż wskazane w regulaminie konkursu będą rejestrowane w rejestrze wniosków, lecz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będą rozpatrywane.</a:t>
            </a:r>
          </a:p>
        </p:txBody>
      </p:sp>
    </p:spTree>
    <p:extLst>
      <p:ext uri="{BB962C8B-B14F-4D97-AF65-F5344CB8AC3E}">
        <p14:creationId xmlns:p14="http://schemas.microsoft.com/office/powerpoint/2010/main" val="16683973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12360" cy="648072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składania wniosków 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352928" cy="5544616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Wnioski w formie papierowej można dostarczyć:</a:t>
            </a:r>
          </a:p>
          <a:p>
            <a:pPr marL="514350" indent="-514350" algn="l">
              <a:spcBef>
                <a:spcPts val="0"/>
              </a:spcBef>
              <a:buFont typeface="+mj-lt"/>
              <a:buAutoNum type="alphaLcParenR"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osobiście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Wojewódzkiego Urzędu Pracy w Białymstoku,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ul. Pogodna 22,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Przyjęć Wniosków, pokój nr 02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poniedziałek: 8.00 – 16.00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wtorek – piątek: 7.30 – 15.30</a:t>
            </a:r>
          </a:p>
          <a:p>
            <a:pPr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przesyłką kurierską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pocztą</a:t>
            </a:r>
          </a:p>
          <a:p>
            <a:pPr>
              <a:spcAft>
                <a:spcPts val="12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Wniosek w formie papierowej należy złożyć w jednym egzemplarzu.</a:t>
            </a:r>
          </a:p>
          <a:p>
            <a:pPr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9361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352928" cy="4392488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spełnienia warunków formalnych lub oczywistych omyłek dokonywana jest w oparciu o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Kartę weryfikacji poprawności wniosku w ramach RPOWP 2014-2020”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(załącznik nr 1).</a:t>
            </a:r>
          </a:p>
          <a:p>
            <a:pPr algn="l">
              <a:spcAft>
                <a:spcPts val="12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Dokonywana jest nie później niż 14 dni kalendarzowych od daty złożenia wniosku.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1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2DED07-4C41-485C-8EB2-56F0F7C4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F387B6-66FE-4677-BC6B-957DF6A64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Warunki formalne:</a:t>
            </a:r>
          </a:p>
          <a:p>
            <a:pPr marL="457200" lvl="0" indent="-457200">
              <a:buAutoNum type="arabicParenR"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złożono w terminie wskazanym w regulaminie konkursu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rozumieniu art. 41 ust. 2 ustawy z dnia 11 lipca 2014 r. o zasadach realizacji programów w zakresie polityki spójności finansowanych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perspektywie finansowej 2014-2020? </a:t>
            </a:r>
          </a:p>
          <a:p>
            <a:pPr marL="0" lv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Jedynym warunkiem formalnym niepodlegającym uzupełnieniu jest złożenie wniosku po terminie wskazanym w regulaminie konkursu. Taki wniosek jest pozostawiany bez rozpatrzenia.</a:t>
            </a:r>
          </a:p>
          <a:p>
            <a:pPr marL="457200" lvl="0" indent="-457200">
              <a:buAutoNum type="arabicParenR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wniosek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części VIII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został opatrzony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wymaganą w regulaminie konkursu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pieczęcią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(imienną osoby uprawnionej i/lub jednostki)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podpisem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osoby/osób upoważnionej/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wskazanej/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części II wniosku (dotyczy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również partnerów i realizatorów projektu)?</a:t>
            </a:r>
          </a:p>
          <a:p>
            <a:pPr marL="457200" lvl="0" indent="-457200">
              <a:buAutoNum type="arabicParenR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AutoNum type="arabicParenR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36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70B3F-7442-4C15-8674-3BC7F6B12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Weryfikacja warunków formalnych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661F14-1C00-4104-8B91-8F53BFEF5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64137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złożono w egzemplarzu papierowym zawierającym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wszystkie strony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(oryginał)?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Czy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wersja papierowa wniosku jest tożsama z wersją elektroniczną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(identyczna suma kontrolna)?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stwierdzenia niezgodności wersji papierowej wniosku z jego wersją elektroniczną, wniosek jest kierowany do poprawy/uzupełnienia, przy czym za obowiązującą wersję wniosku uznaje się jego wersję elektroniczną.</a:t>
            </a:r>
          </a:p>
          <a:p>
            <a:pPr marL="0" lv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pl-PL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Oznacza to, że wnioskodawca na wezwanie zobowiązany jest do dostarczenia wersji papierowej wniosku opatrzonej sumą kontrolną zgodną z przedłożoną wersją elektroniczną.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Czy wniosek wypełniono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języku polskim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Czy w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niosek złożono we </a:t>
            </a:r>
            <a:r>
              <a:rPr lang="x-none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właściwej wersji generatora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wniosków </a:t>
            </a:r>
            <a:b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x-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aplikacyjnych wskazanej w regulaminie konkursu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lv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7)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 we wniosku stwierdzono inne braki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warunków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formalnych lub oczywiste omyłki?</a:t>
            </a:r>
          </a:p>
          <a:p>
            <a:pPr marL="0" lv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04105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556376" cy="792088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9252520" cy="5256584"/>
          </a:xfrm>
        </p:spPr>
        <p:txBody>
          <a:bodyPr>
            <a:noAutofit/>
          </a:bodyPr>
          <a:lstStyle/>
          <a:p>
            <a:endParaRPr lang="pl-PL" sz="2600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projektów składa się z: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oceny formalno-merytorycznej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etapu negocjacji</a:t>
            </a:r>
          </a:p>
          <a:p>
            <a:pPr algn="l"/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 dokonywana jest w terminie:</a:t>
            </a:r>
          </a:p>
          <a:p>
            <a:pPr algn="l">
              <a:spcAft>
                <a:spcPts val="600"/>
              </a:spcAft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nie później niż 81 dni kalendarzowych od dnia zakończenia naboru wniosków</a:t>
            </a:r>
          </a:p>
          <a:p>
            <a:pPr algn="l"/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 przypadku projektów, które były uzupełniane lub poprawiane –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 terminie 81 dni kalendarzowych od dnia złożenia uzupełnionego lub poprawionego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wniosku</a:t>
            </a:r>
          </a:p>
          <a:p>
            <a:pPr marL="342900" indent="-342900" algn="l">
              <a:buFontTx/>
              <a:buChar char="-"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Etap negocjacji rozpoczyna się niezwłocznie po zakończeniu oceny formalno-merytorycznej.</a:t>
            </a:r>
          </a:p>
          <a:p>
            <a:pPr algn="l"/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6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980728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Można składać projekty, w których tworzenie miejsc opieki lub pokrycie kosztów  bieżącego świadczenia usług opieki jest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komplementarne z Programem „MALUCH+”.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Komplementarność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polega na finansowaniu miejsca opieki z dwóch źródeł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tj. ze środków EFS (środków konkursu) oraz Programu „Maluch+”.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może dojść do podwójnego finansowania tych samych wydatków związanych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tym samym miejscem opieki.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Środki z Programu „MALUCH+”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mogą stanowić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wkład własny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beneficjenta.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wniosku o dofinansowanie należy przedstawić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szczegółowy kosztorys przedsięwzięcia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ze wskazaniem źródeł finansowania poszczególnych wydatków.</a:t>
            </a:r>
          </a:p>
        </p:txBody>
      </p:sp>
    </p:spTree>
    <p:extLst>
      <p:ext uri="{BB962C8B-B14F-4D97-AF65-F5344CB8AC3E}">
        <p14:creationId xmlns:p14="http://schemas.microsoft.com/office/powerpoint/2010/main" val="36738154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628384" cy="720081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1296" y="1628800"/>
            <a:ext cx="8640960" cy="4320480"/>
          </a:xfrm>
        </p:spPr>
        <p:txBody>
          <a:bodyPr>
            <a:noAutofit/>
          </a:bodyPr>
          <a:lstStyle/>
          <a:p>
            <a:pPr algn="l">
              <a:spcAft>
                <a:spcPts val="18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Ocena formalno-merytoryczna dokonywana jest na podstawie: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ogólnych kryteriów wyboru projektów: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szczegółowych kryteriów wyboru:</a:t>
            </a:r>
          </a:p>
          <a:p>
            <a:pPr marL="342900" indent="-342900" algn="l">
              <a:spcBef>
                <a:spcPts val="0"/>
              </a:spcBef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</a:p>
          <a:p>
            <a:pPr marL="342900" indent="-342900">
              <a:spcAft>
                <a:spcPts val="1800"/>
              </a:spcAft>
              <a:buFontTx/>
              <a:buChar char="-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6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340352" cy="57606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544616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formalne: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Okres realizacji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jest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zgodny z regulaminem konkursu.</a:t>
            </a:r>
          </a:p>
          <a:p>
            <a:pPr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</a:p>
          <a:p>
            <a:pPr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Projekty o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wartości nieprzekraczającej w PLN równowartości 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kwoty 100 000 EUR wkładu publicznego są rozliczane metodami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uproszczonymi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których mowa w „</a:t>
            </a: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Wytycznych w zakresie </a:t>
            </a:r>
            <a:b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kwalifikowalności wydatków w ramach Europejskiego Funduszu </a:t>
            </a:r>
            <a:b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Rozwoju Regionalnego, Europejskiego Funduszu Społecznego oraz </a:t>
            </a:r>
            <a:b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Funduszu Spójności na lata 2014-2020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”, a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o wartości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przekraczającej 100 000 EUR wkładu publicznego (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429 050,00 PLN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na podstawie rzeczywiście poniesionych wydatków. </a:t>
            </a:r>
          </a:p>
          <a:p>
            <a:pPr algn="l"/>
            <a:r>
              <a:rPr lang="pl-PL" sz="2200" b="1" dirty="0">
                <a:solidFill>
                  <a:srgbClr val="FF0000"/>
                </a:solidFill>
              </a:rPr>
              <a:t>    </a:t>
            </a:r>
            <a:r>
              <a:rPr lang="pl-PL" sz="2200" b="1" u="sng" dirty="0">
                <a:solidFill>
                  <a:srgbClr val="FF0000"/>
                </a:solidFill>
              </a:rPr>
              <a:t>NAJCZĘSTSZY BŁĄD</a:t>
            </a:r>
          </a:p>
          <a:p>
            <a:pPr algn="l"/>
            <a:endParaRPr lang="pl-PL" sz="2200" b="1" u="sng" dirty="0">
              <a:solidFill>
                <a:srgbClr val="FF0000"/>
              </a:solidFill>
            </a:endParaRPr>
          </a:p>
          <a:p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  <a:endParaRPr lang="pl-PL" sz="2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639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484368" cy="64807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7524" y="1268760"/>
            <a:ext cx="8568952" cy="4896544"/>
          </a:xfrm>
        </p:spPr>
        <p:txBody>
          <a:bodyPr>
            <a:noAutofit/>
          </a:bodyPr>
          <a:lstStyle/>
          <a:p>
            <a:pPr algn="l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 oraz partnerzy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podlegają wykluczeniu z możliwości otrzymania dofinansowania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wykluczeniu, o którym mowa w: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207 ust. 4 ustawy z dnia 27 sierpnia 2009 r.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finansach publicznych,</a:t>
            </a:r>
          </a:p>
          <a:p>
            <a:pPr marL="342900" indent="-342900" algn="l"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12 ust. 1 pkt 1 ustawy z dnia 15 czerwca 2012 r. </a:t>
            </a: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skutkach powierzenia wykonywania pracy cudzoziemcom przebywającym wbrew przepisom na terytorium Rzeczypospolitej Polskiej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342900" indent="-342900" algn="l">
              <a:spcAft>
                <a:spcPts val="600"/>
              </a:spcAft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9 ust. 1 pkt 2a ustawy z dnia 28 października 2002 r.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odpowiedzialności podmiotów zbiorowych za czyny zabronione pod groźbą kary</a:t>
            </a:r>
          </a:p>
          <a:p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</a:p>
        </p:txBody>
      </p:sp>
    </p:spTree>
    <p:extLst>
      <p:ext uri="{BB962C8B-B14F-4D97-AF65-F5344CB8AC3E}">
        <p14:creationId xmlns:p14="http://schemas.microsoft.com/office/powerpoint/2010/main" val="195561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28384" cy="64807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340767"/>
            <a:ext cx="7848872" cy="5040559"/>
          </a:xfrm>
        </p:spPr>
        <p:txBody>
          <a:bodyPr>
            <a:noAutofit/>
          </a:bodyPr>
          <a:lstStyle/>
          <a:p>
            <a:pPr algn="l">
              <a:spcAft>
                <a:spcPts val="2400"/>
              </a:spcAft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zgodnie z Regionalnym Programem Operacyjnym Województwa Podlaskiego oraz ze Szczegółowym Opisem Osi Priorytetowych RPOWP (wersje obowiązująca na dzień 26 września 2018 r.)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podmiotem uprawnionym do ubiegania się o dofinansowanie w ramach właściwego Działania/Poddziałania RPOWP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</a:p>
          <a:p>
            <a:pPr algn="l">
              <a:spcAft>
                <a:spcPts val="2400"/>
              </a:spcAft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9838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560840" cy="72008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920880" cy="5112568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W przypadku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partnerskiego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Aft>
                <a:spcPts val="1200"/>
              </a:spcAft>
              <a:buFontTx/>
              <a:buChar char="-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wybór partnerów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dokonany został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 złożeniem wniosku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</a:t>
            </a:r>
          </a:p>
          <a:p>
            <a:pPr marL="342900" indent="-342900" algn="l">
              <a:spcAft>
                <a:spcPts val="1200"/>
              </a:spcAft>
              <a:buFontTx/>
              <a:buChar char="-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projekcie, w którym podmiotem inicjującym partnerstwo jest podmiot, o którym mowa w art. 3 ust. 1 ustawy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dnia 29 stycznia 2004 r. – Prawo zamówień publicznych, spełnione zostały wymogi dotyczące wyboru partnerów spośród podmiotów innych niż wymienione w art. 3 ust. 1 pkt 1-3a tej ustawy, o których mowa w art. 33 ust. 2, 3, 4 ustawy o zasadach realizacji programów w zakresie polityki spójności finansowanych w perspektywie 2014-2020.</a:t>
            </a:r>
          </a:p>
          <a:p>
            <a:pPr>
              <a:spcAft>
                <a:spcPts val="1200"/>
              </a:spcAft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</a:p>
          <a:p>
            <a:pPr algn="l">
              <a:spcAft>
                <a:spcPts val="1200"/>
              </a:spcAft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21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052736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formalne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 oraz partnerzy posiadają odpowiedni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(adekwatny)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finansowy do realizacji projektu. </a:t>
            </a:r>
            <a:r>
              <a:rPr lang="pl-PL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NAJCZĘSTSZY BŁĄD</a:t>
            </a:r>
          </a:p>
          <a:p>
            <a:pPr marL="0" indent="0">
              <a:spcAft>
                <a:spcPts val="600"/>
              </a:spcAft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Wydatki w projekcie w roku kalendarzowym, w którym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są najwyższe nie przekraczają łącznego obrotu Wnioskodawcy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Partnera/ów (jeśli dotyczy) za ostatni zatwierdzony rok obrotowy zgodnie z ustawą z dnia 29 września 1994 r.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rachunkowości (jeśli dotyczy) lub za ostatni zamknięty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zatwierdzony rok kalendarzowy.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nie dotyczy projektów, w których Wnioskodawcą (liderem) jest jednostka sektora finansów publicznych.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MOŻNA POPRAWIĆ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139952" y="2060848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626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8072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92941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ogólne:</a:t>
            </a:r>
          </a:p>
          <a:p>
            <a:pPr marL="514350" lvl="0" indent="-514350">
              <a:spcAft>
                <a:spcPts val="600"/>
              </a:spcAft>
              <a:buAutoNum type="arabicPeriod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prawodawstwem unijnym oraz właściwymi zasadami unijnymi, w tym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0" indent="-457200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zasadą równości szans kobiet i mężczyzn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oparciu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minimum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 którym mowa w </a:t>
            </a: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„Wytycznych </a:t>
            </a:r>
            <a:b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realizacji zasady równości szans i niedyskryminacji, w tym dostępności dla osób z niepełnosprawnościami oraz zasady równości szans kobiet i mężczyzn w ramach funduszy unijnych na lata 2014-2020”</a:t>
            </a:r>
          </a:p>
          <a:p>
            <a:pPr marL="457200" lvl="0" indent="-457200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zasadą równości szans i niedyskryminacji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dostępności dla osób z niepełnosprawnościami</a:t>
            </a:r>
          </a:p>
          <a:p>
            <a:pPr marL="457200" lvl="0" indent="-457200"/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zasadą zrównoważonego rozwoju</a:t>
            </a:r>
          </a:p>
          <a:p>
            <a:pPr marL="457200" lvl="0" indent="-457200"/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MOŻLIWOŚĆ JEDNOKROTNEGO POPRAWIENIA</a:t>
            </a:r>
          </a:p>
          <a:p>
            <a:pPr lvl="0"/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8369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8712968" cy="51125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prawodawstwem krajowym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zakresie odnoszącym się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do sposobu realizacji i zakresu projektu.</a:t>
            </a:r>
          </a:p>
          <a:p>
            <a:pPr marL="0" indent="0" algn="ctr">
              <a:lnSpc>
                <a:spcPct val="120000"/>
              </a:lnSpc>
              <a:spcAft>
                <a:spcPts val="2400"/>
              </a:spcAft>
              <a:buNone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projektu z Regionalnym Programem Operacyjnym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Województwa Podlaskiego na lata 2014-2020 oraz Szczegółowym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Opisem Osi Priorytetowych RPOWP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(wersja obowiązująca na dzień 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26 września 2018 r.), w tym w zakresie: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zgodności typu projektu z wykazem zawartym  w „Typach projektów”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zgodności wyboru grupy docelowej z wykazem zawartym w „Grupa docelowa / ostateczni odbiorcy wsparcia”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zgodności z limitami określonymi w 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 wyłączeniem limitów określonych dla cross-</a:t>
            </a:r>
            <a:r>
              <a:rPr lang="pl-PL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financingu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trwałych)</a:t>
            </a:r>
          </a:p>
          <a:p>
            <a:pPr marL="0" indent="0" algn="ctr">
              <a:buNone/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0321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ogólne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Wnioskodawca w okresie realizacji projektu prowadzi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biuro projektu na terenie województwa podlaskiego.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zostanie spełnione jeśli w treści wniosku będzie wyraźnie wskazane, że w okresie realizacji projektu Beneficjent prowadzi biuro projektu (lub posiada siedzibę, filię, delegaturę, oddział czy inną prawnie dozwoloną formę organizacyjną działalności podmiotu) na terenie woj. podlaskiego z możliwością udostępnienia pełnej dokumentacji wdrażanego projektu oraz zapewniając uczestnikom możliwość osobistego kontaktu z kadrą projektu.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MOŻLIWOŚĆ JEDNOKROTNEGO POPRAWIENIA</a:t>
            </a: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Projekt jest skierowany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grup docelowych z obszaru województwa podlaskiego.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opisu grupy docelowej we wniosku musi wynikać, że uczestnicy projektu zamieszkują w rozumieniu Kodeksu Cywilnego, uczą się lub pracują na obszarze woj. podlaskiego, a w przyp. podmiotów innych niż osoby fizyczne posiadają one jednostkę organizacyjną na obszarze woj. podlaskiego.</a:t>
            </a:r>
            <a:br>
              <a:rPr lang="pl-PL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MOŻLIWOŚĆ JEDNOKROTNEGO POPRAWIENIA</a:t>
            </a: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Do wniosku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zostały wprowadzone inne zmiany niż wymagane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spełnienia kryteriów dopuszczających ogólnych i/lub szczególnych wskazanych przez oceniających do poprawy.</a:t>
            </a:r>
          </a:p>
          <a:p>
            <a:pPr marL="0" indent="0" algn="ctr">
              <a:buNone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52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59" y="332656"/>
            <a:ext cx="8099035" cy="72008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3406" y="1052736"/>
            <a:ext cx="8277188" cy="5805264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endParaRPr lang="pl-PL" sz="40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pl-PL" sz="45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r>
              <a:rPr lang="pl-PL" sz="4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projektu </a:t>
            </a:r>
            <a: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tworzone będą miejsca opieki nad dziećmi </a:t>
            </a:r>
            <a:b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lat 3 w formie żłobków, klubów dziecięcych lub opiekunów dziennych</a:t>
            </a:r>
            <a: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spcAft>
                <a:spcPts val="3000"/>
              </a:spcAft>
              <a:buNone/>
            </a:pPr>
            <a:r>
              <a:rPr lang="pl-PL" sz="6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5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pl-PL" sz="5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poprzedzony został </a:t>
            </a:r>
            <a: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analizą sytuacji demograficznej</a:t>
            </a:r>
            <a: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 której </a:t>
            </a:r>
            <a:b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6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wynika, iż </a:t>
            </a:r>
            <a: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nowoutworzonych miejsc opieki nad dziećmi do </a:t>
            </a:r>
            <a:b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6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lat 3 odpowiada zapotrzebowaniu na obszarze realizacji projektu</a:t>
            </a:r>
            <a:r>
              <a:rPr lang="pl-PL" sz="6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6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</a:p>
          <a:p>
            <a:pPr marL="0" indent="0">
              <a:spcAft>
                <a:spcPts val="1800"/>
              </a:spcAft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pl-PL" sz="22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0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96752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430108" cy="5373216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Bieżąca działalność nowoutworzonych miejsc opieki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może być finansowana w ramach projektów przez okres </a:t>
            </a: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dłuższy niż 24 miesiące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są np.: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wynagrodzenia personelu zatrudnionego </a:t>
            </a:r>
            <a:b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miejscu opieki 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koszty opłat za wyżywienie i pobyt dziecka  </a:t>
            </a:r>
          </a:p>
          <a:p>
            <a:pPr marL="0" indent="0">
              <a:buNone/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pl-PL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4853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12474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485740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Projektodawca zapewni, iż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utworzone miejsca opieki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dziećmi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wieku do lat 3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będą funkcjonowały co najmniej 2 lata od daty zakończenia realizacji projektu.</a:t>
            </a:r>
          </a:p>
          <a:p>
            <a:pPr marL="0" indent="0">
              <a:spcAft>
                <a:spcPts val="1200"/>
              </a:spcAft>
              <a:buNone/>
            </a:pPr>
            <a:endParaRPr lang="pl-PL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wniosku należy umieścić jednoznaczny zapis zapewniający spełnienie powyższego kryterium oraz informacje: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z jakiego źródła, innego niż środki europejskie, będą utrzymywane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miejsca;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planowane działania zmierzające do utrzymania funkcjonowania tych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miejsc po ustaniu finansowania z EFS.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MOŻLIWOŚĆ JEDNOKROTNEGO POPRAWIENIA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633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6937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Okres realizacji projektu jest nie dłuższy niż 24 miesiące.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Projektodawca składa nie więcej niż 2 wnioski o dofinansowanie projektu w ramach danego konkursu lub rundy konkursu (w przypadku konkursu podzielonego na rundy).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złożenia więcej niż dwóch wniosków przez jednego Projektodawcę zostaną odrzucone wszystkie złożone w odpowiedzi na konkurs wnioski.</a:t>
            </a:r>
          </a:p>
          <a:p>
            <a:pPr marL="0" indent="0" algn="ctr"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MOŻLIWOŚCI POPRAWY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8650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484368" cy="57606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352928" cy="5184576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merytoryczne:</a:t>
            </a:r>
          </a:p>
          <a:p>
            <a:pPr marL="457200" indent="-457200" algn="l">
              <a:buAutoNum type="arabicPeriod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Analiza problemowa i zgodność projektu z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właściwymi celami szczegółowymi RPOWP,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wskazanie problemów, na które stanowi odpowiedź cel główny projektu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analiza (uzasadnienie) zidentyfikowanych problemów,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celu głównego projektu w odniesieniu do wskazanych problemów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sposobu w jaki projekt przyczyni się do osiągnięcia właściwych celów szczegółowych RPOWP,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zapisami Regulaminu konkursu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</a:t>
            </a:r>
          </a:p>
          <a:p>
            <a:pPr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10</a:t>
            </a:r>
          </a:p>
          <a:p>
            <a:pPr algn="l"/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- 6</a:t>
            </a:r>
          </a:p>
          <a:p>
            <a:pPr marL="342900" indent="-342900" algn="l">
              <a:buFontTx/>
              <a:buChar char="-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lvl="0"/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223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558608" cy="21602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848872" cy="5688632"/>
          </a:xfrm>
        </p:spPr>
        <p:txBody>
          <a:bodyPr>
            <a:noAutofit/>
          </a:bodyPr>
          <a:lstStyle/>
          <a:p>
            <a:pPr lvl="0" algn="l"/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Adekwatność doboru grupy docelowej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wskazanego celu głównego projektu i właściwego celu szczegółowego RPOWP,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opis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istotnych cech uczestników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(osób lub podmiotów), którzy zostaną objęci wsparciem w kontekście zdiagnozowanej sytuacji problemowej, potrzeb i oczekiwań uczestników projektu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wsparcia, które ma być udzielane w ramach projektu, a także barier, na które napotykają uczestnicy projektu;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sposobu rekrutacji uczestników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projektu w odniesieniu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wskazanych cech grupy docelowej, w tym kryteriów rekrutacji i kwestii zapewnienia dostępności dla osób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niepełnosprawnościami;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wytycznych horyzontalnych obowiązujących w danym obszarze tematycznym.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10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- 6</a:t>
            </a:r>
          </a:p>
          <a:p>
            <a:pPr marL="342900" indent="-342900" algn="l">
              <a:buFontTx/>
              <a:buChar char="-"/>
            </a:pP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765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628384" cy="36004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20880" cy="4392488"/>
          </a:xfrm>
        </p:spPr>
        <p:txBody>
          <a:bodyPr>
            <a:noAutofit/>
          </a:bodyPr>
          <a:lstStyle/>
          <a:p>
            <a:pPr lvl="0" algn="l">
              <a:spcAft>
                <a:spcPts val="600"/>
              </a:spcAft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opisanej analizy ryzyka nieosiągnięcia założeń projektu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opisu: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sytuacji, których wystąpienie utrudni lub uniemożliwi osiągnięcie wartości docelowej wskaźników rezultatu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także sposobu identyfikacji wystąpienia takich sytuacji (zajścia ryzyka);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działań, które będą podjęte, aby zapobiec wystąpieniu ryzyka </a:t>
            </a:r>
            <a:b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jakie będą mogły zostać podjęte, aby zminimalizować skutki wystąpienia ryzyka.</a:t>
            </a:r>
          </a:p>
          <a:p>
            <a:pPr lvl="0"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Dotyczy tylko projektów, których wnioskowana kwota dofinansowania jest równa albo przekracza 2 mln. zł.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5</a:t>
            </a:r>
          </a:p>
          <a:p>
            <a:pPr algn="l"/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- 3</a:t>
            </a:r>
          </a:p>
          <a:p>
            <a:pPr lvl="0" algn="l"/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935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62068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620688"/>
            <a:ext cx="821570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doboru i opisu zadań przewidzianych do realizacji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projektu, w tym: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i adekwatność zaplanowanych zadań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opisanych problemów i celu projektu;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racjonalność harmonogramu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realizacji projektu;</a:t>
            </a:r>
          </a:p>
          <a:p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trafność i adekwatność doboru wskaźników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 tym wartości docelowej) dla danej formy wsparcia/grupy docelowej zaplanowanej w projekcie,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 zostaną osiągnięte w ramach zadań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kontekście realizacji celu głównego projektu oraz właściwego celu szczegółowego RPOWP,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sposobu pomiaru, monitorowania oraz źródeł ich weryfikacji (w tym dokumentów potwierdzających rozliczenie kwot ryczałtowych/stawek jednostkowych);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opis sposobu, w jaki zostanie zachowana trwałość projektu 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dotyczy);</a:t>
            </a:r>
          </a:p>
          <a:p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20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- 12</a:t>
            </a:r>
          </a:p>
          <a:p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763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wnioskodawcy i partnerów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dotyczy), w tym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szczególności: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techniczny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sprzętowy i warunki lokalowe wnioskodawcy i partnerów (o ile dotyczy) i sposób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jego wykorzystania w ramach projektu;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potencjał kadrowy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wnioskodawcy i partnerów (o ile dotyczy)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sposób jego wykorzystania w ramach projektu (kluczowych osób, które zostaną zaangażowane do realizacji projektu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ich planowanej funkcji w projekcie);</a:t>
            </a:r>
          </a:p>
          <a:p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uzasadnienia wyboru partnerów do realizacji poszczególnych zadań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dotyczy).</a:t>
            </a: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15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- 9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21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83671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Adekwatność opisu potencjału społecznego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zakresu realizacji projektu,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uzasadnienie dlaczego doświadczenie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jest adekwatne do zakresu realizacji projektu, </a:t>
            </a:r>
            <a:b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uwzględnieniem dotychczasowej działalności wnioskodawcy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partnerów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 ile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prowadzonej: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obszarze tematycznym projektu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rzecz grupy docelowej,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której skierowany będzie projekt oraz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określonym terytorium,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którego będzie dotyczyć realizacja projektu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20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– 12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Adekwatność sposobu zarządzania projektem do zakresu zadań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projekcie oraz kadry zewnętrznej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zaangażowanej do realizacji projektu.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– 3</a:t>
            </a: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262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62068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20688"/>
            <a:ext cx="8496944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Prawidłowość sporządzenia budżetu projektu oraz zgodność wydatków 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„Wytycznymi w zakresie kwalifikowalności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wydatków w ramach Europejskiego Funduszu Rozwoju Regionalnego, Europejskiego Funduszu Społecznego oraz Funduszu Spójności na lata 2014-2020”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kwalifikowalność wydatków,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tym: niezbędność wydatków do realizacji projektu i osiągania jego celów, racjonalność i efektywność wydatków projektu (relacja nakład – rezultat), w tym zgodność ze standardami i cenami rynkowymi, w szczególności określonymi w regulaminie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wniesienia wkładu własnego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zgodność udziału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Regulaminem danego konkursu;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poprawność formalno-rachunkowa sporządzenia budżetu projektu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zgodność poziomu kosztów pośrednich z Wytycznymi;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limitami określonymi w </a:t>
            </a:r>
            <a:r>
              <a:rPr lang="pl-PL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SzOOP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zakresie limitów określonych dla </a:t>
            </a:r>
            <a:r>
              <a:rPr lang="pl-PL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corss-financingu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środków trwałych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zgodność z zapisami Regulaminu konkursu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wynikającymi z wytycznych horyzontalnych obowiązujących w danym obszarze tematycznym.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pkt – 20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liczba pkt. zapewniająca ocenę pozytywną – 12</a:t>
            </a:r>
          </a:p>
          <a:p>
            <a:pPr marL="0" indent="0">
              <a:buNone/>
            </a:pPr>
            <a:endParaRPr lang="pl-PL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073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282917-ED7D-4EC5-93BB-F8F6BFA6F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268760"/>
          </a:xfrm>
        </p:spPr>
        <p:txBody>
          <a:bodyPr/>
          <a:lstStyle/>
          <a:p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Kryteria merytoryczne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02F98E-32DC-46B3-921B-4DDAEA60B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punktów za spełnienie kryteriów merytorycznych (1-8) wynosi 100 punktów.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Projekty, które za spełnienie kryteriów merytorycznych otrzymały minimum 60 pkt. oraz uzyskały przynajmniej 60 % punktów za spełnienie każdego z kryteriów merytorycznych, mogą otrzymać dodatkowe premie punktowe za spełnienie kryteriów premiujących.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Wysokość premii punktowej jest określona w opisie danego kryterium premiującego. Częściowe spełnienie kryterium premiującego nie skutkuje przyznaniem premii punktowej.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punktów za spełnienie kryteriów premiujących wynosi 30 pkt.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Max. liczba punktów, którą może uzyskać projekt wynosi 130 pkt.</a:t>
            </a:r>
          </a:p>
        </p:txBody>
      </p:sp>
    </p:spTree>
    <p:extLst>
      <p:ext uri="{BB962C8B-B14F-4D97-AF65-F5344CB8AC3E}">
        <p14:creationId xmlns:p14="http://schemas.microsoft.com/office/powerpoint/2010/main" val="240790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Przedmiot konkursu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wniosku o dofinansowanie należy zawrzeć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najmniej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dotyczące: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uzasadnienia zapotrzebowania na miejsca opieki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analizę uwarunkowań w zakresie zróżnicowań przestrzennych w dostępie do form opieki i prognoz demograficznych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warunków lokalowych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tj. wykorzystanie bazy lokalowej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 rekrutacji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uczestników projektu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sposobu utrzymania funkcjonowania miejsc opieki nad dziećmi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lat 3 po ustaniu finansowania z EFS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informacje z jakiego źródła innego niż środki europejskie, miejsca te będą utrzymane przez okres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2 lat od zakończenia projektu oraz działania, które będą podjęte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celu utrzymania funkcjonowania miejsc opieki po ustaniu finansowania z EFS.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5966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052736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Kryteria premiujące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projektu utworzone zostaną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miejsca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dziećmi do lat 3,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których opieką będą objęte dzieci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terenu gminy/gmin, na których nie występują instytucjonalne punkty opieki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 dziećmi do lat 3.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Spełnienie kryterium zostanie zweryfikowane na podst. treści wniosku.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 pkt. -20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Projekt realizowany jest przez podmiot ekonomii społecznej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lub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 realizowany jest </a:t>
            </a: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partnerstwie przez </a:t>
            </a:r>
            <a:b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administrację publiczną i podmiot ekonomii społecznej.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Spełnienie kryterium zostanie zweryfikowane na podst. treści wniosku.</a:t>
            </a:r>
          </a:p>
          <a:p>
            <a:pPr marL="0" indent="0">
              <a:buNone/>
            </a:pP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 pkt. -10</a:t>
            </a:r>
          </a:p>
          <a:p>
            <a:pPr marL="0" indent="0">
              <a:buNone/>
            </a:pPr>
            <a:endParaRPr lang="pl-PL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450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76470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Negocjacje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ramach etapu negocjacji badane jest spełnienie </a:t>
            </a:r>
            <a:r>
              <a:rPr lang="pl-PL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kryterium merytorycznego dotyczącego negocjacji: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Negocjacje zakończyły się wynikiem pozytywnym, co oznacza: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zostały wprowadzone korekty wskazane przez oceniających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kartach oceny projektu lub przez przewodniczącego KOP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inne zmiany wynikające z ustaleń dokonanych podczas negocjacji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(jeśli </a:t>
            </a:r>
            <a:r>
              <a:rPr lang="pl-PL" sz="2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dotyczy);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KOP uzyskał od wnioskodawcy informacje i wyjaśnienia dotyczące określonych zapisów we wniosku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wskazanych przez oceniających w kartach oceny projektu, przewodniczącego KOP (jeśli dotyczy)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wyjaśnienia te zostały zaakceptowane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KOP,</a:t>
            </a:r>
          </a:p>
          <a:p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wniosku nie zostały wprowadzone inne zmiany niż wynikające </a:t>
            </a:r>
            <a:b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kart oceny projektu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uwag przewodniczącego KOP oraz ustaleń wynikających z procesu negocjacji.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77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105273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Rozstrzygnięcie konkursu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4973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etapie negocjacji, lista projektów, które uzyskały wymaganą liczbę punktów, </a:t>
            </a: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wyróżnieniem projektów wybranych do dofinansowania, będzie umieszczona na:</a:t>
            </a:r>
          </a:p>
          <a:p>
            <a:pPr marL="0" indent="0">
              <a:spcBef>
                <a:spcPts val="0"/>
              </a:spcBef>
              <a:buNone/>
            </a:pPr>
            <a:b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stronie internetowej WUP w Białymstoku: wupbialystok.praca.gov.pl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stornie Instytucji Zarządzającej: rpo.wrotapodlasia.pl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oraz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portalu Funduszy Europejskich: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www.funduszeeuropejskie.gov.pl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Każdy projektodawca otrzyma pisemną informację o zakończeniu oceny projektu i jej wyniku.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4766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Procedura odwoławcza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4380" y="170080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Wnioskodawca, którego wniosek uzyskał ocenę negatywną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 prawo wniesienia protestu.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może dotyczyć każdego etapu oceny projektu.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Protest składany jest do Instytucji Pośredniczącej –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WUP w Białymstoku.</a:t>
            </a:r>
          </a:p>
        </p:txBody>
      </p:sp>
    </p:spTree>
    <p:extLst>
      <p:ext uri="{BB962C8B-B14F-4D97-AF65-F5344CB8AC3E}">
        <p14:creationId xmlns:p14="http://schemas.microsoft.com/office/powerpoint/2010/main" val="24462793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spcAft>
                <a:spcPts val="1800"/>
              </a:spcAft>
              <a:buNone/>
            </a:pPr>
            <a:endParaRPr lang="pl-PL" sz="5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  <a:endParaRPr lang="pl-PL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Punkt Kontaktowy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Wojewódzkiego Urzędu Pracy w Białymstoku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ul. Pogodna 22, pokój 02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15-354 Białystok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8.00 – 16.00</a:t>
            </a:r>
          </a:p>
          <a:p>
            <a:pPr marL="0" indent="0" algn="ctr">
              <a:buNone/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wt-pt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7.30 – 15.30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tel. 85 74 97 247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informacja.efs@wup.wrotapodlasia.pl</a:t>
            </a:r>
          </a:p>
        </p:txBody>
      </p:sp>
      <p:pic>
        <p:nvPicPr>
          <p:cNvPr id="6" name="Obraz 5" descr="C:\Users\pawluszewicz_dorota\Desktop\zmiany wizualizacji\Rpo\EF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19256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4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Kto może ubiegać się o dofinansowanie?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44824"/>
            <a:ext cx="8424936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 realizacji projektu mogą ubiegać się: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jednostki samorządu terytorialnego 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instytucje publiczne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osoby fizyczne</a:t>
            </a:r>
          </a:p>
          <a:p>
            <a:pPr>
              <a:buFontTx/>
              <a:buChar char="-"/>
            </a:pP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osoby prawne i jednostki organizacyjne nieposiadające osobowości prawnej</a:t>
            </a:r>
          </a:p>
          <a:p>
            <a:pPr>
              <a:buFontTx/>
              <a:buChar char="-"/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5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pl-PL" sz="3400" dirty="0">
                <a:latin typeface="Calibri" panose="020F0502020204030204" pitchFamily="34" charset="0"/>
                <a:cs typeface="Calibri" panose="020F0502020204030204" pitchFamily="34" charset="0"/>
              </a:rPr>
              <a:t>Partnerstwo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4569371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może być realizowany w partnerstwie z innymi podmiotami.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Zainicjowanie partnerstwa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przed dniem złożenia wniosku </a:t>
            </a:r>
            <a:b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dofinansowanie: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wybór partnerów powinien być udokumentowany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partnerzy muszą być wskazani we wniosku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Aft>
                <a:spcPts val="2400"/>
              </a:spcAft>
              <a:buNone/>
            </a:pPr>
            <a:r>
              <a:rPr lang="pl-PL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Podpisanie umowy partnerskiej lub porozumienia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przed dniem zawarcia umowy o dofinansowanie projektu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118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5C600F-DB96-42FD-96BE-0C930AE3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908720"/>
          </a:xfrm>
        </p:spPr>
        <p:txBody>
          <a:bodyPr/>
          <a:lstStyle/>
          <a:p>
            <a:r>
              <a:rPr lang="pl-PL" sz="4000" dirty="0">
                <a:latin typeface="Calibri" panose="020F0502020204030204" pitchFamily="34" charset="0"/>
                <a:cs typeface="Calibri" panose="020F0502020204030204" pitchFamily="34" charset="0"/>
              </a:rPr>
              <a:t>Partnerstwo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647DF5-D0C8-4257-A8C6-BD78FE35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przypadku realizacji projektów partnerskich powinny być spełnione łącznie następujące warunki:</a:t>
            </a:r>
          </a:p>
          <a:p>
            <a:pPr marL="457200" indent="-457200">
              <a:spcAft>
                <a:spcPts val="1200"/>
              </a:spcAft>
              <a:buAutoNum type="alphaL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istnieć lider partnerstwa (partner wiodący), który jest jednocześnie beneficjentem projektu (stroną umowy o dofinansowanie)</a:t>
            </a:r>
          </a:p>
          <a:p>
            <a:pPr marL="457200" indent="-457200">
              <a:spcAft>
                <a:spcPts val="1200"/>
              </a:spcAft>
              <a:buAutoNum type="alphaL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partnerzy muszą uczestniczyć w realizacji projektu na każdym jego etapie, co oznacza również wspólne przygotowanie wniosku o dofinansowanie oraz wspólne zarządzanie projektem, przy czym partner może uczestniczyć w realizacji tylko części zadań w projekcie,</a:t>
            </a:r>
          </a:p>
          <a:p>
            <a:pPr marL="457200" indent="-457200">
              <a:buAutoNum type="alphaLcParenR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udział partnerów musi być adekwatny, co oznacza </a:t>
            </a:r>
            <a: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odpowiedni udział partnerów w realizacji projektu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(wniesienie zasobów, ludzkich, organizacyjnych, technicznych lub finansowych odpowiadających realizowanym zadaniom)   </a:t>
            </a:r>
          </a:p>
        </p:txBody>
      </p:sp>
    </p:spTree>
    <p:extLst>
      <p:ext uri="{BB962C8B-B14F-4D97-AF65-F5344CB8AC3E}">
        <p14:creationId xmlns:p14="http://schemas.microsoft.com/office/powerpoint/2010/main" val="2945874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9905</TotalTime>
  <Words>2313</Words>
  <Application>Microsoft Office PowerPoint</Application>
  <PresentationFormat>Pokaz na ekranie (4:3)</PresentationFormat>
  <Paragraphs>442</Paragraphs>
  <Slides>64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64</vt:i4>
      </vt:variant>
    </vt:vector>
  </HeadingPairs>
  <TitlesOfParts>
    <vt:vector size="72" baseType="lpstr">
      <vt:lpstr>Arial</vt:lpstr>
      <vt:lpstr>Calibri</vt:lpstr>
      <vt:lpstr>Century Gothic</vt:lpstr>
      <vt:lpstr>Courier New</vt:lpstr>
      <vt:lpstr>Garamond</vt:lpstr>
      <vt:lpstr>Palatino Linotype</vt:lpstr>
      <vt:lpstr>Wingdings</vt:lpstr>
      <vt:lpstr>Kierownictwo</vt:lpstr>
      <vt:lpstr>  Spotkanie informacyjne   Konkurs nr RPPD.02.02.00-IP.01-20-001/19  II runda konkursowa  </vt:lpstr>
      <vt:lpstr>Prezentacja programu PowerPoint</vt:lpstr>
      <vt:lpstr>Przedmiot konkursu</vt:lpstr>
      <vt:lpstr>Przedmiot konkursu</vt:lpstr>
      <vt:lpstr>Przedmiot konkursu</vt:lpstr>
      <vt:lpstr>Przedmiot konkursu</vt:lpstr>
      <vt:lpstr>Kto może ubiegać się o dofinansowanie?</vt:lpstr>
      <vt:lpstr>Partnerstwo</vt:lpstr>
      <vt:lpstr>Partnerstwo</vt:lpstr>
      <vt:lpstr>Kwota przeznaczona na dofinansowanie projektów</vt:lpstr>
      <vt:lpstr>Kwota przeznaczona na dofinansowanie projektów</vt:lpstr>
      <vt:lpstr>Wkład własny</vt:lpstr>
      <vt:lpstr>Wkład własny (niepieniężny)</vt:lpstr>
      <vt:lpstr>Grupa docelowa projektu</vt:lpstr>
      <vt:lpstr>Wskaźniki</vt:lpstr>
      <vt:lpstr>Wskaźniki</vt:lpstr>
      <vt:lpstr>Wskaźniki</vt:lpstr>
      <vt:lpstr>Wskaźniki</vt:lpstr>
      <vt:lpstr>Wskaźniki</vt:lpstr>
      <vt:lpstr>Wskaźniki</vt:lpstr>
      <vt:lpstr>Budżet projektu</vt:lpstr>
      <vt:lpstr>Budżet projektu</vt:lpstr>
      <vt:lpstr>Kategorie kosztów dla konkursu</vt:lpstr>
      <vt:lpstr>Kategorie kosztów dla konkursu</vt:lpstr>
      <vt:lpstr>Koszty pośrednie</vt:lpstr>
      <vt:lpstr>Koszty pośrednie</vt:lpstr>
      <vt:lpstr>Koszty pośrednie</vt:lpstr>
      <vt:lpstr>Budżet projektu</vt:lpstr>
      <vt:lpstr>Cross-financing </vt:lpstr>
      <vt:lpstr>Środki trwałe</vt:lpstr>
      <vt:lpstr>Cross – financing i środki trwałe</vt:lpstr>
      <vt:lpstr>Procedura składania wniosków o dofinansowanie</vt:lpstr>
      <vt:lpstr>Procedura składania wniosków o dofinansowanie</vt:lpstr>
      <vt:lpstr>Procedura składania wniosków o dofinansowanie</vt:lpstr>
      <vt:lpstr>Procedura składania wniosków o dofinansowanie</vt:lpstr>
      <vt:lpstr>Weryfikacja warunków formalnych</vt:lpstr>
      <vt:lpstr>Weryfikacja warunków formalnych</vt:lpstr>
      <vt:lpstr>Weryfikacja warunków formalnych</vt:lpstr>
      <vt:lpstr>Ocena projektów</vt:lpstr>
      <vt:lpstr>Ocena formalno-merytoryczna</vt:lpstr>
      <vt:lpstr>Kryteria formalne</vt:lpstr>
      <vt:lpstr>Kryteria formalne</vt:lpstr>
      <vt:lpstr>Kryteria formalne</vt:lpstr>
      <vt:lpstr>Kryteria formalne</vt:lpstr>
      <vt:lpstr>Kryteria formalne</vt:lpstr>
      <vt:lpstr>Kryteria dopuszczające ogólne</vt:lpstr>
      <vt:lpstr>Kryteria dopuszczające ogólne</vt:lpstr>
      <vt:lpstr>Kryteria dopuszczające ogólne</vt:lpstr>
      <vt:lpstr>Kryteria dopuszczające szczególne</vt:lpstr>
      <vt:lpstr>Kryteria dopuszczające szczególne</vt:lpstr>
      <vt:lpstr>Kryteria dopuszczające szczególne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premiujące</vt:lpstr>
      <vt:lpstr>Negocjacje</vt:lpstr>
      <vt:lpstr>Rozstrzygnięcie konkursu</vt:lpstr>
      <vt:lpstr>Procedura odwoławcza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Tekień</dc:creator>
  <cp:lastModifiedBy>Małgorzata Drozdowska</cp:lastModifiedBy>
  <cp:revision>1006</cp:revision>
  <cp:lastPrinted>2018-06-25T05:43:23Z</cp:lastPrinted>
  <dcterms:created xsi:type="dcterms:W3CDTF">2015-02-16T07:28:00Z</dcterms:created>
  <dcterms:modified xsi:type="dcterms:W3CDTF">2019-06-26T06:48:08Z</dcterms:modified>
</cp:coreProperties>
</file>